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56" r:id="rId3"/>
    <p:sldId id="28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286" r:id="rId14"/>
    <p:sldId id="309" r:id="rId15"/>
    <p:sldId id="313" r:id="rId16"/>
    <p:sldId id="304" r:id="rId17"/>
    <p:sldId id="312" r:id="rId18"/>
    <p:sldId id="280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5"/>
    <p:restoredTop sz="83520"/>
  </p:normalViewPr>
  <p:slideViewPr>
    <p:cSldViewPr snapToObjects="1" showGuides="1">
      <p:cViewPr varScale="1">
        <p:scale>
          <a:sx n="130" d="100"/>
          <a:sy n="130" d="100"/>
        </p:scale>
        <p:origin x="528" y="184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10/11/2020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31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3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444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1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75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80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07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4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6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85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29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3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10-11-2020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10-11-2020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10-11-2020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10-11-2020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dureka.co/blog/mvc-architecture-in-java/" TargetMode="External"/><Relationship Id="rId4" Type="http://schemas.openxmlformats.org/officeDocument/2006/relationships/hyperlink" Target="https://www.tutorialspoint.com/design_pattern/mvc_pattern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3352" y="6237312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10/11/2020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27D9F-AA5F-6342-87DD-C97AB4D0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53" y="1193023"/>
            <a:ext cx="8411294" cy="44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41C4C-85D2-A749-888E-333A339D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0" y="2173055"/>
            <a:ext cx="9332168" cy="4429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EB7F6-361B-2D4B-9D1C-C9693E3A9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836712"/>
            <a:ext cx="5489600" cy="12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4A92B-762E-D944-9871-3E14FB4E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8" y="1052738"/>
            <a:ext cx="3119309" cy="53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5EE09-8757-2244-88A5-E04381B2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1988843"/>
            <a:ext cx="5021286" cy="216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A530A-7354-3241-BEB9-91163A09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8" y="336760"/>
            <a:ext cx="3770212" cy="65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2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B: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Model-View-Controller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4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14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Used for </a:t>
            </a:r>
            <a:r>
              <a:rPr lang="en-GB" sz="2600" b="1" dirty="0">
                <a:solidFill>
                  <a:schemeClr val="tx2"/>
                </a:solidFill>
              </a:rPr>
              <a:t>developing user interfaces </a:t>
            </a:r>
            <a:r>
              <a:rPr lang="en-GB" sz="2600" dirty="0">
                <a:solidFill>
                  <a:schemeClr val="tx2"/>
                </a:solidFill>
              </a:rPr>
              <a:t>that divides the related program logic into </a:t>
            </a:r>
            <a:r>
              <a:rPr lang="en-GB" sz="2600" b="1" dirty="0">
                <a:solidFill>
                  <a:schemeClr val="tx2"/>
                </a:solidFill>
              </a:rPr>
              <a:t>three interconnected elements</a:t>
            </a:r>
            <a:endParaRPr lang="en-GB" sz="26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Separates internal representations of information from the ways information is presented to and accepted from the user</a:t>
            </a:r>
            <a:endParaRPr lang="en-BE" sz="26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3D3B3B-4EC0-8440-B6F1-DB645DAE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63" y="2708920"/>
            <a:ext cx="3333874" cy="36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4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15</a:t>
            </a:fld>
            <a:endParaRPr lang="nl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121303-38B2-B54A-BB82-EF9A5EF64F66}"/>
              </a:ext>
            </a:extLst>
          </p:cNvPr>
          <p:cNvGrpSpPr/>
          <p:nvPr/>
        </p:nvGrpSpPr>
        <p:grpSpPr>
          <a:xfrm>
            <a:off x="2387588" y="836712"/>
            <a:ext cx="7416824" cy="4284323"/>
            <a:chOff x="911424" y="2848022"/>
            <a:chExt cx="5940660" cy="34316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D384C2-DC21-7446-AB72-C7E8002E0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440" y="3012368"/>
              <a:ext cx="5712456" cy="326727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FB5539-4B43-D648-A13F-29B36C94C28F}"/>
                </a:ext>
              </a:extLst>
            </p:cNvPr>
            <p:cNvSpPr/>
            <p:nvPr/>
          </p:nvSpPr>
          <p:spPr>
            <a:xfrm>
              <a:off x="911424" y="2889521"/>
              <a:ext cx="1512168" cy="539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DCBC72-08B2-5049-9CF6-99C0C121D539}"/>
                </a:ext>
              </a:extLst>
            </p:cNvPr>
            <p:cNvSpPr/>
            <p:nvPr/>
          </p:nvSpPr>
          <p:spPr>
            <a:xfrm>
              <a:off x="5339916" y="2848022"/>
              <a:ext cx="1512168" cy="797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9F8DE-CF52-3A47-ADD4-3677EA14D487}"/>
              </a:ext>
            </a:extLst>
          </p:cNvPr>
          <p:cNvSpPr/>
          <p:nvPr/>
        </p:nvSpPr>
        <p:spPr>
          <a:xfrm>
            <a:off x="661989" y="5553978"/>
            <a:ext cx="10868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2"/>
                </a:solidFill>
              </a:rPr>
              <a:t>Head First Design Patterns: page 529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  <a:hlinkClick r:id="rId4"/>
              </a:rPr>
              <a:t>https://www.tutorialspoint.com/design_pattern/mvc_pattern.htm</a:t>
            </a:r>
            <a:endParaRPr lang="en-GB" sz="1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  <a:hlinkClick r:id="rId5"/>
              </a:rPr>
              <a:t>https://www.edureka.co/blog/mvc-architecture-in-java/</a:t>
            </a:r>
            <a:endParaRPr lang="en-GB" sz="1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</a:rPr>
              <a:t>Google is your best friend</a:t>
            </a:r>
            <a:endParaRPr lang="en-B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4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1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17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Continue on last session: time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Given: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Your own controller and database (model)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A GUI in ‘view’ package and renewed Main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do: glue them together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Make the </a:t>
            </a:r>
            <a:r>
              <a:rPr lang="en-GB" dirty="0" err="1"/>
              <a:t>ViewFrame</a:t>
            </a:r>
            <a:r>
              <a:rPr lang="en-GB" dirty="0"/>
              <a:t> an observer that observes your model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Add the controller into your </a:t>
            </a:r>
            <a:r>
              <a:rPr lang="en-GB" dirty="0" err="1"/>
              <a:t>ViewFrame</a:t>
            </a:r>
            <a:r>
              <a:rPr lang="en-GB" dirty="0"/>
              <a:t> such that the buttons do their thing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Non-mandatory but highly recommended extras: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Add extra database &amp; controller for employees, add extra panel to your </a:t>
            </a:r>
            <a:r>
              <a:rPr lang="en-GB" dirty="0" err="1"/>
              <a:t>ViewFrame</a:t>
            </a: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Play around with the GUI program: </a:t>
            </a:r>
            <a:br>
              <a:rPr lang="en-GB" dirty="0"/>
            </a:br>
            <a:r>
              <a:rPr lang="en-GB" dirty="0"/>
              <a:t>try different layouts, names, titles, </a:t>
            </a:r>
            <a:r>
              <a:rPr lang="en-GB" dirty="0" err="1"/>
              <a:t>colors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43058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Lab session 5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A</a:t>
            </a:r>
            <a:r>
              <a:rPr lang="en-GB" dirty="0"/>
              <a:t>: UML diagrams</a:t>
            </a:r>
            <a:br>
              <a:rPr lang="en-GB" dirty="0"/>
            </a:br>
            <a:r>
              <a:rPr lang="en-GB" dirty="0"/>
              <a:t>Sessions 1 –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B</a:t>
            </a:r>
            <a:r>
              <a:rPr lang="en-GB" dirty="0"/>
              <a:t>: Design Patterns</a:t>
            </a:r>
            <a:br>
              <a:rPr lang="en-GB" dirty="0"/>
            </a:br>
            <a:r>
              <a:rPr lang="en-GB" dirty="0"/>
              <a:t>Session 3 –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C</a:t>
            </a:r>
            <a:r>
              <a:rPr lang="en-GB" dirty="0"/>
              <a:t>: Projects in groups of 2</a:t>
            </a:r>
            <a:br>
              <a:rPr lang="en-GB" dirty="0"/>
            </a:br>
            <a:r>
              <a:rPr lang="en-GB" dirty="0"/>
              <a:t>Session 6 – 9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5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A small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8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Testing: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28F0C-AC58-0F4E-8D83-DB9F2B10E2FF}"/>
              </a:ext>
            </a:extLst>
          </p:cNvPr>
          <p:cNvSpPr/>
          <p:nvPr/>
        </p:nvSpPr>
        <p:spPr>
          <a:xfrm>
            <a:off x="609600" y="1030615"/>
            <a:ext cx="109590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Testing is intended to show that a program does what it is </a:t>
            </a:r>
            <a:r>
              <a:rPr lang="en-US" sz="2600" b="1" dirty="0">
                <a:solidFill>
                  <a:schemeClr val="tx2"/>
                </a:solidFill>
              </a:rPr>
              <a:t>intended</a:t>
            </a:r>
            <a:r>
              <a:rPr lang="en-US" sz="2600" dirty="0">
                <a:solidFill>
                  <a:schemeClr val="tx2"/>
                </a:solidFill>
              </a:rPr>
              <a:t> to do and to discover program </a:t>
            </a:r>
            <a:r>
              <a:rPr lang="en-US" sz="2600" b="1" dirty="0">
                <a:solidFill>
                  <a:schemeClr val="tx2"/>
                </a:solidFill>
              </a:rPr>
              <a:t>defects</a:t>
            </a:r>
            <a:r>
              <a:rPr lang="en-US" sz="2600" dirty="0">
                <a:solidFill>
                  <a:schemeClr val="tx2"/>
                </a:solidFill>
              </a:rPr>
              <a:t> before it is put into use.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When you test software, you execute a program using </a:t>
            </a:r>
            <a:r>
              <a:rPr lang="en-US" sz="2600" b="1" dirty="0">
                <a:solidFill>
                  <a:schemeClr val="tx2"/>
                </a:solidFill>
              </a:rPr>
              <a:t>artificial data</a:t>
            </a:r>
            <a:r>
              <a:rPr lang="en-US" sz="2600" dirty="0">
                <a:solidFill>
                  <a:schemeClr val="tx2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You check the </a:t>
            </a:r>
            <a:r>
              <a:rPr lang="en-US" sz="2600" b="1" dirty="0">
                <a:solidFill>
                  <a:schemeClr val="tx2"/>
                </a:solidFill>
              </a:rPr>
              <a:t>results</a:t>
            </a:r>
            <a:r>
              <a:rPr lang="en-US" sz="2600" dirty="0">
                <a:solidFill>
                  <a:schemeClr val="tx2"/>
                </a:solidFill>
              </a:rPr>
              <a:t> of the test run for errors, anomalies or information about the program’s non-functional attributes.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Testing and revealing the </a:t>
            </a:r>
            <a:r>
              <a:rPr lang="en-GB" sz="2600" b="1" dirty="0">
                <a:solidFill>
                  <a:schemeClr val="tx2"/>
                </a:solidFill>
              </a:rPr>
              <a:t>presence</a:t>
            </a:r>
            <a:r>
              <a:rPr lang="en-GB" sz="2600" dirty="0">
                <a:solidFill>
                  <a:schemeClr val="tx2"/>
                </a:solidFill>
              </a:rPr>
              <a:t> of errors </a:t>
            </a:r>
            <a:r>
              <a:rPr lang="en-GB" sz="2600" b="1" dirty="0">
                <a:solidFill>
                  <a:schemeClr val="tx2"/>
                </a:solidFill>
              </a:rPr>
              <a:t>NOT</a:t>
            </a:r>
            <a:r>
              <a:rPr lang="en-GB" sz="2600" dirty="0">
                <a:solidFill>
                  <a:schemeClr val="tx2"/>
                </a:solidFill>
              </a:rPr>
              <a:t> their absence.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2"/>
                </a:solidFill>
              </a:rPr>
              <a:t>Testing is part of a more general verification and validation process, which also includes static 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73077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Testing: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pic>
        <p:nvPicPr>
          <p:cNvPr id="5" name="Picture 2" descr="Afbeeldingsresultaat voor Costs of fixing defects found at different stages">
            <a:extLst>
              <a:ext uri="{FF2B5EF4-FFF2-40B4-BE49-F238E27FC236}">
                <a16:creationId xmlns:a16="http://schemas.microsoft.com/office/drawing/2014/main" id="{E0B05AA2-41B2-7A4B-9BE5-E19F671C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67" y="1196752"/>
            <a:ext cx="8154266" cy="40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0A70DB-B423-DD48-B9BD-D7B4FBF61575}"/>
              </a:ext>
            </a:extLst>
          </p:cNvPr>
          <p:cNvSpPr/>
          <p:nvPr/>
        </p:nvSpPr>
        <p:spPr>
          <a:xfrm>
            <a:off x="1885195" y="5342662"/>
            <a:ext cx="8496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Source: </a:t>
            </a:r>
            <a:r>
              <a:rPr lang="en-US" sz="1200" i="1" dirty="0">
                <a:solidFill>
                  <a:srgbClr val="333333"/>
                </a:solidFill>
                <a:latin typeface="verdana" panose="020B0604030504040204" pitchFamily="34" charset="0"/>
              </a:rPr>
              <a:t>Applied Software Measurement</a:t>
            </a: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, Capers Jones, 1996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461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Development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28F0C-AC58-0F4E-8D83-DB9F2B10E2FF}"/>
              </a:ext>
            </a:extLst>
          </p:cNvPr>
          <p:cNvSpPr/>
          <p:nvPr/>
        </p:nvSpPr>
        <p:spPr>
          <a:xfrm>
            <a:off x="609600" y="1030615"/>
            <a:ext cx="109590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000" lvl="1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Bug and defect testing during development</a:t>
            </a:r>
          </a:p>
          <a:p>
            <a:pPr marL="576000" lvl="1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Carried out by the team developing the system</a:t>
            </a:r>
          </a:p>
          <a:p>
            <a:pPr marL="576000" lvl="1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Types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sz="2600" b="1" dirty="0">
                <a:solidFill>
                  <a:srgbClr val="C00000"/>
                </a:solidFill>
                <a:sym typeface="Wingdings" panose="05000000000000000000" pitchFamily="2" charset="2"/>
              </a:rPr>
              <a:t>Unit testing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Individual units or object classes are tested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Functionality of objects or methods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rgbClr val="C00000"/>
                </a:solidFill>
                <a:sym typeface="Wingdings" panose="05000000000000000000" pitchFamily="2" charset="2"/>
              </a:rPr>
              <a:t>Component testing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Several individual units are integrated to create composite components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Focus on component interfaces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sz="2600" b="1" dirty="0">
                <a:solidFill>
                  <a:srgbClr val="C00000"/>
                </a:solidFill>
                <a:sym typeface="Wingdings" panose="05000000000000000000" pitchFamily="2" charset="2"/>
              </a:rPr>
              <a:t>System testing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Some/all components are integrated and the system is tested as a whole</a:t>
            </a:r>
          </a:p>
          <a:p>
            <a:pPr marL="1490400" lvl="3" indent="-457200">
              <a:buFont typeface="Arial" panose="020B0604020202020204" pitchFamily="34" charset="0"/>
              <a:buChar char="•"/>
            </a:pPr>
            <a:r>
              <a:rPr lang="nl-BE" sz="2600" dirty="0">
                <a:solidFill>
                  <a:schemeClr val="tx2"/>
                </a:solidFill>
                <a:sym typeface="Wingdings" panose="05000000000000000000" pitchFamily="2" charset="2"/>
              </a:rPr>
              <a:t>Focus on testing component interactions</a:t>
            </a:r>
          </a:p>
        </p:txBody>
      </p:sp>
    </p:spTree>
    <p:extLst>
      <p:ext uri="{BB962C8B-B14F-4D97-AF65-F5344CB8AC3E}">
        <p14:creationId xmlns:p14="http://schemas.microsoft.com/office/powerpoint/2010/main" val="122943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8B910-70BD-3845-91C2-367AAE4C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11" y="1052738"/>
            <a:ext cx="6876778" cy="5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A5A3A-959F-9247-B561-08470A0F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06" y="2449936"/>
            <a:ext cx="9947388" cy="16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03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Macintosh PowerPoint</Application>
  <PresentationFormat>Widescreen</PresentationFormat>
  <Paragraphs>87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Kantoorthema</vt:lpstr>
      <vt:lpstr>PowerPoint Presentation</vt:lpstr>
      <vt:lpstr>5 – Software Design</vt:lpstr>
      <vt:lpstr>Outline labs</vt:lpstr>
      <vt:lpstr>Testing</vt:lpstr>
      <vt:lpstr>Testing: why?</vt:lpstr>
      <vt:lpstr>Testing: why?</vt:lpstr>
      <vt:lpstr>Development Testing</vt:lpstr>
      <vt:lpstr>Unit Testing</vt:lpstr>
      <vt:lpstr>Unit Testing</vt:lpstr>
      <vt:lpstr>Unit Testing</vt:lpstr>
      <vt:lpstr>Unit Testing</vt:lpstr>
      <vt:lpstr>Integration Testing</vt:lpstr>
      <vt:lpstr>Part B: Design Patterns</vt:lpstr>
      <vt:lpstr>MVC Pattern</vt:lpstr>
      <vt:lpstr>MVC Pattern</vt:lpstr>
      <vt:lpstr>Assignments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2020-11-10T07:28:03Z</dcterms:modified>
</cp:coreProperties>
</file>