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78" r:id="rId4"/>
    <p:sldId id="279" r:id="rId5"/>
    <p:sldId id="280" r:id="rId6"/>
    <p:sldId id="281" r:id="rId7"/>
    <p:sldId id="29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5" r:id="rId21"/>
  </p:sldIdLst>
  <p:sldSz cx="9144000" cy="6858000" type="screen4x3"/>
  <p:notesSz cx="6858000" cy="9144000"/>
  <p:embeddedFontLst>
    <p:embeddedFont>
      <p:font typeface="TUE Meta" panose="020B0502040000020004" pitchFamily="34" charset="0"/>
      <p:regular r:id="rId24"/>
      <p:bold r:id="rId25"/>
    </p:embeddedFont>
  </p:embeddedFont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FF"/>
    <a:srgbClr val="0099FF"/>
    <a:srgbClr val="C1E2E8"/>
    <a:srgbClr val="7F7F7F"/>
    <a:srgbClr val="8ED80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625" autoAdjust="0"/>
  </p:normalViewPr>
  <p:slideViewPr>
    <p:cSldViewPr snapToGrid="0">
      <p:cViewPr>
        <p:scale>
          <a:sx n="130" d="100"/>
          <a:sy n="130" d="100"/>
        </p:scale>
        <p:origin x="-10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099F6F-0341-43F9-AB4E-EBBD91311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1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9CEB-286A-4BA1-8AE6-D48A2EA2B8D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507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DF8813-5C58-4499-B2D6-ACB796B103E8}" type="slidenum">
              <a:rPr lang="nl-NL" altLang="en-US" smtClean="0"/>
              <a:pPr eaLnBrk="1" hangingPunct="1"/>
              <a:t>0</a:t>
            </a:fld>
            <a:endParaRPr lang="nl-NL" alt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3E8ED5-5A31-4CA2-BFE2-C2B1D3E82E41}" type="slidenum">
              <a:rPr lang="nl-NL" altLang="en-US" smtClean="0"/>
              <a:pPr eaLnBrk="1" hangingPunct="1"/>
              <a:t>9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999474-A256-484E-BE82-AE854FB66B2F}" type="slidenum">
              <a:rPr lang="nl-NL" altLang="en-US" smtClean="0"/>
              <a:pPr eaLnBrk="1" hangingPunct="1"/>
              <a:t>10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268BF3-499D-4437-884D-965739BD892F}" type="slidenum">
              <a:rPr lang="nl-NL" altLang="en-US" smtClean="0"/>
              <a:pPr eaLnBrk="1" hangingPunct="1"/>
              <a:t>11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372584-CF0B-479A-9B5B-4854BE91977F}" type="slidenum">
              <a:rPr lang="nl-NL" altLang="en-US" smtClean="0"/>
              <a:pPr eaLnBrk="1" hangingPunct="1"/>
              <a:t>12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EB610C-F703-4AC0-BAED-72E66C807D5A}" type="slidenum">
              <a:rPr lang="nl-NL" altLang="en-US" smtClean="0"/>
              <a:pPr eaLnBrk="1" hangingPunct="1"/>
              <a:t>13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7B3B49-D726-4A94-B179-16A631E9CF55}" type="slidenum">
              <a:rPr lang="nl-NL" altLang="en-US" smtClean="0"/>
              <a:pPr eaLnBrk="1" hangingPunct="1"/>
              <a:t>14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4B9946-3C09-48CE-ADBF-407B407B9174}" type="slidenum">
              <a:rPr lang="nl-NL" altLang="en-US" smtClean="0"/>
              <a:pPr eaLnBrk="1" hangingPunct="1"/>
              <a:t>15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ED0DE4-8C3B-42EC-AAF3-9EDD0C467EEC}" type="slidenum">
              <a:rPr lang="nl-NL" altLang="en-US" smtClean="0"/>
              <a:pPr eaLnBrk="1" hangingPunct="1"/>
              <a:t>16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478062-7E3F-4B3D-BC59-31C82E645F30}" type="slidenum">
              <a:rPr lang="nl-NL" altLang="en-US" smtClean="0"/>
              <a:pPr eaLnBrk="1" hangingPunct="1"/>
              <a:t>17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31D228-7D33-48EA-96C3-E2021BC4D46F}" type="slidenum">
              <a:rPr lang="nl-NL" altLang="en-US" smtClean="0"/>
              <a:pPr eaLnBrk="1" hangingPunct="1"/>
              <a:t>18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BF4C5E-910C-4A3B-82CE-AAE34BFDA524}" type="slidenum">
              <a:rPr lang="nl-NL" altLang="en-US" smtClean="0"/>
              <a:pPr eaLnBrk="1" hangingPunct="1"/>
              <a:t>1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5910AB-6A41-4326-8A84-3AB3430D54C9}" type="slidenum">
              <a:rPr lang="nl-NL" altLang="en-US" smtClean="0"/>
              <a:pPr eaLnBrk="1" hangingPunct="1"/>
              <a:t>19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BEADAC-EEA6-4A95-B72F-29A3CDEF4A89}" type="slidenum">
              <a:rPr lang="nl-NL" altLang="en-US" smtClean="0"/>
              <a:pPr eaLnBrk="1" hangingPunct="1"/>
              <a:t>2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04A426-C351-4F4A-B105-1A4AE6DD8904}" type="slidenum">
              <a:rPr lang="nl-NL" altLang="en-US" smtClean="0"/>
              <a:pPr eaLnBrk="1" hangingPunct="1"/>
              <a:t>3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40BBBA-1070-4808-80C6-D5CDA272D9EA}" type="slidenum">
              <a:rPr lang="nl-NL" altLang="en-US" smtClean="0"/>
              <a:pPr eaLnBrk="1" hangingPunct="1"/>
              <a:t>4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5BAE0B-E222-4DDD-A7C9-6AD4CFD50C4C}" type="slidenum">
              <a:rPr lang="nl-NL" altLang="en-US" smtClean="0"/>
              <a:pPr eaLnBrk="1" hangingPunct="1"/>
              <a:t>5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831611-B757-4558-91CE-EA16C4BDB621}" type="slidenum">
              <a:rPr lang="nl-NL" altLang="en-US" smtClean="0"/>
              <a:pPr eaLnBrk="1" hangingPunct="1"/>
              <a:t>6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180FFE-C452-45C5-82C3-FFAC68E55622}" type="slidenum">
              <a:rPr lang="nl-NL" altLang="en-US" smtClean="0"/>
              <a:pPr eaLnBrk="1" hangingPunct="1"/>
              <a:t>7</a:t>
            </a:fld>
            <a:endParaRPr lang="nl-NL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8BACC-3B29-4027-8734-DDF8560DFE23}" type="slidenum">
              <a:rPr lang="nl-NL" altLang="en-US" smtClean="0"/>
              <a:pPr eaLnBrk="1" hangingPunct="1"/>
              <a:t>8</a:t>
            </a:fld>
            <a:endParaRPr lang="nl-NL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lue title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66CC"/>
              </a:clrFrom>
              <a:clrTo>
                <a:srgbClr val="0066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oronoi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338263"/>
            <a:ext cx="5180012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0" y="1301750"/>
            <a:ext cx="3865563" cy="39560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Freeform 26"/>
          <p:cNvSpPr>
            <a:spLocks/>
          </p:cNvSpPr>
          <p:nvPr userDrawn="1"/>
        </p:nvSpPr>
        <p:spPr bwMode="auto">
          <a:xfrm>
            <a:off x="3844925" y="1301750"/>
            <a:ext cx="2998788" cy="3957638"/>
          </a:xfrm>
          <a:custGeom>
            <a:avLst/>
            <a:gdLst/>
            <a:ahLst/>
            <a:cxnLst>
              <a:cxn ang="0">
                <a:pos x="0" y="2492"/>
              </a:cxn>
              <a:cxn ang="0">
                <a:pos x="0" y="0"/>
              </a:cxn>
              <a:cxn ang="0">
                <a:pos x="1889" y="0"/>
              </a:cxn>
              <a:cxn ang="0">
                <a:pos x="1880" y="2493"/>
              </a:cxn>
              <a:cxn ang="0">
                <a:pos x="0" y="2492"/>
              </a:cxn>
            </a:cxnLst>
            <a:rect l="0" t="0" r="r" b="b"/>
            <a:pathLst>
              <a:path w="1889" h="2493">
                <a:moveTo>
                  <a:pt x="0" y="2492"/>
                </a:moveTo>
                <a:lnTo>
                  <a:pt x="0" y="0"/>
                </a:lnTo>
                <a:lnTo>
                  <a:pt x="1889" y="0"/>
                </a:lnTo>
                <a:lnTo>
                  <a:pt x="1880" y="2493"/>
                </a:lnTo>
                <a:lnTo>
                  <a:pt x="0" y="2492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267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1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263525" y="3051175"/>
            <a:ext cx="8588375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261938" y="3700463"/>
            <a:ext cx="8588375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0000" y="3160166"/>
            <a:ext cx="7772400" cy="424282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21094" y="2493263"/>
            <a:ext cx="7772400" cy="42428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70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4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lue bar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pic>
        <p:nvPicPr>
          <p:cNvPr id="1028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6" r:id="rId8"/>
    <p:sldLayoutId id="2147483971" r:id="rId9"/>
    <p:sldLayoutId id="2147483972" r:id="rId10"/>
    <p:sldLayoutId id="2147483973" r:id="rId11"/>
    <p:sldLayoutId id="21474839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.a.b.verbeek@tue.n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ww.win.tue.nl/~kverbeek/CPPS/index.html" TargetMode="External"/><Relationship Id="rId4" Type="http://schemas.openxmlformats.org/officeDocument/2006/relationships/hyperlink" Target="mailto:a.i.v.goethem@tue.n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mpprog.win.tue.nl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.tue.nl/~kverbeek/CPPS/index.html" TargetMode="External"/><Relationship Id="rId5" Type="http://schemas.openxmlformats.org/officeDocument/2006/relationships/hyperlink" Target="codeforces.com" TargetMode="External"/><Relationship Id="rId4" Type="http://schemas.openxmlformats.org/officeDocument/2006/relationships/hyperlink" Target="http://www.topcod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.tue.nl/~kverbeek/CPPS/tip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4433887" cy="2198688"/>
          </a:xfrm>
        </p:spPr>
        <p:txBody>
          <a:bodyPr/>
          <a:lstStyle/>
          <a:p>
            <a:r>
              <a:rPr lang="en-US" altLang="en-US" sz="2800" b="0" smtClean="0"/>
              <a:t>Honors Track:</a:t>
            </a:r>
            <a:br>
              <a:rPr lang="en-US" altLang="en-US" sz="2800" b="0" smtClean="0"/>
            </a:br>
            <a:r>
              <a:rPr lang="en-US" altLang="en-US" sz="2800" b="0" i="1" smtClean="0"/>
              <a:t>Competitive Programming</a:t>
            </a:r>
            <a:br>
              <a:rPr lang="en-US" altLang="en-US" sz="2800" b="0" i="1" smtClean="0"/>
            </a:br>
            <a:r>
              <a:rPr lang="en-US" altLang="en-US" sz="2800" b="0" i="1" smtClean="0"/>
              <a:t>&amp; Problem Solving</a:t>
            </a:r>
            <a:r>
              <a:rPr lang="en-US" altLang="en-US" sz="2800" b="0" smtClean="0"/>
              <a:t/>
            </a:r>
            <a:br>
              <a:rPr lang="en-US" altLang="en-US" sz="2800" b="0" smtClean="0"/>
            </a:br>
            <a:r>
              <a:rPr lang="en-US" altLang="en-US" sz="2800" b="0" smtClean="0"/>
              <a:t/>
            </a:r>
            <a:br>
              <a:rPr lang="en-US" altLang="en-US" sz="2800" b="0" smtClean="0"/>
            </a:br>
            <a:r>
              <a:rPr lang="en-US" altLang="en-US" sz="2800" b="0" smtClean="0"/>
              <a:t>Effective Programming</a:t>
            </a:r>
            <a:endParaRPr lang="en-US" altLang="en-US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 eaLnBrk="1" hangingPunct="1"/>
            <a:endParaRPr lang="en-US" altLang="en-US" sz="1800" b="1" smtClean="0">
              <a:solidFill>
                <a:schemeClr val="accent2"/>
              </a:solidFill>
              <a:latin typeface="TUE Meta" pitchFamily="34" charset="0"/>
            </a:endParaRPr>
          </a:p>
          <a:p>
            <a:pPr eaLnBrk="1" hangingPunct="1"/>
            <a:endParaRPr lang="en-US" altLang="en-US" sz="1800" b="1" smtClean="0">
              <a:solidFill>
                <a:schemeClr val="accent2"/>
              </a:solidFill>
              <a:latin typeface="TUE Meta" pitchFamily="34" charset="0"/>
            </a:endParaRPr>
          </a:p>
          <a:p>
            <a:pPr eaLnBrk="1" hangingPunct="1"/>
            <a:endParaRPr lang="en-US" altLang="en-US" sz="1800" b="1" smtClean="0">
              <a:solidFill>
                <a:schemeClr val="accent2"/>
              </a:solidFill>
              <a:latin typeface="TUE Meta" pitchFamily="34" charset="0"/>
            </a:endParaRPr>
          </a:p>
          <a:p>
            <a:pPr eaLnBrk="1" hangingPunct="1"/>
            <a:endParaRPr lang="en-US" altLang="en-US" sz="1800" smtClean="0">
              <a:solidFill>
                <a:schemeClr val="bg2"/>
              </a:solidFill>
              <a:latin typeface="TUE Meta" pitchFamily="34" charset="0"/>
            </a:endParaRPr>
          </a:p>
          <a:p>
            <a:pPr eaLnBrk="1" hangingPunct="1"/>
            <a:r>
              <a:rPr lang="en-US" altLang="en-US" sz="1800" b="1" smtClean="0">
                <a:solidFill>
                  <a:schemeClr val="accent2"/>
                </a:solidFill>
                <a:latin typeface="TUE Meta" pitchFamily="34" charset="0"/>
              </a:rPr>
              <a:t/>
            </a:r>
            <a:br>
              <a:rPr lang="en-US" altLang="en-US" sz="1800" b="1" smtClean="0">
                <a:solidFill>
                  <a:schemeClr val="accent2"/>
                </a:solidFill>
                <a:latin typeface="TUE Meta" pitchFamily="34" charset="0"/>
              </a:rPr>
            </a:br>
            <a:r>
              <a:rPr lang="en-US" altLang="en-US" sz="2000" b="1" smtClean="0">
                <a:solidFill>
                  <a:schemeClr val="bg2"/>
                </a:solidFill>
                <a:latin typeface="TUE Meta" pitchFamily="34" charset="0"/>
              </a:rPr>
              <a:t>Kevin Verbeek</a:t>
            </a:r>
            <a:endParaRPr lang="en-US" altLang="en-US" sz="2000" smtClean="0">
              <a:solidFill>
                <a:srgbClr val="53A9FF"/>
              </a:solidFill>
              <a:latin typeface="TUE Me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Code carefully</a:t>
            </a:r>
            <a:endParaRPr lang="nl-NL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 startAt="3"/>
              <a:defRPr/>
            </a:pPr>
            <a:r>
              <a:rPr lang="en-US" dirty="0" smtClean="0">
                <a:solidFill>
                  <a:schemeClr val="accent2"/>
                </a:solidFill>
              </a:rPr>
              <a:t>Code carefully rather than fast</a:t>
            </a:r>
          </a:p>
          <a:p>
            <a:pPr marL="457200" lvl="1" indent="-457200">
              <a:buFont typeface="+mj-lt"/>
              <a:buAutoNum type="arabicPeriod" startAt="3"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marL="457200" lvl="1" indent="-457200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Why?</a:t>
            </a:r>
          </a:p>
          <a:p>
            <a:pPr lvl="1">
              <a:defRPr/>
            </a:pPr>
            <a:r>
              <a:rPr lang="en-US" dirty="0" smtClean="0"/>
              <a:t>Easy to make mistakes when coding fast</a:t>
            </a:r>
          </a:p>
          <a:p>
            <a:pPr lvl="1">
              <a:defRPr/>
            </a:pPr>
            <a:r>
              <a:rPr lang="en-US" dirty="0" smtClean="0"/>
              <a:t>Mistakes are hard to find and take long to fix</a:t>
            </a:r>
          </a:p>
          <a:p>
            <a:pPr lvl="1">
              <a:defRPr/>
            </a:pPr>
            <a:r>
              <a:rPr lang="en-US" dirty="0" smtClean="0"/>
              <a:t>Really try to avoid making mistakes</a:t>
            </a:r>
          </a:p>
          <a:p>
            <a:pPr lvl="1">
              <a:defRPr/>
            </a:pPr>
            <a:r>
              <a:rPr lang="en-US" dirty="0" smtClean="0"/>
              <a:t>Coding carefully is actually faster in the end!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How to avoid mistakes?</a:t>
            </a:r>
          </a:p>
          <a:p>
            <a:pPr lvl="1">
              <a:defRPr/>
            </a:pPr>
            <a:r>
              <a:rPr lang="en-US" dirty="0" smtClean="0"/>
              <a:t>No matter how careful, you will make mistakes</a:t>
            </a:r>
          </a:p>
          <a:p>
            <a:pPr lvl="1">
              <a:defRPr/>
            </a:pPr>
            <a:r>
              <a:rPr lang="en-US" dirty="0" smtClean="0"/>
              <a:t>It helps to know common mistakes</a:t>
            </a:r>
          </a:p>
          <a:p>
            <a:pPr lvl="1">
              <a:defRPr/>
            </a:pPr>
            <a:r>
              <a:rPr lang="en-US" dirty="0" smtClean="0"/>
              <a:t>Helps finding, correcting, and avoiding mistakes</a:t>
            </a:r>
          </a:p>
          <a:p>
            <a:pPr>
              <a:buFont typeface="Wingdings" pitchFamily="2" charset="2"/>
              <a:buNone/>
              <a:defRPr/>
            </a:pPr>
            <a:endParaRPr lang="nl-NL" dirty="0"/>
          </a:p>
        </p:txBody>
      </p:sp>
      <p:pic>
        <p:nvPicPr>
          <p:cNvPr id="13316" name="Picture 2" descr="https://s-media-cache-ak0.pinimg.com/236x/13/08/ee/1308eef615f1e9bc3f962127e0477b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1801813"/>
            <a:ext cx="2247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mistakes</a:t>
            </a:r>
            <a:endParaRPr lang="nl-NL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348287"/>
          </a:xfrm>
        </p:spPr>
        <p:txBody>
          <a:bodyPr/>
          <a:lstStyle/>
          <a:p>
            <a:pPr marL="650875" lvl="1" indent="-381000">
              <a:buFont typeface="Wingdings" pitchFamily="2" charset="2"/>
              <a:buAutoNum type="arabicPeriod"/>
            </a:pPr>
            <a:r>
              <a:rPr lang="en-US" altLang="en-US" smtClean="0"/>
              <a:t>Loop bounds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Think carefully about all loop bounds (especially with dynamic prog.)</a:t>
            </a:r>
          </a:p>
          <a:p>
            <a:pPr marL="650875" lvl="1" indent="-381000">
              <a:buFont typeface="Wingdings" pitchFamily="2" charset="2"/>
              <a:buAutoNum type="arabicPeriod"/>
            </a:pPr>
            <a:r>
              <a:rPr lang="en-US" altLang="en-US" smtClean="0"/>
              <a:t>Array bounds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Check if all arrays are big enough</a:t>
            </a:r>
          </a:p>
          <a:p>
            <a:pPr marL="650875" lvl="1" indent="-381000">
              <a:buFont typeface="Wingdings" pitchFamily="2" charset="2"/>
              <a:buAutoNum type="arabicPeriod"/>
            </a:pPr>
            <a:r>
              <a:rPr lang="en-US" altLang="en-US" smtClean="0"/>
              <a:t>Initialization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Initialize all data again for every testcase (clear vectors/lists/etc.)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This only gives errors for multiple testcases</a:t>
            </a:r>
          </a:p>
          <a:p>
            <a:pPr marL="650875" lvl="1" indent="-381000">
              <a:buFont typeface="Wingdings" pitchFamily="2" charset="2"/>
              <a:buAutoNum type="arabicPeriod"/>
            </a:pPr>
            <a:r>
              <a:rPr lang="en-US" altLang="en-US" smtClean="0"/>
              <a:t>Incorrect output format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Use correct spelling, capitals and endlines</a:t>
            </a:r>
          </a:p>
          <a:p>
            <a:pPr marL="650875" lvl="1" indent="-381000">
              <a:buFont typeface="Wingdings" pitchFamily="2" charset="2"/>
              <a:buAutoNum type="arabicPeriod"/>
            </a:pPr>
            <a:r>
              <a:rPr lang="en-US" altLang="en-US" smtClean="0"/>
              <a:t>Wrong nesting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Check whether the nesting is correct (use indentation)</a:t>
            </a:r>
          </a:p>
          <a:p>
            <a:pPr marL="650875" lvl="1" indent="-381000">
              <a:buFont typeface="Wingdings" pitchFamily="2" charset="2"/>
              <a:buAutoNum type="arabicPeriod"/>
            </a:pPr>
            <a:r>
              <a:rPr lang="en-US" altLang="en-US" smtClean="0"/>
              <a:t>Precision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Always use doubles when you need floating point numbers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For many multiplications, use log:  log (</a:t>
            </a:r>
            <a:r>
              <a:rPr lang="en-US" altLang="en-US" smtClean="0">
                <a:solidFill>
                  <a:schemeClr val="accent1"/>
                </a:solidFill>
              </a:rPr>
              <a:t>a</a:t>
            </a:r>
            <a:r>
              <a:rPr lang="en-US" altLang="en-US" smtClean="0"/>
              <a:t> * </a:t>
            </a:r>
            <a:r>
              <a:rPr lang="en-US" altLang="en-US" smtClean="0">
                <a:solidFill>
                  <a:schemeClr val="accent1"/>
                </a:solidFill>
              </a:rPr>
              <a:t>b</a:t>
            </a:r>
            <a:r>
              <a:rPr lang="en-US" altLang="en-US" smtClean="0"/>
              <a:t>) = log(</a:t>
            </a:r>
            <a:r>
              <a:rPr lang="en-US" altLang="en-US" smtClean="0">
                <a:solidFill>
                  <a:schemeClr val="accent1"/>
                </a:solidFill>
              </a:rPr>
              <a:t>a</a:t>
            </a:r>
            <a:r>
              <a:rPr lang="en-US" altLang="en-US" smtClean="0"/>
              <a:t>) + log(</a:t>
            </a:r>
            <a:r>
              <a:rPr lang="en-US" altLang="en-US" smtClean="0">
                <a:solidFill>
                  <a:schemeClr val="accent1"/>
                </a:solidFill>
              </a:rPr>
              <a:t>b</a:t>
            </a:r>
            <a:r>
              <a:rPr lang="en-US" altLang="en-US" smtClean="0"/>
              <a:t>)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Use the correct precision for output (setprecision)</a:t>
            </a:r>
            <a:endParaRPr lang="nl-NL" altLang="en-US" smtClean="0"/>
          </a:p>
          <a:p>
            <a:pPr>
              <a:buFont typeface="Wingdings" pitchFamily="2" charset="2"/>
              <a:buNone/>
            </a:pPr>
            <a:endParaRPr lang="nl-N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mistakes</a:t>
            </a:r>
            <a:endParaRPr lang="nl-NL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414962"/>
          </a:xfrm>
        </p:spPr>
        <p:txBody>
          <a:bodyPr/>
          <a:lstStyle/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Overflow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Check how large the numbers can get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Use long long or something similar (remember for C: scanf(“%lld”))</a:t>
            </a:r>
          </a:p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Invalid expression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Sqrt(-1) or log(0), etc.</a:t>
            </a:r>
          </a:p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Index offset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A[i] or A[i-1]? Often important for dynamic programming</a:t>
            </a:r>
          </a:p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Rounding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Read the problem carefully and round as prescribed</a:t>
            </a:r>
          </a:p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Read the complete input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Sometimes the answer is clear before you’ve read the complete input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Read it anyway! Output the answer only after reading complete input!</a:t>
            </a:r>
          </a:p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Boundary cases</a:t>
            </a:r>
          </a:p>
          <a:p>
            <a:pPr marL="879475" lvl="2" indent="-342900">
              <a:buFont typeface="Wingdings" pitchFamily="2" charset="2"/>
              <a:buChar char="n"/>
            </a:pPr>
            <a:r>
              <a:rPr lang="en-US" altLang="en-US" smtClean="0"/>
              <a:t>These cases often cause problems, make some testcases</a:t>
            </a:r>
          </a:p>
          <a:p>
            <a:pPr marL="650875" lvl="1" indent="-381000">
              <a:buFont typeface="Wingdings" pitchFamily="2" charset="2"/>
              <a:buAutoNum type="arabicPeriod" startAt="7"/>
            </a:pPr>
            <a:r>
              <a:rPr lang="en-US" altLang="en-US" smtClean="0"/>
              <a:t>Wrong variable / copying mistakes /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Simplest solutions</a:t>
            </a:r>
            <a:endParaRPr lang="nl-NL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 startAt="2"/>
              <a:defRPr/>
            </a:pPr>
            <a:r>
              <a:rPr lang="en-US" dirty="0" smtClean="0">
                <a:solidFill>
                  <a:schemeClr val="accent2"/>
                </a:solidFill>
              </a:rPr>
              <a:t>Always choose the simplest solution that is fast enough</a:t>
            </a:r>
          </a:p>
          <a:p>
            <a:pPr marL="457200" lvl="1" indent="-457200">
              <a:buFont typeface="+mj-lt"/>
              <a:buAutoNum type="arabicPeriod" startAt="2"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Why?</a:t>
            </a:r>
          </a:p>
          <a:p>
            <a:pPr lvl="1">
              <a:defRPr/>
            </a:pPr>
            <a:r>
              <a:rPr lang="en-US" dirty="0" smtClean="0"/>
              <a:t>So you can do it faster? The contest jury doesn’t care…</a:t>
            </a:r>
          </a:p>
          <a:p>
            <a:pPr lvl="1">
              <a:defRPr/>
            </a:pPr>
            <a:r>
              <a:rPr lang="en-US" dirty="0" smtClean="0"/>
              <a:t>Simpler </a:t>
            </a:r>
            <a:r>
              <a:rPr lang="en-US" dirty="0" smtClean="0">
                <a:cs typeface="Arial"/>
              </a:rPr>
              <a:t>→ easier to code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Really think about simplifying your code</a:t>
            </a:r>
          </a:p>
          <a:p>
            <a:pPr lvl="1">
              <a:defRPr/>
            </a:pPr>
            <a:endParaRPr lang="en-US" dirty="0" smtClean="0">
              <a:cs typeface="Arial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  <a:cs typeface="Arial"/>
              </a:rPr>
              <a:t>Important aspects</a:t>
            </a:r>
          </a:p>
          <a:p>
            <a:pPr lvl="1">
              <a:defRPr/>
            </a:pPr>
            <a:r>
              <a:rPr lang="en-US" dirty="0" smtClean="0"/>
              <a:t>How to come up with the simplest solution?</a:t>
            </a:r>
          </a:p>
          <a:p>
            <a:pPr lvl="1">
              <a:defRPr/>
            </a:pPr>
            <a:r>
              <a:rPr lang="en-US" dirty="0" smtClean="0"/>
              <a:t>What is fast enough?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Simplest solution</a:t>
            </a:r>
            <a:endParaRPr lang="nl-NL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267325"/>
          </a:xfrm>
        </p:spPr>
        <p:txBody>
          <a:bodyPr/>
          <a:lstStyle/>
          <a:p>
            <a:pPr marL="268288" lvl="1" indent="-268288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How to come up with the simplest solution?</a:t>
            </a:r>
          </a:p>
          <a:p>
            <a:pPr marL="268288" lvl="1" indent="-268288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Using standard libraries</a:t>
            </a:r>
          </a:p>
          <a:p>
            <a:pPr lvl="1">
              <a:defRPr/>
            </a:pPr>
            <a:r>
              <a:rPr lang="en-US" dirty="0" smtClean="0"/>
              <a:t>Standard libraries are easy to use and should be correct</a:t>
            </a:r>
          </a:p>
          <a:p>
            <a:pPr lvl="1">
              <a:defRPr/>
            </a:pPr>
            <a:r>
              <a:rPr lang="en-US" dirty="0" smtClean="0"/>
              <a:t>Design your code to make use of libraries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Example: median finding</a:t>
            </a:r>
          </a:p>
          <a:p>
            <a:pPr lvl="1">
              <a:defRPr/>
            </a:pPr>
            <a:r>
              <a:rPr lang="en-US" dirty="0" smtClean="0"/>
              <a:t>Could implement linear-time median finding…</a:t>
            </a:r>
          </a:p>
          <a:p>
            <a:pPr lvl="1">
              <a:defRPr/>
            </a:pPr>
            <a:r>
              <a:rPr lang="en-US" dirty="0" smtClean="0"/>
              <a:t>Or simply sort and return middle element</a:t>
            </a:r>
          </a:p>
          <a:p>
            <a:pPr lvl="1">
              <a:defRPr/>
            </a:pPr>
            <a:r>
              <a:rPr lang="en-US" dirty="0" smtClean="0"/>
              <a:t>Or C++: </a:t>
            </a:r>
            <a:r>
              <a:rPr lang="en-US" dirty="0" err="1" smtClean="0"/>
              <a:t>nth_element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Know your libraries!</a:t>
            </a:r>
          </a:p>
          <a:p>
            <a:pPr lvl="1">
              <a:defRPr/>
            </a:pPr>
            <a:r>
              <a:rPr lang="en-US" dirty="0" smtClean="0"/>
              <a:t>C++ STL</a:t>
            </a:r>
          </a:p>
          <a:p>
            <a:pPr lvl="1">
              <a:defRPr/>
            </a:pPr>
            <a:r>
              <a:rPr lang="en-US" dirty="0" smtClean="0"/>
              <a:t>Java standard libraries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/>
          </a:p>
          <a:p>
            <a:pPr marL="268288" lvl="1" indent="-268288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Data structures</a:t>
            </a:r>
            <a:endParaRPr lang="nl-NL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931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Standard data structures</a:t>
            </a:r>
          </a:p>
          <a:p>
            <a:pPr lvl="1"/>
            <a:r>
              <a:rPr lang="en-US" altLang="en-US" smtClean="0"/>
              <a:t>Linked list</a:t>
            </a:r>
          </a:p>
          <a:p>
            <a:pPr lvl="1"/>
            <a:r>
              <a:rPr lang="en-US" altLang="en-US" smtClean="0"/>
              <a:t>Priority queue</a:t>
            </a:r>
          </a:p>
          <a:p>
            <a:pPr lvl="1"/>
            <a:r>
              <a:rPr lang="en-US" altLang="en-US" smtClean="0"/>
              <a:t>Binary search tree</a:t>
            </a:r>
          </a:p>
          <a:p>
            <a:pPr lvl="1"/>
            <a:r>
              <a:rPr lang="en-US" altLang="en-US" smtClean="0"/>
              <a:t>Etc.</a:t>
            </a:r>
          </a:p>
          <a:p>
            <a:pPr>
              <a:buFont typeface="Wingdings" pitchFamily="2" charset="2"/>
              <a:buNone/>
            </a:pPr>
            <a:endParaRPr lang="nl-NL" altLang="en-US" smtClean="0"/>
          </a:p>
        </p:txBody>
      </p:sp>
      <p:graphicFrame>
        <p:nvGraphicFramePr>
          <p:cNvPr id="5" name="Group 68"/>
          <p:cNvGraphicFramePr>
            <a:graphicFrameLocks/>
          </p:cNvGraphicFramePr>
          <p:nvPr/>
        </p:nvGraphicFramePr>
        <p:xfrm>
          <a:off x="681038" y="3127375"/>
          <a:ext cx="7597775" cy="3022600"/>
        </p:xfrm>
        <a:graphic>
          <a:graphicData uri="http://schemas.openxmlformats.org/drawingml/2006/table">
            <a:tbl>
              <a:tblPr/>
              <a:tblGrid>
                <a:gridCol w="3028950"/>
                <a:gridCol w="2241550"/>
                <a:gridCol w="23272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structure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C++ (STL)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ArrayList&lt;T&gt;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Linked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LinkedList&lt;T&gt;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 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priority_queue&lt;T&gt;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PriorityQueue&lt;T&gt;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Sets (BST)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TreeSet&lt;T&gt;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Associative container (BST)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TreeMap&lt;T&gt;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Union 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cheatsheet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 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cheatsheet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algorithms</a:t>
            </a:r>
            <a:endParaRPr lang="nl-NL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Standard algorithms</a:t>
            </a:r>
          </a:p>
          <a:p>
            <a:pPr lvl="1"/>
            <a:r>
              <a:rPr lang="en-US" altLang="en-US" smtClean="0"/>
              <a:t>Sorting</a:t>
            </a:r>
          </a:p>
          <a:p>
            <a:pPr lvl="2"/>
            <a:r>
              <a:rPr lang="en-US" altLang="en-US" smtClean="0"/>
              <a:t>C++: sort (use operator overloading &lt;)</a:t>
            </a:r>
          </a:p>
          <a:p>
            <a:pPr lvl="2"/>
            <a:r>
              <a:rPr lang="en-US" altLang="en-US" smtClean="0"/>
              <a:t>Java: Collections.sort (use Comparable interface)</a:t>
            </a:r>
          </a:p>
          <a:p>
            <a:pPr lvl="1"/>
            <a:r>
              <a:rPr lang="en-US" altLang="en-US" smtClean="0"/>
              <a:t>Check all permutations</a:t>
            </a:r>
          </a:p>
          <a:p>
            <a:pPr lvl="2"/>
            <a:r>
              <a:rPr lang="en-US" altLang="en-US" smtClean="0"/>
              <a:t>C++: next_permutation</a:t>
            </a:r>
          </a:p>
          <a:p>
            <a:pPr lvl="2"/>
            <a:r>
              <a:rPr lang="en-US" altLang="en-US" smtClean="0"/>
              <a:t>Java: ?</a:t>
            </a:r>
          </a:p>
          <a:p>
            <a:pPr lvl="1"/>
            <a:r>
              <a:rPr lang="en-US" altLang="en-US" smtClean="0"/>
              <a:t>Split string</a:t>
            </a:r>
          </a:p>
          <a:p>
            <a:pPr lvl="2"/>
            <a:r>
              <a:rPr lang="en-US" altLang="en-US" smtClean="0"/>
              <a:t>C++: ?</a:t>
            </a:r>
          </a:p>
          <a:p>
            <a:pPr lvl="2"/>
            <a:r>
              <a:rPr lang="en-US" altLang="en-US" smtClean="0"/>
              <a:t>Java: split function of String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There are many more!</a:t>
            </a:r>
          </a:p>
          <a:p>
            <a:pPr lvl="1"/>
            <a:r>
              <a:rPr lang="en-US" altLang="en-US" smtClean="0"/>
              <a:t>Learn as many as you can!</a:t>
            </a:r>
            <a:endParaRPr lang="nl-N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Fast enough</a:t>
            </a:r>
            <a:endParaRPr lang="nl-NL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1" indent="-268288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What is fast enough?</a:t>
            </a:r>
          </a:p>
          <a:p>
            <a:pPr marL="268288" lvl="1" indent="-268288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lvl="1">
              <a:defRPr/>
            </a:pPr>
            <a:r>
              <a:rPr lang="en-US" dirty="0" smtClean="0"/>
              <a:t>Know the asymptotic running times of standard algorithms</a:t>
            </a:r>
          </a:p>
          <a:p>
            <a:pPr lvl="1">
              <a:defRPr/>
            </a:pPr>
            <a:r>
              <a:rPr lang="en-US" dirty="0" smtClean="0"/>
              <a:t>Estimate the worst case number of steps of your program</a:t>
            </a:r>
          </a:p>
          <a:p>
            <a:pPr lvl="1">
              <a:defRPr/>
            </a:pPr>
            <a:r>
              <a:rPr lang="en-US" dirty="0" smtClean="0"/>
              <a:t>If #steps &lt; ~10 000 000, then start implementing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Example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/>
              <a:t>You’re given a graph with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vertices and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 edges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with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</a:rPr>
              <a:t>≤ 10</a:t>
            </a:r>
            <a:r>
              <a:rPr lang="en-US" baseline="30000"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m</a:t>
            </a:r>
            <a:r>
              <a:rPr lang="en-US" dirty="0" smtClean="0">
                <a:cs typeface="Arial" charset="0"/>
              </a:rPr>
              <a:t> ≤ 10</a:t>
            </a:r>
            <a:r>
              <a:rPr lang="en-US" baseline="30000" dirty="0" smtClean="0">
                <a:cs typeface="Arial" charset="0"/>
              </a:rPr>
              <a:t>6</a:t>
            </a:r>
            <a:r>
              <a:rPr lang="en-US" dirty="0" smtClean="0">
                <a:cs typeface="Arial" charset="0"/>
              </a:rPr>
              <a:t>. Can we use </a:t>
            </a:r>
            <a:r>
              <a:rPr lang="en-US" dirty="0" err="1" smtClean="0">
                <a:cs typeface="Arial" charset="0"/>
              </a:rPr>
              <a:t>Dijkstra’s</a:t>
            </a:r>
            <a:r>
              <a:rPr lang="en-US" dirty="0" smtClean="0">
                <a:cs typeface="Arial" charset="0"/>
              </a:rPr>
              <a:t> algorithm?</a:t>
            </a:r>
          </a:p>
          <a:p>
            <a:pPr lvl="1">
              <a:defRPr/>
            </a:pPr>
            <a:endParaRPr lang="en-US" dirty="0" smtClean="0">
              <a:cs typeface="Arial" charset="0"/>
            </a:endParaRPr>
          </a:p>
          <a:p>
            <a:pPr lvl="1">
              <a:defRPr/>
            </a:pPr>
            <a:r>
              <a:rPr lang="en-US" dirty="0" err="1" smtClean="0">
                <a:cs typeface="Arial" charset="0"/>
              </a:rPr>
              <a:t>Dijkstra’s</a:t>
            </a:r>
            <a:r>
              <a:rPr lang="en-US" dirty="0" smtClean="0">
                <a:cs typeface="Arial" charset="0"/>
              </a:rPr>
              <a:t> algorithm runs in O((</a:t>
            </a:r>
            <a:r>
              <a:rPr lang="en-US" dirty="0" err="1" smtClean="0">
                <a:solidFill>
                  <a:schemeClr val="accent1"/>
                </a:solidFill>
                <a:cs typeface="Arial" charset="0"/>
              </a:rPr>
              <a:t>m</a:t>
            </a:r>
            <a:r>
              <a:rPr lang="en-US" dirty="0" err="1" smtClean="0">
                <a:cs typeface="Arial" charset="0"/>
              </a:rPr>
              <a:t>+</a:t>
            </a:r>
            <a:r>
              <a:rPr lang="en-US" dirty="0" err="1" smtClean="0">
                <a:solidFill>
                  <a:schemeClr val="accent1"/>
                </a:solidFill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) log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) time 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That is approximately 10</a:t>
            </a:r>
            <a:r>
              <a:rPr lang="en-US" baseline="30000" dirty="0" smtClean="0">
                <a:cs typeface="Arial" charset="0"/>
              </a:rPr>
              <a:t>6</a:t>
            </a:r>
            <a:r>
              <a:rPr lang="en-US" dirty="0" smtClean="0">
                <a:cs typeface="Arial" charset="0"/>
              </a:rPr>
              <a:t> log 10</a:t>
            </a:r>
            <a:r>
              <a:rPr lang="en-US" baseline="30000"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 ≈ 10</a:t>
            </a:r>
            <a:r>
              <a:rPr lang="en-US" baseline="30000" dirty="0" smtClean="0">
                <a:cs typeface="Arial" charset="0"/>
              </a:rPr>
              <a:t>7</a:t>
            </a:r>
            <a:r>
              <a:rPr lang="en-US" baseline="-250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steps in worst case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So … Yes!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 marL="268288" lvl="1" indent="-268288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algorithm</a:t>
            </a:r>
            <a:endParaRPr lang="nl-NL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But we can also do it the other way around!</a:t>
            </a:r>
          </a:p>
          <a:p>
            <a:pPr lvl="1"/>
            <a:r>
              <a:rPr lang="en-US" altLang="en-US" smtClean="0"/>
              <a:t>Given the bounds on the input</a:t>
            </a:r>
          </a:p>
          <a:p>
            <a:pPr lvl="1"/>
            <a:r>
              <a:rPr lang="en-US" altLang="en-US" smtClean="0"/>
              <a:t>What could possibly be the asymptotic running time?</a:t>
            </a:r>
          </a:p>
          <a:p>
            <a:pPr lvl="1"/>
            <a:r>
              <a:rPr lang="en-US" altLang="en-US" smtClean="0"/>
              <a:t>Which algorithms run in this time?</a:t>
            </a:r>
          </a:p>
          <a:p>
            <a:pPr lvl="1"/>
            <a:endParaRPr lang="en-US" altLang="en-US" smtClean="0"/>
          </a:p>
          <a:p>
            <a:r>
              <a:rPr lang="en-US" altLang="en-US" smtClean="0">
                <a:solidFill>
                  <a:schemeClr val="accent1"/>
                </a:solidFill>
              </a:rPr>
              <a:t>n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10</a:t>
            </a:r>
            <a:r>
              <a:rPr lang="en-US" altLang="en-US" baseline="30000" smtClean="0"/>
              <a:t>9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1</a:t>
            </a:r>
            <a:r>
              <a:rPr lang="en-US" altLang="en-US" smtClean="0">
                <a:sym typeface="Wingdings" pitchFamily="2" charset="2"/>
              </a:rPr>
              <a:t>), O(log 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) or O(</a:t>
            </a:r>
            <a:r>
              <a:rPr lang="en-US" altLang="en-US" smtClean="0">
                <a:cs typeface="Arial" charset="0"/>
                <a:sym typeface="Wingdings" pitchFamily="2" charset="2"/>
              </a:rPr>
              <a:t>√</a:t>
            </a:r>
            <a:r>
              <a:rPr lang="en-US" altLang="en-US" smtClean="0">
                <a:solidFill>
                  <a:schemeClr val="accent1"/>
                </a:solidFill>
                <a:cs typeface="Arial" charset="0"/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)  Function, BS?</a:t>
            </a:r>
            <a:endParaRPr lang="en-US" altLang="en-US" smtClean="0"/>
          </a:p>
          <a:p>
            <a:r>
              <a:rPr lang="en-US" altLang="en-US" smtClean="0">
                <a:solidFill>
                  <a:schemeClr val="accent1"/>
                </a:solidFill>
              </a:rPr>
              <a:t>n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10</a:t>
            </a:r>
            <a:r>
              <a:rPr lang="en-US" altLang="en-US" baseline="30000" smtClean="0"/>
              <a:t>6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) or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 log 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)  Greedy, sorting, BS + Greedy, D&amp;C?</a:t>
            </a:r>
          </a:p>
          <a:p>
            <a:r>
              <a:rPr lang="en-US" altLang="en-US" smtClean="0">
                <a:solidFill>
                  <a:schemeClr val="accent1"/>
                </a:solidFill>
              </a:rPr>
              <a:t>n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10</a:t>
            </a:r>
            <a:r>
              <a:rPr lang="en-US" altLang="en-US" baseline="30000" smtClean="0"/>
              <a:t>3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chemeClr val="accent1"/>
                </a:solidFill>
              </a:rPr>
              <a:t>W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10</a:t>
            </a:r>
            <a:r>
              <a:rPr lang="en-US" altLang="en-US" baseline="30000" smtClean="0"/>
              <a:t>3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nW</a:t>
            </a:r>
            <a:r>
              <a:rPr lang="en-US" altLang="en-US" smtClean="0">
                <a:sym typeface="Wingdings" pitchFamily="2" charset="2"/>
              </a:rPr>
              <a:t>)  dynamic prog. with table 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 x 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W</a:t>
            </a:r>
            <a:r>
              <a:rPr lang="en-US" altLang="en-US" smtClean="0">
                <a:sym typeface="Wingdings" pitchFamily="2" charset="2"/>
              </a:rPr>
              <a:t>?</a:t>
            </a:r>
          </a:p>
          <a:p>
            <a:r>
              <a:rPr lang="en-US" altLang="en-US" smtClean="0">
                <a:solidFill>
                  <a:schemeClr val="accent1"/>
                </a:solidFill>
              </a:rPr>
              <a:t>n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10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baseline="30000" smtClean="0">
                <a:sym typeface="Wingdings" pitchFamily="2" charset="2"/>
              </a:rPr>
              <a:t>3</a:t>
            </a:r>
            <a:r>
              <a:rPr lang="en-US" altLang="en-US" smtClean="0">
                <a:sym typeface="Wingdings" pitchFamily="2" charset="2"/>
              </a:rPr>
              <a:t>)  All-pairs shortest path, Gaussian elimination?</a:t>
            </a:r>
          </a:p>
          <a:p>
            <a:r>
              <a:rPr lang="en-US" altLang="en-US" smtClean="0">
                <a:solidFill>
                  <a:schemeClr val="accent1"/>
                </a:solidFill>
              </a:rPr>
              <a:t>n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16 </a:t>
            </a:r>
            <a:r>
              <a:rPr lang="en-US" altLang="en-US" smtClean="0">
                <a:sym typeface="Wingdings" pitchFamily="2" charset="2"/>
              </a:rPr>
              <a:t> O(2</a:t>
            </a:r>
            <a:r>
              <a:rPr lang="en-US" altLang="en-US" baseline="30000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) or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 2</a:t>
            </a:r>
            <a:r>
              <a:rPr lang="en-US" altLang="en-US" baseline="30000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Brute-force on all bitstrings of length 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</a:p>
          <a:p>
            <a:r>
              <a:rPr lang="en-US" altLang="en-US" smtClean="0">
                <a:solidFill>
                  <a:schemeClr val="accent1"/>
                </a:solidFill>
              </a:rPr>
              <a:t>n</a:t>
            </a:r>
            <a:r>
              <a:rPr lang="en-US" altLang="en-US" smtClean="0"/>
              <a:t> 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 8 </a:t>
            </a:r>
            <a:r>
              <a:rPr lang="en-US" altLang="en-US" smtClean="0">
                <a:sym typeface="Wingdings" pitchFamily="2" charset="2"/>
              </a:rPr>
              <a:t> O(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!)  Brute-force on all permutations of </a:t>
            </a:r>
            <a:r>
              <a:rPr lang="en-US" altLang="en-US" smtClean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altLang="en-US" smtClean="0">
                <a:sym typeface="Wingdings" pitchFamily="2" charset="2"/>
              </a:rPr>
              <a:t> objects</a:t>
            </a:r>
            <a:endParaRPr lang="en-US" altLang="en-US" smtClean="0">
              <a:solidFill>
                <a:schemeClr val="accent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nl-N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Think about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43500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  <a:defRPr/>
            </a:pPr>
            <a:r>
              <a:rPr lang="en-US" altLang="en-US" dirty="0" smtClean="0">
                <a:solidFill>
                  <a:schemeClr val="accent2"/>
                </a:solidFill>
              </a:rPr>
              <a:t>Think before you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Why?</a:t>
            </a:r>
          </a:p>
          <a:p>
            <a:pPr lvl="1">
              <a:defRPr/>
            </a:pPr>
            <a:r>
              <a:rPr lang="en-US" dirty="0" smtClean="0"/>
              <a:t>Can think about simplest code</a:t>
            </a:r>
          </a:p>
          <a:p>
            <a:pPr lvl="1">
              <a:defRPr/>
            </a:pPr>
            <a:r>
              <a:rPr lang="en-US" dirty="0" smtClean="0"/>
              <a:t>Unforeseen changes may mess up code structure</a:t>
            </a:r>
          </a:p>
          <a:p>
            <a:pPr lvl="1">
              <a:defRPr/>
            </a:pPr>
            <a:r>
              <a:rPr lang="en-US" dirty="0" smtClean="0"/>
              <a:t>No thinking </a:t>
            </a:r>
            <a:r>
              <a:rPr lang="en-US" dirty="0" smtClean="0">
                <a:cs typeface="Arial"/>
              </a:rPr>
              <a:t>→ messy code → many bugs</a:t>
            </a:r>
            <a:endParaRPr lang="en-US" dirty="0">
              <a:cs typeface="Arial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  <a:p>
            <a:pPr marL="3175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/>
                </a:solidFill>
                <a:cs typeface="Arial"/>
              </a:rPr>
              <a:t>What to think about?</a:t>
            </a:r>
          </a:p>
          <a:p>
            <a:pPr lvl="1">
              <a:defRPr/>
            </a:pPr>
            <a:r>
              <a:rPr lang="en-US" dirty="0" smtClean="0"/>
              <a:t>Which variables / arrays / </a:t>
            </a:r>
            <a:r>
              <a:rPr lang="en-US" dirty="0" err="1" smtClean="0"/>
              <a:t>structs</a:t>
            </a:r>
            <a:r>
              <a:rPr lang="en-US" dirty="0" smtClean="0"/>
              <a:t> / classes do I use?</a:t>
            </a:r>
          </a:p>
          <a:p>
            <a:pPr lvl="1">
              <a:defRPr/>
            </a:pPr>
            <a:r>
              <a:rPr lang="en-US" dirty="0" smtClean="0"/>
              <a:t>Which data structures do I need?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Which standard algorithms do I use?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Which functions should I make?</a:t>
            </a:r>
          </a:p>
          <a:p>
            <a:pPr lvl="1">
              <a:defRPr/>
            </a:pPr>
            <a:endParaRPr lang="en-US" dirty="0">
              <a:cs typeface="Arial"/>
            </a:endParaRPr>
          </a:p>
          <a:p>
            <a:pPr marL="3175" indent="0" algn="ctr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2"/>
                </a:solidFill>
                <a:cs typeface="Arial"/>
              </a:rPr>
              <a:t>The structure of the code should be in your head before you start!</a:t>
            </a:r>
            <a:endParaRPr lang="en-US" dirty="0">
              <a:solidFill>
                <a:schemeClr val="accent2"/>
              </a:solidFill>
              <a:cs typeface="Arial"/>
            </a:endParaRPr>
          </a:p>
          <a:p>
            <a:pPr marL="269875" lvl="1" indent="0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Track information</a:t>
            </a:r>
            <a:endParaRPr lang="nl-NL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Coordinator:	</a:t>
            </a:r>
            <a:r>
              <a:rPr lang="en-US" altLang="en-US" smtClean="0"/>
              <a:t>dr. Kevin Verbeek, MF 4.106, 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hlinkClick r:id="rId3"/>
              </a:rPr>
              <a:t>k.a.b.verbeek@tue.nl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Coaches:	</a:t>
            </a:r>
            <a:r>
              <a:rPr lang="en-US" altLang="en-US" smtClean="0"/>
              <a:t>dr. Kevin Verbeek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ir. Arthur van Goethem, MF 4.104b,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hlinkClick r:id="rId4"/>
              </a:rPr>
              <a:t>a.i.v.goethem@tue.nl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Web page: 	</a:t>
            </a:r>
            <a:r>
              <a:rPr lang="en-US" altLang="en-US" smtClean="0">
                <a:hlinkClick r:id="rId5"/>
              </a:rPr>
              <a:t>http://www.win.tue.nl/~kverbeek/CPPS/index.html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Book: 		</a:t>
            </a:r>
            <a:r>
              <a:rPr lang="en-US" altLang="en-US" smtClean="0"/>
              <a:t>S. Halim and F. Halim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Competitive Programming 3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solidFill>
                  <a:schemeClr val="accent2"/>
                </a:solidFill>
              </a:rPr>
              <a:t>not mandatory</a:t>
            </a:r>
            <a:endParaRPr lang="nl-NL" altLang="en-US" smtClean="0">
              <a:solidFill>
                <a:schemeClr val="accent2"/>
              </a:solidFill>
            </a:endParaRPr>
          </a:p>
        </p:txBody>
      </p:sp>
      <p:pic>
        <p:nvPicPr>
          <p:cNvPr id="5124" name="Picture 2" descr="Competitive Programming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4346575"/>
            <a:ext cx="1277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Practice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Practice</a:t>
            </a:r>
          </a:p>
          <a:p>
            <a:pPr marL="0" indent="0">
              <a:buFont typeface="Wingdings" pitchFamily="2" charset="2"/>
              <a:buNone/>
            </a:pPr>
            <a:endParaRPr lang="en-US" altLang="en-US" smtClean="0">
              <a:solidFill>
                <a:schemeClr val="accent1"/>
              </a:solidFill>
            </a:endParaRPr>
          </a:p>
          <a:p>
            <a:pPr lvl="1"/>
            <a:r>
              <a:rPr lang="en-US" altLang="en-US" smtClean="0"/>
              <a:t>EAPC 2012 A – Annoying Mosquitos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EAPC 2013 C – Cracking the Safe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EAPC 2012 C – Cubing</a:t>
            </a:r>
          </a:p>
          <a:p>
            <a:pPr lvl="1">
              <a:buFont typeface="Wingdings" pitchFamily="2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Try yourself: </a:t>
            </a:r>
            <a:r>
              <a:rPr lang="en-US" altLang="en-US" smtClean="0"/>
              <a:t>EAPC 2011 E – Rolling 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Groups</a:t>
            </a:r>
            <a:endParaRPr lang="nl-NL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6342063"/>
            <a:ext cx="7300912" cy="4159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Plan a weekly meeting with your coach ASAP!</a:t>
            </a:r>
            <a:endParaRPr lang="nl-NL" altLang="en-US" smtClean="0">
              <a:solidFill>
                <a:schemeClr val="accent2"/>
              </a:solidFill>
            </a:endParaRPr>
          </a:p>
        </p:txBody>
      </p:sp>
      <p:pic>
        <p:nvPicPr>
          <p:cNvPr id="6148" name="Picture 3" descr="Group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43013"/>
            <a:ext cx="6554788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ounded Rectangle 4"/>
          <p:cNvSpPr>
            <a:spLocks noChangeArrowheads="1"/>
          </p:cNvSpPr>
          <p:nvPr/>
        </p:nvSpPr>
        <p:spPr bwMode="auto">
          <a:xfrm>
            <a:off x="1236663" y="1441450"/>
            <a:ext cx="2779712" cy="1952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1273175" y="1573213"/>
            <a:ext cx="4984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2"/>
                </a:solidFill>
              </a:rPr>
              <a:t>a</a:t>
            </a:r>
            <a:endParaRPr lang="nl-NL" altLang="en-US" sz="4400">
              <a:solidFill>
                <a:schemeClr val="bg2"/>
              </a:solidFill>
            </a:endParaRP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1271588" y="2478088"/>
            <a:ext cx="498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2"/>
                </a:solidFill>
              </a:rPr>
              <a:t>b</a:t>
            </a:r>
            <a:endParaRPr lang="nl-NL" altLang="en-US" sz="4400">
              <a:solidFill>
                <a:schemeClr val="bg2"/>
              </a:solidFill>
            </a:endParaRPr>
          </a:p>
        </p:txBody>
      </p:sp>
      <p:sp>
        <p:nvSpPr>
          <p:cNvPr id="6152" name="Rounded Rectangle 7"/>
          <p:cNvSpPr>
            <a:spLocks noChangeArrowheads="1"/>
          </p:cNvSpPr>
          <p:nvPr/>
        </p:nvSpPr>
        <p:spPr bwMode="auto">
          <a:xfrm>
            <a:off x="4557713" y="1952625"/>
            <a:ext cx="2603500" cy="11191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547688" y="1916113"/>
            <a:ext cx="4984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/>
              <a:t>2</a:t>
            </a:r>
            <a:endParaRPr lang="nl-NL" altLang="en-US" sz="4400"/>
          </a:p>
        </p:txBody>
      </p:sp>
      <p:sp>
        <p:nvSpPr>
          <p:cNvPr id="6154" name="TextBox 9"/>
          <p:cNvSpPr txBox="1">
            <a:spLocks noChangeArrowheads="1"/>
          </p:cNvSpPr>
          <p:nvPr/>
        </p:nvSpPr>
        <p:spPr bwMode="auto">
          <a:xfrm>
            <a:off x="7905750" y="2030413"/>
            <a:ext cx="498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/>
              <a:t>1</a:t>
            </a:r>
            <a:endParaRPr lang="nl-NL" altLang="en-US" sz="4400"/>
          </a:p>
        </p:txBody>
      </p:sp>
      <p:sp>
        <p:nvSpPr>
          <p:cNvPr id="6155" name="Rounded Rectangle 10"/>
          <p:cNvSpPr>
            <a:spLocks noChangeArrowheads="1"/>
          </p:cNvSpPr>
          <p:nvPr/>
        </p:nvSpPr>
        <p:spPr bwMode="auto">
          <a:xfrm>
            <a:off x="1236663" y="3679825"/>
            <a:ext cx="2867025" cy="22304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TextBox 11"/>
          <p:cNvSpPr txBox="1">
            <a:spLocks noChangeArrowheads="1"/>
          </p:cNvSpPr>
          <p:nvPr/>
        </p:nvSpPr>
        <p:spPr bwMode="auto">
          <a:xfrm>
            <a:off x="1227138" y="3860800"/>
            <a:ext cx="5000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2"/>
                </a:solidFill>
              </a:rPr>
              <a:t>a</a:t>
            </a:r>
            <a:endParaRPr lang="nl-NL" altLang="en-US" sz="4400">
              <a:solidFill>
                <a:schemeClr val="bg2"/>
              </a:solidFill>
            </a:endParaRPr>
          </a:p>
        </p:txBody>
      </p:sp>
      <p:sp>
        <p:nvSpPr>
          <p:cNvPr id="6157" name="TextBox 12"/>
          <p:cNvSpPr txBox="1">
            <a:spLocks noChangeArrowheads="1"/>
          </p:cNvSpPr>
          <p:nvPr/>
        </p:nvSpPr>
        <p:spPr bwMode="auto">
          <a:xfrm>
            <a:off x="1241425" y="4941888"/>
            <a:ext cx="498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2"/>
                </a:solidFill>
              </a:rPr>
              <a:t>b</a:t>
            </a:r>
            <a:endParaRPr lang="nl-NL" altLang="en-US" sz="4400">
              <a:solidFill>
                <a:schemeClr val="bg2"/>
              </a:solidFill>
            </a:endParaRPr>
          </a:p>
        </p:txBody>
      </p:sp>
      <p:sp>
        <p:nvSpPr>
          <p:cNvPr id="6158" name="TextBox 13"/>
          <p:cNvSpPr txBox="1">
            <a:spLocks noChangeArrowheads="1"/>
          </p:cNvSpPr>
          <p:nvPr/>
        </p:nvSpPr>
        <p:spPr bwMode="auto">
          <a:xfrm>
            <a:off x="582613" y="4438650"/>
            <a:ext cx="4984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/>
              <a:t>3</a:t>
            </a:r>
            <a:endParaRPr lang="nl-NL" altLang="en-US" sz="4400"/>
          </a:p>
        </p:txBody>
      </p:sp>
      <p:sp>
        <p:nvSpPr>
          <p:cNvPr id="6159" name="TextBox 14"/>
          <p:cNvSpPr txBox="1">
            <a:spLocks noChangeArrowheads="1"/>
          </p:cNvSpPr>
          <p:nvPr/>
        </p:nvSpPr>
        <p:spPr bwMode="auto">
          <a:xfrm>
            <a:off x="7881938" y="4465638"/>
            <a:ext cx="498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/>
              <a:t>4</a:t>
            </a:r>
            <a:endParaRPr lang="nl-NL" altLang="en-US" sz="4400"/>
          </a:p>
        </p:txBody>
      </p:sp>
      <p:sp>
        <p:nvSpPr>
          <p:cNvPr id="6160" name="Rounded Rectangle 15"/>
          <p:cNvSpPr>
            <a:spLocks noChangeArrowheads="1"/>
          </p:cNvSpPr>
          <p:nvPr/>
        </p:nvSpPr>
        <p:spPr bwMode="auto">
          <a:xfrm>
            <a:off x="4243388" y="3671888"/>
            <a:ext cx="2940050" cy="22463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TextBox 16"/>
          <p:cNvSpPr txBox="1">
            <a:spLocks noChangeArrowheads="1"/>
          </p:cNvSpPr>
          <p:nvPr/>
        </p:nvSpPr>
        <p:spPr bwMode="auto">
          <a:xfrm>
            <a:off x="4264025" y="3868738"/>
            <a:ext cx="498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2"/>
                </a:solidFill>
              </a:rPr>
              <a:t>a</a:t>
            </a:r>
            <a:endParaRPr lang="nl-NL" altLang="en-US" sz="4400">
              <a:solidFill>
                <a:schemeClr val="bg2"/>
              </a:solidFill>
            </a:endParaRPr>
          </a:p>
        </p:txBody>
      </p:sp>
      <p:sp>
        <p:nvSpPr>
          <p:cNvPr id="6162" name="TextBox 17"/>
          <p:cNvSpPr txBox="1">
            <a:spLocks noChangeArrowheads="1"/>
          </p:cNvSpPr>
          <p:nvPr/>
        </p:nvSpPr>
        <p:spPr bwMode="auto">
          <a:xfrm>
            <a:off x="4262438" y="4972050"/>
            <a:ext cx="4984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2"/>
                </a:solidFill>
              </a:rPr>
              <a:t>b</a:t>
            </a:r>
            <a:endParaRPr lang="nl-NL" altLang="en-US" sz="4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Honors academy schedule</a:t>
            </a:r>
            <a:endParaRPr lang="nl-NL" altLang="en-US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338263"/>
            <a:ext cx="8802687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1"/>
          <p:cNvSpPr>
            <a:spLocks noChangeArrowheads="1"/>
          </p:cNvSpPr>
          <p:nvPr/>
        </p:nvSpPr>
        <p:spPr bwMode="auto">
          <a:xfrm>
            <a:off x="2325688" y="2443163"/>
            <a:ext cx="381000" cy="2714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ounded Rectangle 2"/>
          <p:cNvSpPr>
            <a:spLocks noChangeArrowheads="1"/>
          </p:cNvSpPr>
          <p:nvPr/>
        </p:nvSpPr>
        <p:spPr bwMode="auto">
          <a:xfrm>
            <a:off x="2359025" y="2951163"/>
            <a:ext cx="1982788" cy="1762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436938" y="3341688"/>
            <a:ext cx="381000" cy="2714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Rounded Rectangle 7"/>
          <p:cNvSpPr>
            <a:spLocks noChangeArrowheads="1"/>
          </p:cNvSpPr>
          <p:nvPr/>
        </p:nvSpPr>
        <p:spPr bwMode="auto">
          <a:xfrm>
            <a:off x="2365375" y="3249613"/>
            <a:ext cx="1982788" cy="1762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3159125" y="3829050"/>
            <a:ext cx="381000" cy="2698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74" grpId="0" animBg="1"/>
      <p:bldP spid="7175" grpId="0" animBg="1"/>
      <p:bldP spid="7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Planning</a:t>
            </a:r>
            <a:endParaRPr lang="nl-NL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216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PDP: Personal development plan</a:t>
            </a:r>
          </a:p>
          <a:p>
            <a:pPr lvl="1"/>
            <a:r>
              <a:rPr lang="en-US" altLang="en-US" smtClean="0"/>
              <a:t>What do you want to achieve?</a:t>
            </a:r>
          </a:p>
          <a:p>
            <a:pPr lvl="1"/>
            <a:r>
              <a:rPr lang="en-US" altLang="en-US" smtClean="0"/>
              <a:t>How do you plan to achieve it?</a:t>
            </a:r>
          </a:p>
          <a:p>
            <a:pPr lvl="1"/>
            <a:r>
              <a:rPr lang="en-US" altLang="en-US" smtClean="0"/>
              <a:t>Technical skills (programming, problem solving)</a:t>
            </a:r>
          </a:p>
          <a:p>
            <a:pPr lvl="1"/>
            <a:r>
              <a:rPr lang="en-US" altLang="en-US" smtClean="0"/>
              <a:t>Soft skills (teamwork, speaking in public, etc.)</a:t>
            </a:r>
          </a:p>
          <a:p>
            <a:pPr lvl="1"/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MYOD: Managing your own development</a:t>
            </a:r>
          </a:p>
          <a:p>
            <a:pPr lvl="1"/>
            <a:r>
              <a:rPr lang="en-US" altLang="en-US" smtClean="0"/>
              <a:t>Two sessions in Q1</a:t>
            </a:r>
          </a:p>
          <a:p>
            <a:pPr lvl="1"/>
            <a:r>
              <a:rPr lang="en-US" altLang="en-US" smtClean="0"/>
              <a:t>Will help you write PDP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Project plan</a:t>
            </a:r>
          </a:p>
          <a:p>
            <a:pPr lvl="1"/>
            <a:r>
              <a:rPr lang="en-US" altLang="en-US" smtClean="0"/>
              <a:t>Which contests to participate?</a:t>
            </a:r>
          </a:p>
          <a:p>
            <a:pPr lvl="1"/>
            <a:r>
              <a:rPr lang="en-US" altLang="en-US" smtClean="0"/>
              <a:t>What needs to be learned?</a:t>
            </a:r>
          </a:p>
          <a:p>
            <a:pPr lvl="1"/>
            <a:r>
              <a:rPr lang="en-US" altLang="en-US" smtClean="0"/>
              <a:t>How to train?</a:t>
            </a:r>
            <a:endParaRPr lang="nl-N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Track schedule</a:t>
            </a:r>
            <a:endParaRPr lang="nl-NL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216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19 September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Eindhoven Algorithmic Programming Contest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Time to start practicing!</a:t>
            </a:r>
          </a:p>
          <a:p>
            <a:pPr lvl="1"/>
            <a:r>
              <a:rPr lang="en-US" altLang="en-US" smtClean="0"/>
              <a:t>Use our training server: </a:t>
            </a:r>
            <a:r>
              <a:rPr lang="en-US" altLang="en-US" smtClean="0">
                <a:hlinkClick r:id="rId3" action="ppaction://hlinkfile"/>
              </a:rPr>
              <a:t>compprog.win.tue.nl</a:t>
            </a:r>
            <a:endParaRPr lang="en-US" altLang="en-US" smtClean="0"/>
          </a:p>
          <a:p>
            <a:pPr lvl="1"/>
            <a:r>
              <a:rPr lang="en-US" altLang="en-US" smtClean="0"/>
              <a:t>Make an account on TopCoder: </a:t>
            </a:r>
            <a:r>
              <a:rPr lang="en-US" altLang="en-US" smtClean="0">
                <a:hlinkClick r:id="rId4"/>
              </a:rPr>
              <a:t>www.topcoder.com</a:t>
            </a:r>
            <a:endParaRPr lang="en-US" altLang="en-US" smtClean="0"/>
          </a:p>
          <a:p>
            <a:pPr lvl="1"/>
            <a:r>
              <a:rPr lang="en-US" altLang="en-US" smtClean="0"/>
              <a:t>Make an account on Codeforces: </a:t>
            </a:r>
            <a:r>
              <a:rPr lang="en-US" altLang="en-US" smtClean="0">
                <a:hlinkClick r:id="rId5" action="ppaction://hlinkfile"/>
              </a:rPr>
              <a:t>codeforces.com</a:t>
            </a:r>
            <a:endParaRPr lang="en-US" altLang="en-US" smtClean="0"/>
          </a:p>
          <a:p>
            <a:pPr lvl="1"/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Check the web page for other contests and practice opportunities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>
                <a:hlinkClick r:id="rId6"/>
              </a:rPr>
              <a:t>http://www.win.tue.nl/~kverbeek/CPPS/index.html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nl-NL" altLang="en-US" smtClean="0"/>
          </a:p>
        </p:txBody>
      </p:sp>
      <p:pic>
        <p:nvPicPr>
          <p:cNvPr id="9220" name="Picture 2" descr="00003 - DSC_82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111250"/>
            <a:ext cx="3240087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Cheatsheet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7864475" cy="504031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accent1"/>
                </a:solidFill>
              </a:rPr>
              <a:t>Cheatsheet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dirty="0" smtClean="0"/>
              <a:t>Document of </a:t>
            </a:r>
            <a:r>
              <a:rPr lang="en-US" dirty="0" smtClean="0">
                <a:cs typeface="Arial" charset="0"/>
              </a:rPr>
              <a:t>at most</a:t>
            </a:r>
            <a:r>
              <a:rPr lang="en-US" dirty="0" smtClean="0"/>
              <a:t> 25 pages</a:t>
            </a:r>
          </a:p>
          <a:p>
            <a:pPr lvl="1">
              <a:defRPr/>
            </a:pPr>
            <a:r>
              <a:rPr lang="en-US" dirty="0" smtClean="0"/>
              <a:t>Preferably with actual code in preferred language (C++ or Java)</a:t>
            </a:r>
          </a:p>
          <a:p>
            <a:pPr lvl="1">
              <a:defRPr/>
            </a:pPr>
            <a:r>
              <a:rPr lang="en-US" dirty="0" smtClean="0"/>
              <a:t>Common standard algorithms</a:t>
            </a:r>
          </a:p>
          <a:p>
            <a:pPr lvl="1">
              <a:defRPr/>
            </a:pPr>
            <a:r>
              <a:rPr lang="en-US" dirty="0" smtClean="0"/>
              <a:t>Algorithms you don’t know by heart</a:t>
            </a:r>
          </a:p>
          <a:p>
            <a:pPr lvl="1">
              <a:defRPr/>
            </a:pPr>
            <a:r>
              <a:rPr lang="en-US" dirty="0" smtClean="0"/>
              <a:t>Also put in helpful tips/pointers</a:t>
            </a:r>
          </a:p>
          <a:p>
            <a:pPr lvl="1">
              <a:defRPr/>
            </a:pPr>
            <a:endParaRPr lang="en-US" dirty="0"/>
          </a:p>
          <a:p>
            <a:pPr marL="3175" indent="0">
              <a:buFont typeface="Wingdings" pitchFamily="2" charset="2"/>
              <a:buNone/>
              <a:defRPr/>
            </a:pPr>
            <a:r>
              <a:rPr lang="en-US" dirty="0" smtClean="0"/>
              <a:t>Tips: </a:t>
            </a:r>
            <a:r>
              <a:rPr lang="en-US" dirty="0" smtClean="0">
                <a:hlinkClick r:id="rId3"/>
              </a:rPr>
              <a:t>http://www.win.tue.nl/~kverbeek/CPPS/tips.php</a:t>
            </a:r>
            <a:endParaRPr lang="en-US" dirty="0" smtClean="0"/>
          </a:p>
          <a:p>
            <a:pPr marL="3175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3175" indent="0">
              <a:buFont typeface="Wingdings" pitchFamily="2" charset="2"/>
              <a:buNone/>
              <a:defRPr/>
            </a:pPr>
            <a:endParaRPr lang="en-US" dirty="0"/>
          </a:p>
          <a:p>
            <a:pPr marL="3175" indent="0" algn="ctr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Start making your </a:t>
            </a:r>
            <a:r>
              <a:rPr lang="en-US" dirty="0" err="1" smtClean="0">
                <a:solidFill>
                  <a:schemeClr val="accent2"/>
                </a:solidFill>
              </a:rPr>
              <a:t>cheatsheet</a:t>
            </a:r>
            <a:r>
              <a:rPr lang="en-US" dirty="0" smtClean="0">
                <a:solidFill>
                  <a:schemeClr val="accent2"/>
                </a:solidFill>
              </a:rPr>
              <a:t> ASAP!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3"/>
          <p:cNvSpPr>
            <a:spLocks noGrp="1"/>
          </p:cNvSpPr>
          <p:nvPr>
            <p:ph type="body" idx="1"/>
          </p:nvPr>
        </p:nvSpPr>
        <p:spPr>
          <a:xfrm>
            <a:off x="720725" y="3130550"/>
            <a:ext cx="7772400" cy="423863"/>
          </a:xfrm>
        </p:spPr>
        <p:txBody>
          <a:bodyPr/>
          <a:lstStyle/>
          <a:p>
            <a:r>
              <a:rPr lang="en-US" altLang="en-US" smtClean="0"/>
              <a:t>Effective Programming</a:t>
            </a:r>
            <a:endParaRPr lang="nl-NL" altLang="en-US" smtClean="0"/>
          </a:p>
        </p:txBody>
      </p:sp>
      <p:sp>
        <p:nvSpPr>
          <p:cNvPr id="11267" name="Text Placeholder 4"/>
          <p:cNvSpPr>
            <a:spLocks noGrp="1"/>
          </p:cNvSpPr>
          <p:nvPr>
            <p:ph type="body" idx="10"/>
          </p:nvPr>
        </p:nvSpPr>
        <p:spPr>
          <a:xfrm>
            <a:off x="720725" y="2493963"/>
            <a:ext cx="7772400" cy="423862"/>
          </a:xfrm>
        </p:spPr>
        <p:txBody>
          <a:bodyPr/>
          <a:lstStyle/>
          <a:p>
            <a:r>
              <a:rPr lang="en-US" altLang="en-US" smtClean="0"/>
              <a:t>Today…</a:t>
            </a:r>
            <a:endParaRPr lang="nl-NL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Golden rules</a:t>
            </a:r>
            <a:endParaRPr lang="nl-NL" altLang="en-US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chemeClr val="accent1"/>
                </a:solidFill>
              </a:rPr>
              <a:t>Golden rules of programming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 marL="723900" lvl="1" indent="-457200">
              <a:buFont typeface="TUE Meta" pitchFamily="34" charset="0"/>
              <a:buAutoNum type="arabicPeriod"/>
            </a:pPr>
            <a:r>
              <a:rPr lang="en-US" altLang="en-US" smtClean="0">
                <a:solidFill>
                  <a:schemeClr val="accent2"/>
                </a:solidFill>
              </a:rPr>
              <a:t>Think before you code</a:t>
            </a:r>
          </a:p>
          <a:p>
            <a:pPr marL="723900" lvl="1" indent="-457200">
              <a:buFont typeface="TUE Meta" pitchFamily="34" charset="0"/>
              <a:buAutoNum type="arabicPeriod"/>
            </a:pPr>
            <a:endParaRPr lang="en-US" altLang="en-US" smtClean="0">
              <a:solidFill>
                <a:schemeClr val="accent2"/>
              </a:solidFill>
            </a:endParaRPr>
          </a:p>
          <a:p>
            <a:pPr marL="723900" lvl="1" indent="-457200">
              <a:buFont typeface="TUE Meta" pitchFamily="34" charset="0"/>
              <a:buAutoNum type="arabicPeriod"/>
            </a:pPr>
            <a:r>
              <a:rPr lang="en-US" altLang="en-US" smtClean="0">
                <a:solidFill>
                  <a:schemeClr val="accent2"/>
                </a:solidFill>
              </a:rPr>
              <a:t>Always choose the simplest solution that is fast enough</a:t>
            </a:r>
          </a:p>
          <a:p>
            <a:pPr marL="723900" lvl="1" indent="-457200">
              <a:buFont typeface="TUE Meta" pitchFamily="34" charset="0"/>
              <a:buAutoNum type="arabicPeriod"/>
            </a:pPr>
            <a:endParaRPr lang="en-US" altLang="en-US" smtClean="0">
              <a:solidFill>
                <a:schemeClr val="accent2"/>
              </a:solidFill>
            </a:endParaRPr>
          </a:p>
          <a:p>
            <a:pPr marL="723900" lvl="1" indent="-457200">
              <a:buFont typeface="TUE Meta" pitchFamily="34" charset="0"/>
              <a:buAutoNum type="arabicPeriod"/>
            </a:pPr>
            <a:r>
              <a:rPr lang="en-US" altLang="en-US" smtClean="0">
                <a:solidFill>
                  <a:schemeClr val="accent2"/>
                </a:solidFill>
              </a:rPr>
              <a:t>Code carefully rather than fast</a:t>
            </a:r>
            <a:endParaRPr lang="nl-NL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5576</TotalTime>
  <Words>1049</Words>
  <Application>Microsoft Office PowerPoint</Application>
  <PresentationFormat>On-screen Show (4:3)</PresentationFormat>
  <Paragraphs>273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TUE Meta</vt:lpstr>
      <vt:lpstr>Wingdings</vt:lpstr>
      <vt:lpstr>TUe special blue</vt:lpstr>
      <vt:lpstr>Honors Track: Competitive Programming &amp; Problem Solving  Effective Programming</vt:lpstr>
      <vt:lpstr>Track information</vt:lpstr>
      <vt:lpstr>Groups</vt:lpstr>
      <vt:lpstr>Honors academy schedule</vt:lpstr>
      <vt:lpstr>Planning</vt:lpstr>
      <vt:lpstr>Track schedule</vt:lpstr>
      <vt:lpstr>Cheatsheet</vt:lpstr>
      <vt:lpstr>PowerPoint Presentation</vt:lpstr>
      <vt:lpstr>Golden rules</vt:lpstr>
      <vt:lpstr>Code carefully</vt:lpstr>
      <vt:lpstr>Common mistakes</vt:lpstr>
      <vt:lpstr>Common mistakes</vt:lpstr>
      <vt:lpstr>Simplest solutions</vt:lpstr>
      <vt:lpstr>Simplest solution</vt:lpstr>
      <vt:lpstr>Standard Data structures</vt:lpstr>
      <vt:lpstr>Standard algorithms</vt:lpstr>
      <vt:lpstr>Fast enough</vt:lpstr>
      <vt:lpstr>Estimating algorithm</vt:lpstr>
      <vt:lpstr>Think about it</vt:lpstr>
      <vt:lpstr>Practice</vt:lpstr>
    </vt:vector>
  </TitlesOfParts>
  <Company>Technische Universiteit Eindhoven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Verbeek, K.A.B.</cp:lastModifiedBy>
  <cp:revision>482</cp:revision>
  <dcterms:created xsi:type="dcterms:W3CDTF">2009-03-30T17:10:16Z</dcterms:created>
  <dcterms:modified xsi:type="dcterms:W3CDTF">2015-09-01T09:53:32Z</dcterms:modified>
</cp:coreProperties>
</file>