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y="6858000" cx="9144000"/>
  <p:notesSz cx="6888150" cy="10018700"/>
  <p:embeddedFontLst>
    <p:embeddedFont>
      <p:font typeface="Corbel"/>
      <p:regular r:id="rId67"/>
      <p:bold r:id="rId68"/>
      <p:italic r:id="rId69"/>
      <p:boldItalic r:id="rId70"/>
    </p:embeddedFont>
    <p:embeddedFont>
      <p:font typeface="Gill Sans"/>
      <p:regular r:id="rId71"/>
      <p:bold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3" roundtripDataSignature="AMtx7mjijxTA0GMUvaBInO+K89rUe5gT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007671-678C-4B0C-9832-864DB14E89DC}">
  <a:tblStyle styleId="{58007671-678C-4B0C-9832-864DB14E89D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E293163-70D8-44DD-B532-C5A7C33225F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customschemas.google.com/relationships/presentationmetadata" Target="metadata"/><Relationship Id="rId72" Type="http://schemas.openxmlformats.org/officeDocument/2006/relationships/font" Target="fonts/GillSans-bold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GillSans-regular.fntdata"/><Relationship Id="rId70" Type="http://schemas.openxmlformats.org/officeDocument/2006/relationships/font" Target="fonts/Corbel-bold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Corbel-bold.fntdata"/><Relationship Id="rId23" Type="http://schemas.openxmlformats.org/officeDocument/2006/relationships/slide" Target="slides/slide16.xml"/><Relationship Id="rId67" Type="http://schemas.openxmlformats.org/officeDocument/2006/relationships/font" Target="fonts/Corbel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Corbel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8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2" type="hdr"/>
          </p:nvPr>
        </p:nvSpPr>
        <p:spPr>
          <a:xfrm>
            <a:off x="0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39" name="Google Shape;239;p7:notes"/>
          <p:cNvSpPr txBox="1"/>
          <p:nvPr>
            <p:ph idx="10" type="dt"/>
          </p:nvPr>
        </p:nvSpPr>
        <p:spPr>
          <a:xfrm>
            <a:off x="3901698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40" name="Google Shape;240;p7:notes"/>
          <p:cNvSpPr txBox="1"/>
          <p:nvPr>
            <p:ph idx="11" type="ftr"/>
          </p:nvPr>
        </p:nvSpPr>
        <p:spPr>
          <a:xfrm>
            <a:off x="0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41" name="Google Shape;241;p7:notes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42" name="Google Shape;242;p7:notes"/>
          <p:cNvSpPr/>
          <p:nvPr>
            <p:ph idx="3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5494" y="4342938"/>
            <a:ext cx="5487013" cy="411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2" type="hdr"/>
          </p:nvPr>
        </p:nvSpPr>
        <p:spPr>
          <a:xfrm>
            <a:off x="0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53" name="Google Shape;253;p8:notes"/>
          <p:cNvSpPr txBox="1"/>
          <p:nvPr>
            <p:ph idx="10" type="dt"/>
          </p:nvPr>
        </p:nvSpPr>
        <p:spPr>
          <a:xfrm>
            <a:off x="3901698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54" name="Google Shape;254;p8:notes"/>
          <p:cNvSpPr txBox="1"/>
          <p:nvPr>
            <p:ph idx="11" type="ftr"/>
          </p:nvPr>
        </p:nvSpPr>
        <p:spPr>
          <a:xfrm>
            <a:off x="0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55" name="Google Shape;255;p8:notes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56" name="Google Shape;256;p8:notes"/>
          <p:cNvSpPr/>
          <p:nvPr>
            <p:ph idx="3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685494" y="4342938"/>
            <a:ext cx="5487013" cy="411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2" type="hdr"/>
          </p:nvPr>
        </p:nvSpPr>
        <p:spPr>
          <a:xfrm>
            <a:off x="0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67" name="Google Shape;267;p9:notes"/>
          <p:cNvSpPr txBox="1"/>
          <p:nvPr>
            <p:ph idx="10" type="dt"/>
          </p:nvPr>
        </p:nvSpPr>
        <p:spPr>
          <a:xfrm>
            <a:off x="3901698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68" name="Google Shape;268;p9:notes"/>
          <p:cNvSpPr txBox="1"/>
          <p:nvPr>
            <p:ph idx="11" type="ftr"/>
          </p:nvPr>
        </p:nvSpPr>
        <p:spPr>
          <a:xfrm>
            <a:off x="0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69" name="Google Shape;269;p9:notes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70" name="Google Shape;270;p9:notes"/>
          <p:cNvSpPr/>
          <p:nvPr>
            <p:ph idx="3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685494" y="4342938"/>
            <a:ext cx="5487013" cy="411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 txBox="1"/>
          <p:nvPr>
            <p:ph idx="2" type="hdr"/>
          </p:nvPr>
        </p:nvSpPr>
        <p:spPr>
          <a:xfrm>
            <a:off x="0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290" name="Google Shape;290;p11:notes"/>
          <p:cNvSpPr txBox="1"/>
          <p:nvPr>
            <p:ph idx="10" type="dt"/>
          </p:nvPr>
        </p:nvSpPr>
        <p:spPr>
          <a:xfrm>
            <a:off x="3901698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291" name="Google Shape;291;p11:notes"/>
          <p:cNvSpPr txBox="1"/>
          <p:nvPr>
            <p:ph idx="11" type="ftr"/>
          </p:nvPr>
        </p:nvSpPr>
        <p:spPr>
          <a:xfrm>
            <a:off x="0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92" name="Google Shape;292;p11:notes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293" name="Google Shape;293;p11:notes"/>
          <p:cNvSpPr/>
          <p:nvPr>
            <p:ph idx="3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494" y="4342938"/>
            <a:ext cx="5487013" cy="411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2" type="hdr"/>
          </p:nvPr>
        </p:nvSpPr>
        <p:spPr>
          <a:xfrm>
            <a:off x="0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12" name="Google Shape;312;p13:notes"/>
          <p:cNvSpPr txBox="1"/>
          <p:nvPr>
            <p:ph idx="10" type="dt"/>
          </p:nvPr>
        </p:nvSpPr>
        <p:spPr>
          <a:xfrm>
            <a:off x="3901698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13" name="Google Shape;313;p13:notes"/>
          <p:cNvSpPr txBox="1"/>
          <p:nvPr>
            <p:ph idx="11" type="ftr"/>
          </p:nvPr>
        </p:nvSpPr>
        <p:spPr>
          <a:xfrm>
            <a:off x="0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14" name="Google Shape;314;p13:notes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15" name="Google Shape;315;p13:notes"/>
          <p:cNvSpPr/>
          <p:nvPr>
            <p:ph idx="3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685494" y="4342938"/>
            <a:ext cx="5487013" cy="411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 txBox="1"/>
          <p:nvPr>
            <p:ph idx="2" type="hdr"/>
          </p:nvPr>
        </p:nvSpPr>
        <p:spPr>
          <a:xfrm>
            <a:off x="0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27" name="Google Shape;327;p14:notes"/>
          <p:cNvSpPr txBox="1"/>
          <p:nvPr>
            <p:ph idx="10" type="dt"/>
          </p:nvPr>
        </p:nvSpPr>
        <p:spPr>
          <a:xfrm>
            <a:off x="3901698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28" name="Google Shape;328;p14:notes"/>
          <p:cNvSpPr txBox="1"/>
          <p:nvPr>
            <p:ph idx="11" type="ftr"/>
          </p:nvPr>
        </p:nvSpPr>
        <p:spPr>
          <a:xfrm>
            <a:off x="0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29" name="Google Shape;329;p14:notes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30" name="Google Shape;330;p14:notes"/>
          <p:cNvSpPr/>
          <p:nvPr>
            <p:ph idx="3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14:notes"/>
          <p:cNvSpPr txBox="1"/>
          <p:nvPr>
            <p:ph idx="1" type="body"/>
          </p:nvPr>
        </p:nvSpPr>
        <p:spPr>
          <a:xfrm>
            <a:off x="685494" y="4342938"/>
            <a:ext cx="5487013" cy="411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:notes"/>
          <p:cNvSpPr txBox="1"/>
          <p:nvPr>
            <p:ph idx="2" type="hdr"/>
          </p:nvPr>
        </p:nvSpPr>
        <p:spPr>
          <a:xfrm>
            <a:off x="0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355" name="Google Shape;355;p15:notes"/>
          <p:cNvSpPr txBox="1"/>
          <p:nvPr>
            <p:ph idx="10" type="dt"/>
          </p:nvPr>
        </p:nvSpPr>
        <p:spPr>
          <a:xfrm>
            <a:off x="3901698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356" name="Google Shape;356;p15:notes"/>
          <p:cNvSpPr txBox="1"/>
          <p:nvPr>
            <p:ph idx="11" type="ftr"/>
          </p:nvPr>
        </p:nvSpPr>
        <p:spPr>
          <a:xfrm>
            <a:off x="0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357" name="Google Shape;357;p15:notes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358" name="Google Shape;358;p15:notes"/>
          <p:cNvSpPr/>
          <p:nvPr>
            <p:ph idx="3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685494" y="4342938"/>
            <a:ext cx="5487013" cy="411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16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18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9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20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21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22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3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24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5:notes"/>
          <p:cNvSpPr txBox="1"/>
          <p:nvPr>
            <p:ph idx="2" type="hdr"/>
          </p:nvPr>
        </p:nvSpPr>
        <p:spPr>
          <a:xfrm>
            <a:off x="0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</a:t>
            </a:r>
            <a:endParaRPr/>
          </a:p>
        </p:txBody>
      </p:sp>
      <p:sp>
        <p:nvSpPr>
          <p:cNvPr id="460" name="Google Shape;460;p25:notes"/>
          <p:cNvSpPr txBox="1"/>
          <p:nvPr>
            <p:ph idx="10" type="dt"/>
          </p:nvPr>
        </p:nvSpPr>
        <p:spPr>
          <a:xfrm>
            <a:off x="3901698" y="0"/>
            <a:ext cx="2984871" cy="5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07/16/96</a:t>
            </a:r>
            <a:endParaRPr/>
          </a:p>
        </p:txBody>
      </p:sp>
      <p:sp>
        <p:nvSpPr>
          <p:cNvPr id="461" name="Google Shape;461;p25:notes"/>
          <p:cNvSpPr txBox="1"/>
          <p:nvPr>
            <p:ph idx="11" type="ftr"/>
          </p:nvPr>
        </p:nvSpPr>
        <p:spPr>
          <a:xfrm>
            <a:off x="0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462" name="Google Shape;462;p25:notes"/>
          <p:cNvSpPr txBox="1"/>
          <p:nvPr>
            <p:ph idx="12" type="sldNum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##</a:t>
            </a:r>
            <a:endParaRPr/>
          </a:p>
        </p:txBody>
      </p:sp>
      <p:sp>
        <p:nvSpPr>
          <p:cNvPr id="463" name="Google Shape;463;p25:notes"/>
          <p:cNvSpPr/>
          <p:nvPr>
            <p:ph idx="3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25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26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bbd04e9c_2_296:notes"/>
          <p:cNvSpPr txBox="1"/>
          <p:nvPr>
            <p:ph idx="1" type="body"/>
          </p:nvPr>
        </p:nvSpPr>
        <p:spPr>
          <a:xfrm>
            <a:off x="689120" y="4758546"/>
            <a:ext cx="5509800" cy="45078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14bbd04e9c_2_296:notes"/>
          <p:cNvSpPr/>
          <p:nvPr>
            <p:ph idx="2" type="sldImg"/>
          </p:nvPr>
        </p:nvSpPr>
        <p:spPr>
          <a:xfrm>
            <a:off x="1182000" y="752413"/>
            <a:ext cx="4527300" cy="375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27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8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28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47bfac29e_0_15:notes"/>
          <p:cNvSpPr/>
          <p:nvPr>
            <p:ph idx="2" type="sldImg"/>
          </p:nvPr>
        </p:nvSpPr>
        <p:spPr>
          <a:xfrm>
            <a:off x="1190625" y="1252538"/>
            <a:ext cx="45069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47bfac29e_0_15:notes"/>
          <p:cNvSpPr txBox="1"/>
          <p:nvPr>
            <p:ph idx="1" type="body"/>
          </p:nvPr>
        </p:nvSpPr>
        <p:spPr>
          <a:xfrm>
            <a:off x="688817" y="4821506"/>
            <a:ext cx="5510400" cy="39450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147bfac29e_0_15:notes"/>
          <p:cNvSpPr txBox="1"/>
          <p:nvPr>
            <p:ph idx="12" type="sldNum"/>
          </p:nvPr>
        </p:nvSpPr>
        <p:spPr>
          <a:xfrm>
            <a:off x="3901698" y="9516039"/>
            <a:ext cx="2985000" cy="502800"/>
          </a:xfrm>
          <a:prstGeom prst="rect">
            <a:avLst/>
          </a:prstGeom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29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30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31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32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3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33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34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35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4bbd04e9c_2_303:notes"/>
          <p:cNvSpPr txBox="1"/>
          <p:nvPr>
            <p:ph idx="1" type="body"/>
          </p:nvPr>
        </p:nvSpPr>
        <p:spPr>
          <a:xfrm>
            <a:off x="689120" y="4758546"/>
            <a:ext cx="5509800" cy="45078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14bbd04e9c_2_303:notes"/>
          <p:cNvSpPr/>
          <p:nvPr>
            <p:ph idx="2" type="sldImg"/>
          </p:nvPr>
        </p:nvSpPr>
        <p:spPr>
          <a:xfrm>
            <a:off x="1182000" y="752413"/>
            <a:ext cx="4527300" cy="375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36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7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6" name="Google Shape;576;p37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38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9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39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0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40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1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41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147bfac29e_0_0:notes"/>
          <p:cNvSpPr/>
          <p:nvPr>
            <p:ph idx="2" type="sldImg"/>
          </p:nvPr>
        </p:nvSpPr>
        <p:spPr>
          <a:xfrm>
            <a:off x="1190625" y="1252538"/>
            <a:ext cx="45069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147bfac29e_0_0:notes"/>
          <p:cNvSpPr txBox="1"/>
          <p:nvPr>
            <p:ph idx="1" type="body"/>
          </p:nvPr>
        </p:nvSpPr>
        <p:spPr>
          <a:xfrm>
            <a:off x="688817" y="4821506"/>
            <a:ext cx="5510400" cy="39450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1147bfac29e_0_0:notes"/>
          <p:cNvSpPr txBox="1"/>
          <p:nvPr>
            <p:ph idx="12" type="sldNum"/>
          </p:nvPr>
        </p:nvSpPr>
        <p:spPr>
          <a:xfrm>
            <a:off x="3901698" y="9516039"/>
            <a:ext cx="2985000" cy="502800"/>
          </a:xfrm>
          <a:prstGeom prst="rect">
            <a:avLst/>
          </a:prstGeom>
        </p:spPr>
        <p:txBody>
          <a:bodyPr anchorCtr="0" anchor="b" bIns="48300" lIns="96600" spcFirstLastPara="1" rIns="96600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42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43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44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4bbd04e9c_2_308:notes"/>
          <p:cNvSpPr txBox="1"/>
          <p:nvPr>
            <p:ph idx="1" type="body"/>
          </p:nvPr>
        </p:nvSpPr>
        <p:spPr>
          <a:xfrm>
            <a:off x="689120" y="4758546"/>
            <a:ext cx="5509800" cy="45078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14bbd04e9c_2_308:notes"/>
          <p:cNvSpPr/>
          <p:nvPr>
            <p:ph idx="2" type="sldImg"/>
          </p:nvPr>
        </p:nvSpPr>
        <p:spPr>
          <a:xfrm>
            <a:off x="1182000" y="752413"/>
            <a:ext cx="4527300" cy="375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5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45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14bbd04e9c_2_103:notes"/>
          <p:cNvSpPr txBox="1"/>
          <p:nvPr>
            <p:ph idx="1" type="body"/>
          </p:nvPr>
        </p:nvSpPr>
        <p:spPr>
          <a:xfrm>
            <a:off x="689120" y="4758546"/>
            <a:ext cx="5509800" cy="45078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114bbd04e9c_2_103:notes"/>
          <p:cNvSpPr/>
          <p:nvPr>
            <p:ph idx="2" type="sldImg"/>
          </p:nvPr>
        </p:nvSpPr>
        <p:spPr>
          <a:xfrm>
            <a:off x="1182000" y="752413"/>
            <a:ext cx="4527300" cy="375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4bbd04e9c_2_110:notes"/>
          <p:cNvSpPr txBox="1"/>
          <p:nvPr>
            <p:ph idx="1" type="body"/>
          </p:nvPr>
        </p:nvSpPr>
        <p:spPr>
          <a:xfrm>
            <a:off x="689120" y="4758546"/>
            <a:ext cx="5509800" cy="45078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114bbd04e9c_2_110:notes"/>
          <p:cNvSpPr/>
          <p:nvPr>
            <p:ph idx="2" type="sldImg"/>
          </p:nvPr>
        </p:nvSpPr>
        <p:spPr>
          <a:xfrm>
            <a:off x="1182000" y="752413"/>
            <a:ext cx="4527300" cy="375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14bbd04e9c_2_117:notes"/>
          <p:cNvSpPr txBox="1"/>
          <p:nvPr>
            <p:ph idx="1" type="body"/>
          </p:nvPr>
        </p:nvSpPr>
        <p:spPr>
          <a:xfrm>
            <a:off x="689120" y="4758546"/>
            <a:ext cx="5509800" cy="45078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114bbd04e9c_2_117:notes"/>
          <p:cNvSpPr/>
          <p:nvPr>
            <p:ph idx="2" type="sldImg"/>
          </p:nvPr>
        </p:nvSpPr>
        <p:spPr>
          <a:xfrm>
            <a:off x="1182000" y="752413"/>
            <a:ext cx="4527300" cy="375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14bbd04e9c_2_123:notes"/>
          <p:cNvSpPr txBox="1"/>
          <p:nvPr>
            <p:ph idx="1" type="body"/>
          </p:nvPr>
        </p:nvSpPr>
        <p:spPr>
          <a:xfrm>
            <a:off x="689120" y="4758546"/>
            <a:ext cx="5509800" cy="45078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114bbd04e9c_2_123:notes"/>
          <p:cNvSpPr/>
          <p:nvPr>
            <p:ph idx="2" type="sldImg"/>
          </p:nvPr>
        </p:nvSpPr>
        <p:spPr>
          <a:xfrm>
            <a:off x="1182000" y="752413"/>
            <a:ext cx="4527300" cy="375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14bbd04e9c_2_129:notes"/>
          <p:cNvSpPr txBox="1"/>
          <p:nvPr>
            <p:ph idx="1" type="body"/>
          </p:nvPr>
        </p:nvSpPr>
        <p:spPr>
          <a:xfrm>
            <a:off x="689120" y="4758546"/>
            <a:ext cx="5509800" cy="4507800"/>
          </a:xfrm>
          <a:prstGeom prst="rect">
            <a:avLst/>
          </a:prstGeom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g114bbd04e9c_2_129:notes"/>
          <p:cNvSpPr/>
          <p:nvPr>
            <p:ph idx="2" type="sldImg"/>
          </p:nvPr>
        </p:nvSpPr>
        <p:spPr>
          <a:xfrm>
            <a:off x="1182000" y="752413"/>
            <a:ext cx="4527300" cy="375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6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p46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7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47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4" name="Google Shape;704;p48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9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1" name="Google Shape;711;p49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00" spcFirstLastPara="1" rIns="96600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190625" y="1252538"/>
            <a:ext cx="450691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6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6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2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2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bbd04e9c_2_3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14bbd04e9c_2_321"/>
          <p:cNvSpPr txBox="1"/>
          <p:nvPr>
            <p:ph idx="1" type="body"/>
          </p:nvPr>
        </p:nvSpPr>
        <p:spPr>
          <a:xfrm>
            <a:off x="457200" y="1219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8" name="Google Shape;98;g114bbd04e9c_2_321"/>
          <p:cNvSpPr txBox="1"/>
          <p:nvPr>
            <p:ph idx="12" type="sldNum"/>
          </p:nvPr>
        </p:nvSpPr>
        <p:spPr>
          <a:xfrm>
            <a:off x="6781800" y="632460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4bbd04e9c_2_325"/>
          <p:cNvSpPr/>
          <p:nvPr/>
        </p:nvSpPr>
        <p:spPr>
          <a:xfrm>
            <a:off x="904875" y="3648075"/>
            <a:ext cx="7315200" cy="127950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14bbd04e9c_2_325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14bbd04e9c_2_325"/>
          <p:cNvSpPr/>
          <p:nvPr/>
        </p:nvSpPr>
        <p:spPr>
          <a:xfrm>
            <a:off x="904875" y="3648075"/>
            <a:ext cx="228600" cy="12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4bbd04e9c_2_32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14bbd04e9c_2_325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14bbd04e9c_2_325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rtl="0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rtl="0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rtl="0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rtl="0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rtl="0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rtl="0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106" name="Google Shape;106;g114bbd04e9c_2_325"/>
          <p:cNvSpPr txBox="1"/>
          <p:nvPr>
            <p:ph idx="12" type="sldNum"/>
          </p:nvPr>
        </p:nvSpPr>
        <p:spPr>
          <a:xfrm>
            <a:off x="6858000" y="632460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4bbd04e9c_2_333"/>
          <p:cNvSpPr/>
          <p:nvPr/>
        </p:nvSpPr>
        <p:spPr>
          <a:xfrm>
            <a:off x="914400" y="2819400"/>
            <a:ext cx="7315200" cy="127950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14bbd04e9c_2_333"/>
          <p:cNvSpPr/>
          <p:nvPr/>
        </p:nvSpPr>
        <p:spPr>
          <a:xfrm>
            <a:off x="914400" y="2819400"/>
            <a:ext cx="228600" cy="12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14bbd04e9c_2_333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14bbd04e9c_2_333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2" name="Google Shape;112;g114bbd04e9c_2_333"/>
          <p:cNvSpPr txBox="1"/>
          <p:nvPr>
            <p:ph idx="12" type="sldNum"/>
          </p:nvPr>
        </p:nvSpPr>
        <p:spPr>
          <a:xfrm>
            <a:off x="6858000" y="6338888"/>
            <a:ext cx="1520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4bbd04e9c_2_33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14bbd04e9c_2_339"/>
          <p:cNvSpPr txBox="1"/>
          <p:nvPr>
            <p:ph idx="1" type="body"/>
          </p:nvPr>
        </p:nvSpPr>
        <p:spPr>
          <a:xfrm>
            <a:off x="457200" y="1219200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6" name="Google Shape;116;g114bbd04e9c_2_339"/>
          <p:cNvSpPr txBox="1"/>
          <p:nvPr>
            <p:ph idx="2" type="body"/>
          </p:nvPr>
        </p:nvSpPr>
        <p:spPr>
          <a:xfrm>
            <a:off x="4632198" y="1216152"/>
            <a:ext cx="4041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7" name="Google Shape;117;g114bbd04e9c_2_339"/>
          <p:cNvSpPr txBox="1"/>
          <p:nvPr>
            <p:ph idx="12" type="sldNum"/>
          </p:nvPr>
        </p:nvSpPr>
        <p:spPr>
          <a:xfrm>
            <a:off x="6705600" y="6340475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bbd04e9c_2_344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14bbd04e9c_2_344"/>
          <p:cNvSpPr txBox="1"/>
          <p:nvPr>
            <p:ph idx="1" type="body"/>
          </p:nvPr>
        </p:nvSpPr>
        <p:spPr>
          <a:xfrm>
            <a:off x="457200" y="1285875"/>
            <a:ext cx="4040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1" name="Google Shape;121;g114bbd04e9c_2_344"/>
          <p:cNvSpPr txBox="1"/>
          <p:nvPr>
            <p:ph idx="2" type="body"/>
          </p:nvPr>
        </p:nvSpPr>
        <p:spPr>
          <a:xfrm>
            <a:off x="4648200" y="1295400"/>
            <a:ext cx="4041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rtl="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2" name="Google Shape;122;g114bbd04e9c_2_344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3" name="Google Shape;123;g114bbd04e9c_2_344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24" name="Google Shape;124;g114bbd04e9c_2_344"/>
          <p:cNvSpPr txBox="1"/>
          <p:nvPr>
            <p:ph idx="12" type="sldNum"/>
          </p:nvPr>
        </p:nvSpPr>
        <p:spPr>
          <a:xfrm>
            <a:off x="6781800" y="6340475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bbd04e9c_2_351"/>
          <p:cNvSpPr/>
          <p:nvPr/>
        </p:nvSpPr>
        <p:spPr>
          <a:xfrm rot="5400000">
            <a:off x="419125" y="6467500"/>
            <a:ext cx="190500" cy="120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14bbd04e9c_2_35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14bbd04e9c_2_351"/>
          <p:cNvSpPr txBox="1"/>
          <p:nvPr/>
        </p:nvSpPr>
        <p:spPr>
          <a:xfrm>
            <a:off x="6781800" y="632460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4646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g114bbd04e9c_2_35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1" name="Google Shape;131;g114bbd04e9c_2_355"/>
          <p:cNvSpPr/>
          <p:nvPr/>
        </p:nvSpPr>
        <p:spPr>
          <a:xfrm rot="5400000">
            <a:off x="419125" y="6467500"/>
            <a:ext cx="190500" cy="120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14bbd04e9c_2_355"/>
          <p:cNvSpPr txBox="1"/>
          <p:nvPr>
            <p:ph idx="12" type="sldNum"/>
          </p:nvPr>
        </p:nvSpPr>
        <p:spPr>
          <a:xfrm>
            <a:off x="6781800" y="632460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5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5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114bbd04e9c_2_35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35" name="Google Shape;135;g114bbd04e9c_2_359"/>
          <p:cNvCxnSpPr/>
          <p:nvPr/>
        </p:nvCxnSpPr>
        <p:spPr>
          <a:xfrm rot="5400000">
            <a:off x="3160700" y="3324238"/>
            <a:ext cx="60357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6" name="Google Shape;136;g114bbd04e9c_2_359"/>
          <p:cNvSpPr/>
          <p:nvPr/>
        </p:nvSpPr>
        <p:spPr>
          <a:xfrm rot="5400000">
            <a:off x="419125" y="6467500"/>
            <a:ext cx="190500" cy="120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14bbd04e9c_2_35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14bbd04e9c_2_359"/>
          <p:cNvSpPr txBox="1"/>
          <p:nvPr>
            <p:ph idx="1" type="body"/>
          </p:nvPr>
        </p:nvSpPr>
        <p:spPr>
          <a:xfrm>
            <a:off x="6324600" y="1219200"/>
            <a:ext cx="2514600" cy="4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rtl="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39" name="Google Shape;139;g114bbd04e9c_2_35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0" name="Google Shape;140;g114bbd04e9c_2_359"/>
          <p:cNvSpPr txBox="1"/>
          <p:nvPr>
            <p:ph idx="12" type="sldNum"/>
          </p:nvPr>
        </p:nvSpPr>
        <p:spPr>
          <a:xfrm>
            <a:off x="6781800" y="632460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114bbd04e9c_2_36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3" name="Google Shape;143;g114bbd04e9c_2_367"/>
          <p:cNvSpPr/>
          <p:nvPr/>
        </p:nvSpPr>
        <p:spPr>
          <a:xfrm rot="5400000">
            <a:off x="419125" y="6467500"/>
            <a:ext cx="190500" cy="120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4bbd04e9c_2_367"/>
          <p:cNvSpPr/>
          <p:nvPr/>
        </p:nvSpPr>
        <p:spPr>
          <a:xfrm>
            <a:off x="457200" y="500063"/>
            <a:ext cx="1827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14bbd04e9c_2_367"/>
          <p:cNvSpPr txBox="1"/>
          <p:nvPr>
            <p:ph type="title"/>
          </p:nvPr>
        </p:nvSpPr>
        <p:spPr>
          <a:xfrm>
            <a:off x="457200" y="500856"/>
            <a:ext cx="8229600" cy="674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14bbd04e9c_2_367"/>
          <p:cNvSpPr/>
          <p:nvPr>
            <p:ph idx="2" type="pic"/>
          </p:nvPr>
        </p:nvSpPr>
        <p:spPr>
          <a:xfrm>
            <a:off x="457200" y="1905000"/>
            <a:ext cx="8229600" cy="4270200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147" name="Google Shape;147;g114bbd04e9c_2_367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rtl="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rtl="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rtl="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rtl="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48" name="Google Shape;148;g114bbd04e9c_2_367"/>
          <p:cNvSpPr txBox="1"/>
          <p:nvPr>
            <p:ph idx="12" type="sldNum"/>
          </p:nvPr>
        </p:nvSpPr>
        <p:spPr>
          <a:xfrm>
            <a:off x="6781800" y="632460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DDE9E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4bbd04e9c_2_37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14bbd04e9c_2_375"/>
          <p:cNvSpPr txBox="1"/>
          <p:nvPr>
            <p:ph idx="1" type="body"/>
          </p:nvPr>
        </p:nvSpPr>
        <p:spPr>
          <a:xfrm rot="5400000">
            <a:off x="2116950" y="-440550"/>
            <a:ext cx="4910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52" name="Google Shape;152;g114bbd04e9c_2_375"/>
          <p:cNvSpPr txBox="1"/>
          <p:nvPr>
            <p:ph idx="12" type="sldNum"/>
          </p:nvPr>
        </p:nvSpPr>
        <p:spPr>
          <a:xfrm>
            <a:off x="6781800" y="632460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g114bbd04e9c_2_37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g114bbd04e9c_2_379"/>
          <p:cNvSpPr/>
          <p:nvPr/>
        </p:nvSpPr>
        <p:spPr>
          <a:xfrm rot="5400000">
            <a:off x="419125" y="6467500"/>
            <a:ext cx="190500" cy="120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g114bbd04e9c_2_379"/>
          <p:cNvCxnSpPr/>
          <p:nvPr/>
        </p:nvCxnSpPr>
        <p:spPr>
          <a:xfrm rot="5400000">
            <a:off x="3630624" y="3201976"/>
            <a:ext cx="5851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7" name="Google Shape;157;g114bbd04e9c_2_379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14bbd04e9c_2_379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rtl="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rtl="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rtl="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rtl="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rtl="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59" name="Google Shape;159;g114bbd04e9c_2_379"/>
          <p:cNvSpPr txBox="1"/>
          <p:nvPr/>
        </p:nvSpPr>
        <p:spPr>
          <a:xfrm>
            <a:off x="6781800" y="632460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>
              <a:solidFill>
                <a:srgbClr val="46465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 txBox="1"/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1" type="body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3"/>
          <p:cNvSpPr txBox="1"/>
          <p:nvPr>
            <p:ph idx="2" type="body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4"/>
          <p:cNvSpPr txBox="1"/>
          <p:nvPr/>
        </p:nvSpPr>
        <p:spPr>
          <a:xfrm>
            <a:off x="3371010" y="6542854"/>
            <a:ext cx="2401980" cy="230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Prof. Suraj Bhoyar, 2018</a:t>
            </a:r>
            <a:endParaRPr b="0" i="0" sz="20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5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bbd04e9c_2_3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0" name="Google Shape;90;g114bbd04e9c_2_314"/>
          <p:cNvSpPr txBox="1"/>
          <p:nvPr>
            <p:ph idx="1" type="body"/>
          </p:nvPr>
        </p:nvSpPr>
        <p:spPr>
          <a:xfrm>
            <a:off x="457200" y="1219200"/>
            <a:ext cx="8229600" cy="4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91" name="Google Shape;91;g114bbd04e9c_2_31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2" name="Google Shape;92;g114bbd04e9c_2_31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3" name="Google Shape;93;g114bbd04e9c_2_314"/>
          <p:cNvSpPr/>
          <p:nvPr/>
        </p:nvSpPr>
        <p:spPr>
          <a:xfrm rot="5400000">
            <a:off x="419125" y="6467500"/>
            <a:ext cx="190500" cy="1206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14bbd04e9c_2_314"/>
          <p:cNvSpPr txBox="1"/>
          <p:nvPr>
            <p:ph idx="12" type="sldNum"/>
          </p:nvPr>
        </p:nvSpPr>
        <p:spPr>
          <a:xfrm>
            <a:off x="6781800" y="6324600"/>
            <a:ext cx="198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46465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Relationship Id="rId5" Type="http://schemas.openxmlformats.org/officeDocument/2006/relationships/image" Target="../media/image20.jpg"/><Relationship Id="rId6" Type="http://schemas.openxmlformats.org/officeDocument/2006/relationships/image" Target="../media/image14.gif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schools.com/tags/tag_thead.asp" TargetMode="External"/><Relationship Id="rId10" Type="http://schemas.openxmlformats.org/officeDocument/2006/relationships/hyperlink" Target="https://www.w3schools.com/tags/tag_col.asp" TargetMode="External"/><Relationship Id="rId13" Type="http://schemas.openxmlformats.org/officeDocument/2006/relationships/hyperlink" Target="https://www.w3schools.com/tags/tag_tfoot.asp" TargetMode="External"/><Relationship Id="rId12" Type="http://schemas.openxmlformats.org/officeDocument/2006/relationships/hyperlink" Target="https://www.w3schools.com/tags/tag_tbody.asp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Relationship Id="rId4" Type="http://schemas.openxmlformats.org/officeDocument/2006/relationships/hyperlink" Target="https://www.w3schools.com/tags/tag_table.asp" TargetMode="External"/><Relationship Id="rId9" Type="http://schemas.openxmlformats.org/officeDocument/2006/relationships/hyperlink" Target="https://www.w3schools.com/tags/tag_colgroup.asp" TargetMode="External"/><Relationship Id="rId5" Type="http://schemas.openxmlformats.org/officeDocument/2006/relationships/hyperlink" Target="https://www.w3schools.com/tags/tag_th.asp" TargetMode="External"/><Relationship Id="rId6" Type="http://schemas.openxmlformats.org/officeDocument/2006/relationships/hyperlink" Target="https://www.w3schools.com/tags/tag_tr.asp" TargetMode="External"/><Relationship Id="rId7" Type="http://schemas.openxmlformats.org/officeDocument/2006/relationships/hyperlink" Target="https://www.w3schools.com/tags/tag_td.asp" TargetMode="External"/><Relationship Id="rId8" Type="http://schemas.openxmlformats.org/officeDocument/2006/relationships/hyperlink" Target="https://www.w3schools.com/tags/tag_caption.asp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Relationship Id="rId4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jpg"/><Relationship Id="rId4" Type="http://schemas.openxmlformats.org/officeDocument/2006/relationships/image" Target="../media/image24.gif"/><Relationship Id="rId5" Type="http://schemas.openxmlformats.org/officeDocument/2006/relationships/image" Target="../media/image22.gif"/><Relationship Id="rId6" Type="http://schemas.openxmlformats.org/officeDocument/2006/relationships/image" Target="../media/image26.png"/><Relationship Id="rId7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jp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jpg"/><Relationship Id="rId4" Type="http://schemas.openxmlformats.org/officeDocument/2006/relationships/image" Target="../media/image49.png"/><Relationship Id="rId5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jp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jpg"/><Relationship Id="rId4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jpg"/><Relationship Id="rId4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2.jpg"/><Relationship Id="rId4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jpg"/><Relationship Id="rId4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jpg"/><Relationship Id="rId4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w3schools.com/tags/tag_legend.asp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jpg"/><Relationship Id="rId4" Type="http://schemas.openxmlformats.org/officeDocument/2006/relationships/image" Target="../media/image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jpg"/><Relationship Id="rId4" Type="http://schemas.openxmlformats.org/officeDocument/2006/relationships/image" Target="../media/image35.gif"/><Relationship Id="rId5" Type="http://schemas.openxmlformats.org/officeDocument/2006/relationships/image" Target="../media/image46.gif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jpg"/><Relationship Id="rId4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2.jpg"/><Relationship Id="rId4" Type="http://schemas.openxmlformats.org/officeDocument/2006/relationships/image" Target="../media/image47.png"/><Relationship Id="rId5" Type="http://schemas.openxmlformats.org/officeDocument/2006/relationships/image" Target="../media/image4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7648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/>
          <p:nvPr/>
        </p:nvSpPr>
        <p:spPr>
          <a:xfrm>
            <a:off x="593720" y="1840620"/>
            <a:ext cx="1336227" cy="131095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4646363" y="3348915"/>
            <a:ext cx="4840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PLD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300"/>
            <a:ext cx="6504495" cy="85832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 txBox="1"/>
          <p:nvPr/>
        </p:nvSpPr>
        <p:spPr>
          <a:xfrm>
            <a:off x="869966" y="243299"/>
            <a:ext cx="6039881" cy="76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Dept. of Computer Science &amp; Engineering.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4006726" y="4619710"/>
            <a:ext cx="4958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A. R. Uttarkar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WTL subject incharges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Department, MIT SOE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51845" y="1723247"/>
            <a:ext cx="90403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Tags and Forms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First HTML Page</a:t>
            </a:r>
            <a:endParaRPr/>
          </a:p>
        </p:txBody>
      </p:sp>
      <p:sp>
        <p:nvSpPr>
          <p:cNvPr id="247" name="Google Shape;247;p7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541338" y="1628775"/>
            <a:ext cx="7991475" cy="3250121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&lt;title&gt;My First HTML Page&lt;/title&gt;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&lt;p&gt;This is some text...&lt;/p&gt;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y-First-HTML-Page-IE" id="249" name="Google Shape;2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0663" y="4221163"/>
            <a:ext cx="5556250" cy="2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7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57070"/>
                </a:solidFill>
                <a:latin typeface="Corbel"/>
                <a:ea typeface="Corbel"/>
                <a:cs typeface="Corbel"/>
                <a:sym typeface="Corbel"/>
              </a:rPr>
              <a:t>test.html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Headings and Paragraphs</a:t>
            </a:r>
            <a:endParaRPr sz="3800"/>
          </a:p>
        </p:txBody>
      </p:sp>
      <p:sp>
        <p:nvSpPr>
          <p:cNvPr id="261" name="Google Shape;261;p8"/>
          <p:cNvSpPr txBox="1"/>
          <p:nvPr>
            <p:ph idx="1" type="body"/>
          </p:nvPr>
        </p:nvSpPr>
        <p:spPr>
          <a:xfrm>
            <a:off x="323850" y="1066800"/>
            <a:ext cx="84963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Heading Tags (h1 – h6)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Paragraph Tags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2" name="Google Shape;262;p8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755651" y="4687256"/>
            <a:ext cx="7626350" cy="757130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&lt;p&gt;This is my first paragraph&lt;/p&gt;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&lt;p&gt;This is my second paragraph&lt;/p&gt;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755651" y="2202799"/>
            <a:ext cx="7626350" cy="1200329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&lt;h1&gt;Heading 1&lt;/h1&gt;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&lt;h2&gt;Sub heading 2&lt;/h2&gt;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&lt;h3&gt;Sub heading 3&lt;/h3&gt;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9"/>
          <p:cNvSpPr txBox="1"/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Text Formatting</a:t>
            </a:r>
            <a:endParaRPr/>
          </a:p>
        </p:txBody>
      </p:sp>
      <p:sp>
        <p:nvSpPr>
          <p:cNvPr id="275" name="Google Shape;275;p9"/>
          <p:cNvSpPr txBox="1"/>
          <p:nvPr>
            <p:ph idx="1" type="body"/>
          </p:nvPr>
        </p:nvSpPr>
        <p:spPr>
          <a:xfrm>
            <a:off x="231776" y="887412"/>
            <a:ext cx="8683624" cy="5741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 formatting tags modify the text between the opening tag and the closing tag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Ex. </a:t>
            </a:r>
            <a:r>
              <a:rPr lang="en-US">
                <a:solidFill>
                  <a:srgbClr val="757070"/>
                </a:solidFill>
                <a:latin typeface="Consolas"/>
                <a:ea typeface="Consolas"/>
                <a:cs typeface="Consolas"/>
                <a:sym typeface="Consolas"/>
              </a:rPr>
              <a:t>&lt;b&gt;Hello&lt;/b&gt;</a:t>
            </a:r>
            <a:r>
              <a:rPr lang="en-US">
                <a:solidFill>
                  <a:srgbClr val="757070"/>
                </a:solidFill>
              </a:rPr>
              <a:t> </a:t>
            </a:r>
            <a:r>
              <a:rPr lang="en-US"/>
              <a:t>makes “Hello” bold</a:t>
            </a:r>
            <a:endParaRPr/>
          </a:p>
        </p:txBody>
      </p:sp>
      <p:graphicFrame>
        <p:nvGraphicFramePr>
          <p:cNvPr id="276" name="Google Shape;276;p9"/>
          <p:cNvGraphicFramePr/>
          <p:nvPr/>
        </p:nvGraphicFramePr>
        <p:xfrm>
          <a:off x="381000" y="23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{58007671-678C-4B0C-9832-864DB14E89DC}</a:tableStyleId>
              </a:tblPr>
              <a:tblGrid>
                <a:gridCol w="3733800"/>
                <a:gridCol w="403860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&lt;b&gt;&lt;/b&gt;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bold</a:t>
                      </a:r>
                      <a:endParaRPr b="1" i="0" sz="20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&lt;i&gt;&lt;/i&gt;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italicized</a:t>
                      </a:r>
                      <a:endParaRPr b="0" i="1" sz="20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&lt;u&gt;&lt;/u&gt;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sng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underlined</a:t>
                      </a:r>
                      <a:endParaRPr b="0" i="0" sz="2000" u="sng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&lt;sup&gt;&lt;/sup&gt;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Sample</a:t>
                      </a:r>
                      <a:r>
                        <a:rPr b="0" baseline="30000" i="0" lang="en-US" sz="20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superscript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&lt;sub&gt;&lt;/sub&gt;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Sample</a:t>
                      </a:r>
                      <a:r>
                        <a:rPr b="0" baseline="-25000" i="0" lang="en-US" sz="20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subscript</a:t>
                      </a:r>
                      <a:endParaRPr b="0" baseline="-25000" i="0" sz="20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&lt;strong&gt;&lt;/strong&gt;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b="1" i="0" sz="2000" u="none" cap="none" strike="noStrike">
                        <a:solidFill>
                          <a:srgbClr val="7570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&lt;em&gt;&lt;/em&gt;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emphasized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&lt;pre&gt;&lt;/pre&gt;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5707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Preformatted text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&lt;blockquote&gt;&lt;/blockquote&gt;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5707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Quoted text block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75707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&lt;del&gt;&lt;/del&gt;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Deleted text – </a:t>
                      </a:r>
                      <a:r>
                        <a:rPr b="0" i="0" lang="en-US" sz="2000" u="none" cap="none" strike="sngStrike">
                          <a:solidFill>
                            <a:srgbClr val="7570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strike through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9"/>
          <p:cNvSpPr txBox="1"/>
          <p:nvPr/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FFC2"/>
              </a:buClr>
              <a:buSzPts val="1100"/>
              <a:buFont typeface="Corbe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1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0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Text Formatting Example</a:t>
            </a:r>
            <a:endParaRPr/>
          </a:p>
        </p:txBody>
      </p:sp>
      <p:sp>
        <p:nvSpPr>
          <p:cNvPr id="284" name="Google Shape;284;p10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HTML Code </a:t>
            </a:r>
            <a:endParaRPr/>
          </a:p>
        </p:txBody>
      </p:sp>
      <p:pic>
        <p:nvPicPr>
          <p:cNvPr id="285" name="Google Shape;285;p1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62200"/>
            <a:ext cx="4038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Output</a:t>
            </a:r>
            <a:endParaRPr/>
          </a:p>
        </p:txBody>
      </p:sp>
      <p:pic>
        <p:nvPicPr>
          <p:cNvPr id="287" name="Google Shape;287;p10"/>
          <p:cNvPicPr preferRelativeResize="0"/>
          <p:nvPr>
            <p:ph idx="4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2514600"/>
            <a:ext cx="2209800" cy="1759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1"/>
          <p:cNvSpPr txBox="1"/>
          <p:nvPr>
            <p:ph type="title"/>
          </p:nvPr>
        </p:nvSpPr>
        <p:spPr>
          <a:xfrm>
            <a:off x="457200" y="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Hyperlinks: &lt;a&gt; Tag</a:t>
            </a:r>
            <a:endParaRPr/>
          </a:p>
        </p:txBody>
      </p:sp>
      <p:sp>
        <p:nvSpPr>
          <p:cNvPr id="298" name="Google Shape;298;p11"/>
          <p:cNvSpPr txBox="1"/>
          <p:nvPr>
            <p:ph idx="1" type="body"/>
          </p:nvPr>
        </p:nvSpPr>
        <p:spPr>
          <a:xfrm>
            <a:off x="191294" y="1231490"/>
            <a:ext cx="8343106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 to a document called </a:t>
            </a:r>
            <a:r>
              <a:rPr lang="en-US">
                <a:solidFill>
                  <a:srgbClr val="757070"/>
                </a:solidFill>
                <a:latin typeface="Consolas"/>
                <a:ea typeface="Consolas"/>
                <a:cs typeface="Consolas"/>
                <a:sym typeface="Consolas"/>
              </a:rPr>
              <a:t>form.html</a:t>
            </a:r>
            <a:r>
              <a:rPr lang="en-US"/>
              <a:t> on the same server in the same directory:</a:t>
            </a:r>
            <a:br>
              <a:rPr lang="en-US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75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7570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11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628650" y="2594031"/>
            <a:ext cx="7558088" cy="476221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&lt;a href="form.html"&gt;Fill Our Form&lt;/a&gt;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 txBox="1"/>
          <p:nvPr>
            <p:ph type="title"/>
          </p:nvPr>
        </p:nvSpPr>
        <p:spPr>
          <a:xfrm>
            <a:off x="685800" y="152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Links to the Same Document – Example </a:t>
            </a:r>
            <a:endParaRPr sz="3800"/>
          </a:p>
        </p:txBody>
      </p:sp>
      <p:sp>
        <p:nvSpPr>
          <p:cNvPr id="307" name="Google Shape;307;p12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611188" y="1707952"/>
            <a:ext cx="7848600" cy="4616648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&lt;h1&gt;Table of Contents&lt;/h1&gt;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&lt;p&gt;&lt;a href="#section1"&gt;Introduction&lt;/a&gt;&lt;br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&lt;a href="#section2"&gt;Some background&lt;/A&gt;&lt;br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&lt;a href="#section2.1"&gt;Project History&lt;/a&gt;&lt;br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...the rest of the table of contents...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&lt;!-- The document text follows here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&lt;h2 id="section1"&gt;Introduction&lt;/h2&gt;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... Section 1 follows here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&lt;h2 id="section2"&gt;Some background&lt;/h2&gt;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... Section 2 follows here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&lt;h3 id="section2.1"&gt;Project History&lt;/h3&gt;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... Section 2.1 follows here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533400" y="1066800"/>
            <a:ext cx="5486400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links-to-same-document.html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/>
          <p:nvPr/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3C6E7"/>
              </a:buClr>
              <a:buSzPts val="196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Inserting an image with </a:t>
            </a:r>
            <a:r>
              <a:rPr b="0" i="0" lang="en-US" sz="2800" u="none" cap="none" strike="noStrike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&lt;img&gt;</a:t>
            </a:r>
            <a:r>
              <a:rPr b="0" i="0" lang="en-US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 tag: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3C6E7"/>
              </a:buClr>
              <a:buSzPts val="224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rgbClr val="EBFFD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3C6E7"/>
              </a:buClr>
              <a:buSzPts val="2240"/>
              <a:buFont typeface="Noto Sans Symbols"/>
              <a:buChar char="◆"/>
            </a:pPr>
            <a:r>
              <a:rPr b="0" i="0" lang="en-US" sz="32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Image attributes: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3C6E7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3C6E7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3C6E7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3C6E7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282575" marR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rgbClr val="B3C6E7"/>
              </a:buClr>
              <a:buSzPts val="1960"/>
              <a:buFont typeface="Noto Sans Symbols"/>
              <a:buChar char="◆"/>
            </a:pPr>
            <a:r>
              <a:rPr b="0" i="0" lang="en-US" sz="2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335" lvl="0" marL="282575" marR="0" rtl="0" algn="l">
              <a:lnSpc>
                <a:spcPct val="118750"/>
              </a:lnSpc>
              <a:spcBef>
                <a:spcPts val="1200"/>
              </a:spcBef>
              <a:spcAft>
                <a:spcPts val="0"/>
              </a:spcAft>
              <a:buClr>
                <a:srgbClr val="B3C6E7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13"/>
          <p:cNvSpPr txBox="1"/>
          <p:nvPr>
            <p:ph type="title"/>
          </p:nvPr>
        </p:nvSpPr>
        <p:spPr>
          <a:xfrm>
            <a:off x="457200" y="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Images: &lt;img&gt; tag</a:t>
            </a:r>
            <a:endParaRPr/>
          </a:p>
        </p:txBody>
      </p:sp>
      <p:graphicFrame>
        <p:nvGraphicFramePr>
          <p:cNvPr id="321" name="Google Shape;321;p13"/>
          <p:cNvGraphicFramePr/>
          <p:nvPr/>
        </p:nvGraphicFramePr>
        <p:xfrm>
          <a:off x="6096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{58007671-678C-4B0C-9832-864DB14E89DC}</a:tableStyleId>
              </a:tblPr>
              <a:tblGrid>
                <a:gridCol w="1398125"/>
                <a:gridCol w="60694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src </a:t>
                      </a:r>
                      <a:endParaRPr sz="1400" u="none" cap="none" strike="noStrike"/>
                    </a:p>
                  </a:txBody>
                  <a:tcPr marT="45725" marB="45725" marR="96525" marL="96525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 of image file (relative or absolute)</a:t>
                      </a:r>
                      <a:endParaRPr sz="1400" u="none" cap="none" strike="noStrike"/>
                    </a:p>
                  </a:txBody>
                  <a:tcPr marT="45725" marB="45725" marR="96525" marL="96525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</a:t>
                      </a:r>
                      <a:endParaRPr sz="1400" u="none" cap="none" strike="noStrike"/>
                    </a:p>
                  </a:txBody>
                  <a:tcPr marT="45725" marB="45725" marR="96525" marL="96525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Substitute text for display (e.g. in text mode)</a:t>
                      </a:r>
                      <a:endParaRPr sz="1400" u="none" cap="none" strike="noStrike"/>
                    </a:p>
                  </a:txBody>
                  <a:tcPr marT="45725" marB="45725" marR="96525" marL="96525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height </a:t>
                      </a:r>
                      <a:endParaRPr sz="1400" u="none" cap="none" strike="noStrike"/>
                    </a:p>
                  </a:txBody>
                  <a:tcPr marT="45725" marB="45725" marR="96525" marL="96525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pixels of the height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6525" marL="96525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width </a:t>
                      </a:r>
                      <a:endParaRPr sz="1400" u="none" cap="none" strike="noStrike"/>
                    </a:p>
                  </a:txBody>
                  <a:tcPr marT="45725" marB="45725" marR="96525" marL="96525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pixels of the width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6525" marL="96525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border </a:t>
                      </a:r>
                      <a:endParaRPr sz="1400" u="none" cap="none" strike="noStrike"/>
                    </a:p>
                  </a:txBody>
                  <a:tcPr marT="45725" marB="45725" marR="96525" marL="96525">
                    <a:lnL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of border, 0 for no border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6525" marL="96525">
                    <a:lnL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D8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13"/>
          <p:cNvSpPr/>
          <p:nvPr/>
        </p:nvSpPr>
        <p:spPr>
          <a:xfrm>
            <a:off x="609600" y="1600200"/>
            <a:ext cx="6934200" cy="464743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&lt;img src="/img/basd-logo.png"&gt;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609600" y="5478907"/>
            <a:ext cx="6934200" cy="444300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&lt;img src="./php.png" alt="PHP Logo" 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3"/>
          <p:cNvSpPr txBox="1"/>
          <p:nvPr/>
        </p:nvSpPr>
        <p:spPr>
          <a:xfrm>
            <a:off x="8610600" y="6553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FFC2"/>
              </a:buClr>
              <a:buSzPts val="1100"/>
              <a:buFont typeface="Corbe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EBFFC2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100" u="none" cap="none" strike="noStrike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4"/>
          <p:cNvSpPr txBox="1"/>
          <p:nvPr/>
        </p:nvSpPr>
        <p:spPr>
          <a:xfrm>
            <a:off x="3492500" y="4937125"/>
            <a:ext cx="20168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alphaL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alphaL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alphaL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Grapefruit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4"/>
          <p:cNvSpPr txBox="1"/>
          <p:nvPr>
            <p:ph type="title"/>
          </p:nvPr>
        </p:nvSpPr>
        <p:spPr>
          <a:xfrm>
            <a:off x="457200" y="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Ordered Lists: &lt;ol&gt; Tag</a:t>
            </a:r>
            <a:endParaRPr/>
          </a:p>
        </p:txBody>
      </p:sp>
      <p:sp>
        <p:nvSpPr>
          <p:cNvPr id="336" name="Google Shape;336;p14"/>
          <p:cNvSpPr txBox="1"/>
          <p:nvPr>
            <p:ph idx="1" type="body"/>
          </p:nvPr>
        </p:nvSpPr>
        <p:spPr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Create an </a:t>
            </a:r>
            <a:r>
              <a:rPr lang="en-US" sz="3000">
                <a:solidFill>
                  <a:srgbClr val="D8E2F3"/>
                </a:solidFill>
              </a:rPr>
              <a:t>O</a:t>
            </a:r>
            <a:r>
              <a:rPr lang="en-US" sz="3000"/>
              <a:t>rdered </a:t>
            </a:r>
            <a:r>
              <a:rPr lang="en-US" sz="3000">
                <a:solidFill>
                  <a:srgbClr val="D8E2F3"/>
                </a:solidFill>
              </a:rPr>
              <a:t>L</a:t>
            </a:r>
            <a:r>
              <a:rPr lang="en-US" sz="3000"/>
              <a:t>ist using </a:t>
            </a:r>
            <a:r>
              <a:rPr lang="en-US" sz="30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&lt;ol&gt;&lt;/ol&gt;</a:t>
            </a:r>
            <a:r>
              <a:rPr lang="en-US" sz="3000">
                <a:solidFill>
                  <a:srgbClr val="191919"/>
                </a:solidFill>
              </a:rPr>
              <a:t>:</a:t>
            </a:r>
            <a:endParaRPr sz="3000">
              <a:solidFill>
                <a:srgbClr val="19191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b="0" sz="300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3000"/>
              <a:buChar char="•"/>
            </a:pPr>
            <a:r>
              <a:rPr lang="en-US" sz="3000">
                <a:solidFill>
                  <a:srgbClr val="191919"/>
                </a:solidFill>
              </a:rPr>
              <a:t>Attribute values for </a:t>
            </a:r>
            <a:r>
              <a:rPr lang="en-US" sz="30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3000">
                <a:solidFill>
                  <a:srgbClr val="191919"/>
                </a:solidFill>
              </a:rPr>
              <a:t> are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3000">
                <a:solidFill>
                  <a:srgbClr val="FF0000"/>
                </a:solidFill>
              </a:rPr>
              <a:t>,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000">
                <a:solidFill>
                  <a:srgbClr val="FF0000"/>
                </a:solidFill>
              </a:rPr>
              <a:t>,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3000">
                <a:solidFill>
                  <a:srgbClr val="FF0000"/>
                </a:solidFill>
              </a:rPr>
              <a:t>,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000">
                <a:solidFill>
                  <a:srgbClr val="FF0000"/>
                </a:solidFill>
              </a:rPr>
              <a:t>, or </a:t>
            </a:r>
            <a:r>
              <a:rPr lang="en-US" sz="3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/>
          </a:p>
        </p:txBody>
      </p:sp>
      <p:sp>
        <p:nvSpPr>
          <p:cNvPr id="337" name="Google Shape;337;p14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457200" y="4041775"/>
            <a:ext cx="20168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Grapefruit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1479550" y="5370513"/>
            <a:ext cx="201689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alphaU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alphaU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alphaU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Grapefruit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5601613" y="5297488"/>
            <a:ext cx="21707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romanU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romanU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romanU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Grapefruit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6885548" y="4114800"/>
            <a:ext cx="20553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953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5300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Grapefruit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14"/>
          <p:cNvCxnSpPr/>
          <p:nvPr/>
        </p:nvCxnSpPr>
        <p:spPr>
          <a:xfrm flipH="1">
            <a:off x="914398" y="4041775"/>
            <a:ext cx="4343401" cy="83856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343" name="Google Shape;343;p14"/>
          <p:cNvSpPr/>
          <p:nvPr/>
        </p:nvSpPr>
        <p:spPr>
          <a:xfrm>
            <a:off x="347332" y="4000500"/>
            <a:ext cx="539750" cy="1333500"/>
          </a:xfrm>
          <a:prstGeom prst="ellipse">
            <a:avLst/>
          </a:prstGeom>
          <a:noFill/>
          <a:ln cap="flat" cmpd="sng" w="38100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14"/>
          <p:cNvCxnSpPr/>
          <p:nvPr/>
        </p:nvCxnSpPr>
        <p:spPr>
          <a:xfrm flipH="1">
            <a:off x="1889089" y="4114800"/>
            <a:ext cx="3712524" cy="12912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345" name="Google Shape;345;p14"/>
          <p:cNvSpPr/>
          <p:nvPr/>
        </p:nvSpPr>
        <p:spPr>
          <a:xfrm>
            <a:off x="1408653" y="5294313"/>
            <a:ext cx="560823" cy="1371600"/>
          </a:xfrm>
          <a:prstGeom prst="ellipse">
            <a:avLst/>
          </a:prstGeom>
          <a:noFill/>
          <a:ln cap="flat" cmpd="sng" w="38100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14"/>
          <p:cNvCxnSpPr/>
          <p:nvPr/>
        </p:nvCxnSpPr>
        <p:spPr>
          <a:xfrm flipH="1">
            <a:off x="3955582" y="4114800"/>
            <a:ext cx="2064218" cy="95605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347" name="Google Shape;347;p14"/>
          <p:cNvSpPr/>
          <p:nvPr/>
        </p:nvSpPr>
        <p:spPr>
          <a:xfrm>
            <a:off x="3394598" y="4941906"/>
            <a:ext cx="577850" cy="1276350"/>
          </a:xfrm>
          <a:prstGeom prst="ellipse">
            <a:avLst/>
          </a:prstGeom>
          <a:noFill/>
          <a:ln cap="flat" cmpd="sng" w="38100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14"/>
          <p:cNvCxnSpPr/>
          <p:nvPr/>
        </p:nvCxnSpPr>
        <p:spPr>
          <a:xfrm flipH="1">
            <a:off x="5908431" y="4041775"/>
            <a:ext cx="568569" cy="11934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349" name="Google Shape;349;p14"/>
          <p:cNvSpPr/>
          <p:nvPr/>
        </p:nvSpPr>
        <p:spPr>
          <a:xfrm>
            <a:off x="5506496" y="5221288"/>
            <a:ext cx="639763" cy="1371600"/>
          </a:xfrm>
          <a:prstGeom prst="ellipse">
            <a:avLst/>
          </a:prstGeom>
          <a:noFill/>
          <a:ln cap="flat" cmpd="sng" w="38100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14"/>
          <p:cNvCxnSpPr/>
          <p:nvPr/>
        </p:nvCxnSpPr>
        <p:spPr>
          <a:xfrm flipH="1">
            <a:off x="7088188" y="4048292"/>
            <a:ext cx="244548" cy="2232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351" name="Google Shape;351;p14"/>
          <p:cNvSpPr/>
          <p:nvPr/>
        </p:nvSpPr>
        <p:spPr>
          <a:xfrm>
            <a:off x="6781800" y="4122738"/>
            <a:ext cx="612776" cy="1260474"/>
          </a:xfrm>
          <a:prstGeom prst="ellipse">
            <a:avLst/>
          </a:prstGeom>
          <a:noFill/>
          <a:ln cap="flat" cmpd="sng" w="38100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538163" y="1586354"/>
            <a:ext cx="8066087" cy="1785104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&lt;ol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type="1"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&lt;li&gt;Apple&lt;/li&gt;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&lt;li&gt;Orange&lt;/li&gt;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&lt;li&gt;Grapefruit&lt;/li&gt;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5"/>
          <p:cNvSpPr txBox="1"/>
          <p:nvPr>
            <p:ph type="title"/>
          </p:nvPr>
        </p:nvSpPr>
        <p:spPr>
          <a:xfrm>
            <a:off x="512763" y="-152400"/>
            <a:ext cx="7620000" cy="1341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sz="3900"/>
              <a:t>Unordered Lists: &lt;ul&gt; Tag</a:t>
            </a:r>
            <a:endParaRPr/>
          </a:p>
        </p:txBody>
      </p:sp>
      <p:sp>
        <p:nvSpPr>
          <p:cNvPr id="363" name="Google Shape;363;p15"/>
          <p:cNvSpPr txBox="1"/>
          <p:nvPr>
            <p:ph idx="1" type="body"/>
          </p:nvPr>
        </p:nvSpPr>
        <p:spPr>
          <a:xfrm>
            <a:off x="228600" y="838200"/>
            <a:ext cx="8686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Char char="•"/>
            </a:pPr>
            <a:r>
              <a:rPr lang="en-US" sz="2400">
                <a:solidFill>
                  <a:srgbClr val="191919"/>
                </a:solidFill>
              </a:rPr>
              <a:t>Create an Unordered List using </a:t>
            </a:r>
            <a:r>
              <a:rPr lang="en-US" sz="2400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&lt;ul&gt;&lt;/ul&gt;</a:t>
            </a:r>
            <a:r>
              <a:rPr lang="en-US" sz="2400">
                <a:solidFill>
                  <a:srgbClr val="191919"/>
                </a:solidFill>
              </a:rPr>
              <a:t>:</a:t>
            </a:r>
            <a:endParaRPr sz="24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>
              <a:solidFill>
                <a:srgbClr val="4267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Attribute values for </a:t>
            </a:r>
            <a:r>
              <a:rPr lang="en-US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>
                <a:solidFill>
                  <a:srgbClr val="191919"/>
                </a:solidFill>
              </a:rPr>
              <a:t> are:</a:t>
            </a:r>
            <a:endParaRPr/>
          </a:p>
          <a:p>
            <a:pPr indent="-228600" lvl="1" marL="685800" rtl="0" algn="l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disc</a:t>
            </a:r>
            <a:r>
              <a:rPr lang="en-US" sz="2800">
                <a:solidFill>
                  <a:srgbClr val="FF0000"/>
                </a:solidFill>
              </a:rPr>
              <a:t>,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circle</a:t>
            </a:r>
            <a:r>
              <a:rPr lang="en-US" sz="2800">
                <a:solidFill>
                  <a:srgbClr val="FF0000"/>
                </a:solidFill>
              </a:rPr>
              <a:t> or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square</a:t>
            </a:r>
            <a:endParaRPr/>
          </a:p>
        </p:txBody>
      </p:sp>
      <p:sp>
        <p:nvSpPr>
          <p:cNvPr id="364" name="Google Shape;364;p15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15"/>
          <p:cNvCxnSpPr/>
          <p:nvPr/>
        </p:nvCxnSpPr>
        <p:spPr>
          <a:xfrm flipH="1">
            <a:off x="782096" y="4038600"/>
            <a:ext cx="3810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366" name="Google Shape;366;p15"/>
          <p:cNvCxnSpPr/>
          <p:nvPr/>
        </p:nvCxnSpPr>
        <p:spPr>
          <a:xfrm>
            <a:off x="4437605" y="4038600"/>
            <a:ext cx="1790700" cy="100064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cxnSp>
        <p:nvCxnSpPr>
          <p:cNvPr id="367" name="Google Shape;367;p15"/>
          <p:cNvCxnSpPr/>
          <p:nvPr/>
        </p:nvCxnSpPr>
        <p:spPr>
          <a:xfrm>
            <a:off x="2667000" y="4038600"/>
            <a:ext cx="818104" cy="106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368" name="Google Shape;368;p15"/>
          <p:cNvSpPr txBox="1"/>
          <p:nvPr/>
        </p:nvSpPr>
        <p:spPr>
          <a:xfrm>
            <a:off x="563544" y="4876800"/>
            <a:ext cx="1676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Pear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3485104" y="4876800"/>
            <a:ext cx="1905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o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o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Calibri"/>
              <a:buChar char="o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Pear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6228306" y="4945063"/>
            <a:ext cx="207749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Apple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Orange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 Pear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533400" y="4868863"/>
            <a:ext cx="358776" cy="1655762"/>
          </a:xfrm>
          <a:prstGeom prst="ellipse">
            <a:avLst/>
          </a:prstGeom>
          <a:noFill/>
          <a:ln cap="flat" cmpd="sng" w="38100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5"/>
          <p:cNvSpPr/>
          <p:nvPr/>
        </p:nvSpPr>
        <p:spPr>
          <a:xfrm>
            <a:off x="6172200" y="4838323"/>
            <a:ext cx="447676" cy="1676400"/>
          </a:xfrm>
          <a:prstGeom prst="ellipse">
            <a:avLst/>
          </a:prstGeom>
          <a:noFill/>
          <a:ln cap="flat" cmpd="sng" w="38100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3449096" y="4884233"/>
            <a:ext cx="431800" cy="1600200"/>
          </a:xfrm>
          <a:prstGeom prst="ellipse">
            <a:avLst/>
          </a:prstGeom>
          <a:noFill/>
          <a:ln cap="flat" cmpd="sng" w="38100">
            <a:solidFill>
              <a:srgbClr val="D8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612655" y="1295400"/>
            <a:ext cx="7926388" cy="1785104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&lt;ul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type="disk"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&lt;li&gt;Apple&lt;/li&gt;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&lt;li&gt;Orange&lt;/li&gt;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&lt;li&gt;Grapefruit&lt;/li&gt;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 lists: &lt;dl&gt; tag</a:t>
            </a:r>
            <a:endParaRPr/>
          </a:p>
        </p:txBody>
      </p:sp>
      <p:sp>
        <p:nvSpPr>
          <p:cNvPr id="381" name="Google Shape;381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•"/>
            </a:pPr>
            <a:r>
              <a:rPr lang="en-US">
                <a:solidFill>
                  <a:srgbClr val="191919"/>
                </a:solidFill>
              </a:rPr>
              <a:t>Create definition lists using </a:t>
            </a:r>
            <a:r>
              <a:rPr lang="en-US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&lt;dl&gt;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2400"/>
              <a:buChar char="•"/>
            </a:pPr>
            <a:r>
              <a:rPr lang="en-US">
                <a:solidFill>
                  <a:srgbClr val="191919"/>
                </a:solidFill>
              </a:rPr>
              <a:t>Pairs of text and associated definition; text is in </a:t>
            </a:r>
            <a:r>
              <a:rPr lang="en-US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&lt;dt&gt;</a:t>
            </a:r>
            <a:r>
              <a:rPr lang="en-US">
                <a:solidFill>
                  <a:srgbClr val="191919"/>
                </a:solidFill>
              </a:rPr>
              <a:t> tag, definition in </a:t>
            </a:r>
            <a:r>
              <a:rPr lang="en-US">
                <a:solidFill>
                  <a:srgbClr val="191919"/>
                </a:solidFill>
                <a:latin typeface="Consolas"/>
                <a:ea typeface="Consolas"/>
                <a:cs typeface="Consolas"/>
                <a:sym typeface="Consolas"/>
              </a:rPr>
              <a:t>&lt;dd&gt;</a:t>
            </a:r>
            <a:r>
              <a:rPr lang="en-US">
                <a:solidFill>
                  <a:srgbClr val="191919"/>
                </a:solidFill>
              </a:rPr>
              <a:t> tag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Renders without bullets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Definition is indented</a:t>
            </a:r>
            <a:endParaRPr/>
          </a:p>
        </p:txBody>
      </p:sp>
      <p:sp>
        <p:nvSpPr>
          <p:cNvPr id="382" name="Google Shape;382;p16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755650" y="2895600"/>
            <a:ext cx="7704138" cy="2306209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&lt;dt&gt;HTML&lt;/dt&gt;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&lt;dd&gt;A markup language …&lt;/dd&gt;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&lt;dt&gt;CSS&lt;/dt&gt;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&lt;dd&gt;Language used to …&lt;/dd&gt;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&lt;/dl&gt;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HTML?</a:t>
            </a:r>
            <a:endParaRPr/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is the standard markup language for creating Web pages.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stands for </a:t>
            </a:r>
            <a:r>
              <a:rPr lang="en-US">
                <a:solidFill>
                  <a:srgbClr val="0070C0"/>
                </a:solidFill>
              </a:rPr>
              <a:t>Hyper Text Markup Language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</a:t>
            </a:r>
            <a:r>
              <a:rPr lang="en-US">
                <a:solidFill>
                  <a:srgbClr val="0070C0"/>
                </a:solidFill>
              </a:rPr>
              <a:t>describes the structure of Web pages </a:t>
            </a:r>
            <a:r>
              <a:rPr lang="en-US"/>
              <a:t>using markup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elements are the building blocks of HTML pages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elements are represented by </a:t>
            </a:r>
            <a:r>
              <a:rPr lang="en-US">
                <a:solidFill>
                  <a:srgbClr val="0070C0"/>
                </a:solidFill>
              </a:rPr>
              <a:t>tags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Browsers do not display the HTML tags, but use them to render the content of the page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7"/>
          <p:cNvSpPr txBox="1"/>
          <p:nvPr>
            <p:ph type="title"/>
          </p:nvPr>
        </p:nvSpPr>
        <p:spPr>
          <a:xfrm>
            <a:off x="373291" y="0"/>
            <a:ext cx="7886700" cy="895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Lists – Example</a:t>
            </a:r>
            <a:endParaRPr/>
          </a:p>
        </p:txBody>
      </p:sp>
      <p:sp>
        <p:nvSpPr>
          <p:cNvPr id="390" name="Google Shape;390;p17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7"/>
          <p:cNvSpPr/>
          <p:nvPr/>
        </p:nvSpPr>
        <p:spPr>
          <a:xfrm>
            <a:off x="628650" y="987100"/>
            <a:ext cx="8066087" cy="5016758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&lt;ol type="1"&gt;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&lt;li&gt;Apple&lt;/li&gt;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&lt;li&gt;Orange&lt;/li&gt;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&lt;li&gt;Grapefruit&lt;/li&gt;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&lt;/ol&gt;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&lt;ul type="disc"&gt;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&lt;li&gt;Apple&lt;/li&gt;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&lt;li&gt;Orange&lt;/li&gt;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&lt;li&gt;Grapefruit&lt;/li&gt;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&lt;/ul&gt;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&lt;dt&gt;HTML&lt;/dt&gt;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&lt;dd&gt;A markup lang…&lt;/dd&gt;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&lt;/dl&gt;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7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marR="0" rtl="0" algn="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lists.html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615887"/>
            <a:ext cx="3613608" cy="4794980"/>
          </a:xfrm>
          <a:prstGeom prst="roundRect">
            <a:avLst>
              <a:gd fmla="val 142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8"/>
          <p:cNvSpPr txBox="1"/>
          <p:nvPr>
            <p:ph type="ctrTitle"/>
          </p:nvPr>
        </p:nvSpPr>
        <p:spPr>
          <a:xfrm>
            <a:off x="3124200" y="3429000"/>
            <a:ext cx="487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 Tables</a:t>
            </a:r>
            <a:endParaRPr/>
          </a:p>
        </p:txBody>
      </p:sp>
      <p:pic>
        <p:nvPicPr>
          <p:cNvPr descr="http://webscripts.softpedia.com/screenshots/Javascript-for-sorting-HTML-tables-21109.png" id="400" name="Google Shape;4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143000"/>
            <a:ext cx="6291672" cy="1345676"/>
          </a:xfrm>
          <a:prstGeom prst="roundRect">
            <a:avLst>
              <a:gd fmla="val 6278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http://www.create-a-website-adviser.com/images/htmltable1code.gif" id="401" name="Google Shape;40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154709">
            <a:off x="737435" y="2866099"/>
            <a:ext cx="2167800" cy="3381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una.net.nz/archives/Design/css-tables_files/c1.gif" id="402" name="Google Shape;40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92999">
            <a:off x="5216420" y="4908247"/>
            <a:ext cx="3200400" cy="1330934"/>
          </a:xfrm>
          <a:prstGeom prst="roundRect">
            <a:avLst>
              <a:gd fmla="val 1878" name="adj"/>
            </a:avLst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Table Tags</a:t>
            </a:r>
            <a:endParaRPr/>
          </a:p>
        </p:txBody>
      </p:sp>
      <p:graphicFrame>
        <p:nvGraphicFramePr>
          <p:cNvPr id="409" name="Google Shape;409;p19"/>
          <p:cNvGraphicFramePr/>
          <p:nvPr/>
        </p:nvGraphicFramePr>
        <p:xfrm>
          <a:off x="457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{CE293163-70D8-44DD-B532-C5A7C33225F0}</a:tableStyleId>
              </a:tblPr>
              <a:tblGrid>
                <a:gridCol w="1981200"/>
                <a:gridCol w="563880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Tag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&lt;table&gt;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Defines a table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&lt;th&gt;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Defines a header cell in a table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&lt;tr&gt;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Defines a row in a table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&lt;td&gt;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Defines a cell in a table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&lt;caption&gt;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Defines a table caption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9"/>
                        </a:rPr>
                        <a:t>&lt;colgroup&gt;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Specifies a group of one or more columns in a table for formatting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10"/>
                        </a:rPr>
                        <a:t>&lt;col&gt;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Specifies column properties for each column within a &lt;colgroup&gt; element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11"/>
                        </a:rPr>
                        <a:t>&lt;thead&gt;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Groups the header content in a table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12"/>
                        </a:rPr>
                        <a:t>&lt;tbody&gt;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Groups the body content in a table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cap="none" strike="noStrike">
                          <a:solidFill>
                            <a:schemeClr val="hlink"/>
                          </a:solidFill>
                          <a:hlinkClick r:id="rId13"/>
                        </a:rPr>
                        <a:t>&lt;tfoot&gt;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Groups the footer content in a table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410" name="Google Shape;410;p19"/>
          <p:cNvSpPr/>
          <p:nvPr/>
        </p:nvSpPr>
        <p:spPr>
          <a:xfrm>
            <a:off x="457200" y="17584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Tables (2)</a:t>
            </a:r>
            <a:endParaRPr/>
          </a:p>
        </p:txBody>
      </p:sp>
      <p:sp>
        <p:nvSpPr>
          <p:cNvPr id="417" name="Google Shape;417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and end of a table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and end of a row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and end of a cell in a row</a:t>
            </a:r>
            <a:endParaRPr/>
          </a:p>
        </p:txBody>
      </p:sp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755651" y="2486138"/>
            <a:ext cx="7626349" cy="461665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&lt;table&gt; ... 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755651" y="3704579"/>
            <a:ext cx="7626349" cy="461665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&lt;tr&gt; ...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889001" y="4940771"/>
            <a:ext cx="7626349" cy="461665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&lt;td&gt; ... 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1"/>
          <p:cNvSpPr txBox="1"/>
          <p:nvPr>
            <p:ph type="title"/>
          </p:nvPr>
        </p:nvSpPr>
        <p:spPr>
          <a:xfrm>
            <a:off x="152400" y="87154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Simple HTML Tables – Example</a:t>
            </a:r>
            <a:endParaRPr/>
          </a:p>
        </p:txBody>
      </p:sp>
      <p:sp>
        <p:nvSpPr>
          <p:cNvPr id="428" name="Google Shape;428;p21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/>
          <p:nvPr/>
        </p:nvSpPr>
        <p:spPr>
          <a:xfrm>
            <a:off x="608014" y="1230154"/>
            <a:ext cx="6859586" cy="5632311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&lt;table width=100%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border = "1" bgcolor = "yellow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"&gt;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  &lt;th&gt;Firstname&lt;/th&gt;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    &lt;th&gt;Lastname&lt;/th&gt; 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    &lt;th&gt;Age&lt;/th&gt;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&lt;/tr&gt;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   &lt;td&gt;Jill&lt;/td&gt;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  &lt;td&gt;Smith&lt;/td&gt; 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  &lt;td&gt;50&lt;/td&gt;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&lt;/tr&gt;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5410200"/>
            <a:ext cx="4919926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2"/>
          <p:cNvSpPr txBox="1"/>
          <p:nvPr>
            <p:ph type="title"/>
          </p:nvPr>
        </p:nvSpPr>
        <p:spPr>
          <a:xfrm>
            <a:off x="152400" y="87154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Simple HTML Tables – Example</a:t>
            </a:r>
            <a:endParaRPr/>
          </a:p>
        </p:txBody>
      </p:sp>
      <p:sp>
        <p:nvSpPr>
          <p:cNvPr id="437" name="Google Shape;437;p22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608014" y="1230154"/>
            <a:ext cx="6859586" cy="5324535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&lt;table width=50% border = "1" 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  &lt;th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colspan=2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&gt;Firstname&lt;/th&gt;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    &lt;th&gt;Age&lt;/th&gt;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&lt;/tr&gt;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   &lt;td&gt;Jill&lt;/td&gt;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  &lt;td&gt;Smith&lt;/td&gt; 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  &lt;td&gt;50&lt;/td&gt;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&lt;/tr&gt;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1894" y="4648200"/>
            <a:ext cx="4258437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3"/>
          <p:cNvSpPr txBox="1"/>
          <p:nvPr>
            <p:ph type="title"/>
          </p:nvPr>
        </p:nvSpPr>
        <p:spPr>
          <a:xfrm>
            <a:off x="152400" y="87154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Tables – colspan Example</a:t>
            </a:r>
            <a:endParaRPr/>
          </a:p>
        </p:txBody>
      </p:sp>
      <p:sp>
        <p:nvSpPr>
          <p:cNvPr id="446" name="Google Shape;446;p23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608014" y="1230154"/>
            <a:ext cx="6859586" cy="5324535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&lt;table width=50% border = "1" 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  &lt;th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colspan=2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&gt;Firstname&lt;/th&gt;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    &lt;th&gt;Age&lt;/th&gt;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&lt;/tr&gt;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   &lt;td&gt;Jill&lt;/td&gt;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  &lt;td&gt;Smith&lt;/td&gt; 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    &lt;td&gt;50&lt;/td&gt;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&lt;/tr&gt;</a:t>
            </a:r>
            <a:b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  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&lt;/html&gt;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1894" y="4648200"/>
            <a:ext cx="4258437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4"/>
          <p:cNvSpPr txBox="1"/>
          <p:nvPr>
            <p:ph type="title"/>
          </p:nvPr>
        </p:nvSpPr>
        <p:spPr>
          <a:xfrm>
            <a:off x="152400" y="87154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Tables –  rowspan Example</a:t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608014" y="1230154"/>
            <a:ext cx="6859586" cy="5324535"/>
          </a:xfrm>
          <a:prstGeom prst="rect">
            <a:avLst/>
          </a:prstGeom>
          <a:solidFill>
            <a:srgbClr val="B3C6E7">
              <a:alpha val="14509"/>
            </a:srgbClr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&lt;h2 align=center&gt;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Cell that spans two rows: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&lt;/h2&gt;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&lt;table style="width:50%“ border=“1” align=center&gt;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&lt;th&gt;Name:&lt;/th&gt;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&lt;td&gt;Bill Gates&lt;/td&gt;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&lt;th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rowspan="2"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&gt;Telephone:&lt;/th&gt;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&lt;td&gt;55577854&lt;/td&gt;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&lt;td&gt;55577855&lt;/td&gt;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&lt;/tr&gt;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&lt;/table&gt;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5446" y="4267200"/>
            <a:ext cx="4618560" cy="182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5"/>
          <p:cNvSpPr txBox="1"/>
          <p:nvPr>
            <p:ph type="ctrTitle"/>
          </p:nvPr>
        </p:nvSpPr>
        <p:spPr>
          <a:xfrm>
            <a:off x="1619250" y="2566988"/>
            <a:ext cx="5761038" cy="636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 Forms</a:t>
            </a:r>
            <a:endParaRPr/>
          </a:p>
        </p:txBody>
      </p:sp>
      <p:sp>
        <p:nvSpPr>
          <p:cNvPr id="468" name="Google Shape;468;p25"/>
          <p:cNvSpPr/>
          <p:nvPr/>
        </p:nvSpPr>
        <p:spPr>
          <a:xfrm>
            <a:off x="1619250" y="3380020"/>
            <a:ext cx="5761038" cy="4093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AF7C8"/>
                </a:solidFill>
                <a:latin typeface="Calibri"/>
                <a:ea typeface="Calibri"/>
                <a:cs typeface="Calibri"/>
                <a:sym typeface="Calibri"/>
              </a:rPr>
              <a:t>Entering User Data from a Web Page</a:t>
            </a:r>
            <a:endParaRPr b="1" i="0" sz="2800" u="none" cap="none" strike="noStrike">
              <a:solidFill>
                <a:srgbClr val="FAF7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cdn-www.soyouwanna.com/images/lessons/WebProgAOL01fg01-new.jpg" id="469" name="Google Shape;4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701251">
            <a:off x="3306833" y="3714294"/>
            <a:ext cx="2247900" cy="3067722"/>
          </a:xfrm>
          <a:prstGeom prst="roundRect">
            <a:avLst>
              <a:gd fmla="val 5647" name="adj"/>
            </a:avLst>
          </a:prstGeom>
          <a:solidFill>
            <a:srgbClr val="ECECEC"/>
          </a:solidFill>
          <a:ln>
            <a:noFill/>
          </a:ln>
        </p:spPr>
      </p:pic>
      <p:pic>
        <p:nvPicPr>
          <p:cNvPr descr="http://www.learn-html-tutorial.com/Images/sol-reg2.gif" id="470" name="Google Shape;47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7900" y="426718"/>
            <a:ext cx="2171700" cy="2316482"/>
          </a:xfrm>
          <a:prstGeom prst="roundRect">
            <a:avLst>
              <a:gd fmla="val 6068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00" kx="0" rotWithShape="0" algn="bl" stA="38000" stPos="0" sy="-100000" ky="0"/>
          </a:effectLst>
        </p:spPr>
      </p:pic>
      <p:pic>
        <p:nvPicPr>
          <p:cNvPr descr="http://icons2.iconarchive.com/icons/dryicons/aesthetica-2/48/html-page-accept-icon.png" id="471" name="Google Shape;47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43800" y="259080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narchive.com/icons/mart/glaze/128/html-icon.png" id="472" name="Google Shape;47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683012">
            <a:off x="709695" y="1319294"/>
            <a:ext cx="1219200" cy="121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Form</a:t>
            </a:r>
            <a:endParaRPr/>
          </a:p>
        </p:txBody>
      </p:sp>
      <p:sp>
        <p:nvSpPr>
          <p:cNvPr id="479" name="Google Shape;479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The &lt;form&gt; Element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HTML </a:t>
            </a:r>
            <a:r>
              <a:rPr b="1" lang="en-US"/>
              <a:t>&lt;form&gt;</a:t>
            </a:r>
            <a:r>
              <a:rPr lang="en-US"/>
              <a:t> element defines a form that is used to collect user input: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Syntax</a:t>
            </a:r>
            <a:endParaRPr/>
          </a:p>
          <a:p>
            <a:pPr indent="0" lvl="1" marL="4114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>
                <a:solidFill>
                  <a:srgbClr val="0070C0"/>
                </a:solidFill>
              </a:rPr>
              <a:t>&lt;form&gt;</a:t>
            </a:r>
            <a:br>
              <a:rPr lang="en-US">
                <a:solidFill>
                  <a:srgbClr val="0070C0"/>
                </a:solidFill>
              </a:rPr>
            </a:br>
            <a:r>
              <a:rPr i="1" lang="en-US">
                <a:solidFill>
                  <a:srgbClr val="0070C0"/>
                </a:solidFill>
              </a:rPr>
              <a:t>form elements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&lt;/form&gt;</a:t>
            </a:r>
            <a:br>
              <a:rPr lang="en-US">
                <a:solidFill>
                  <a:srgbClr val="0070C0"/>
                </a:solidFill>
              </a:rPr>
            </a:br>
            <a:endParaRPr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Form elements are different types of input elements, like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text fields, checkboxes, radio buttons, submit buttons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password, email, search, tel, date, color, file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14bbd04e9c_2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3124200"/>
            <a:ext cx="27813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14bbd04e9c_2_296"/>
          <p:cNvSpPr txBox="1"/>
          <p:nvPr>
            <p:ph type="title"/>
          </p:nvPr>
        </p:nvSpPr>
        <p:spPr>
          <a:xfrm>
            <a:off x="609600" y="-762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HTML – Hyper Text Markup Language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85" name="Google Shape;185;g114bbd04e9c_2_296"/>
          <p:cNvSpPr txBox="1"/>
          <p:nvPr>
            <p:ph idx="1" type="body"/>
          </p:nvPr>
        </p:nvSpPr>
        <p:spPr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It  describes the structure of Web pages using markup.</a:t>
            </a:r>
            <a:endParaRPr/>
          </a:p>
          <a:p>
            <a:pPr indent="-273050" lvl="0" marL="273050" rtl="0" algn="just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HTML elements are </a:t>
            </a:r>
            <a:r>
              <a:rPr lang="en-US" sz="2000">
                <a:solidFill>
                  <a:srgbClr val="FF0000"/>
                </a:solidFill>
              </a:rPr>
              <a:t>represented by tags </a:t>
            </a:r>
            <a:r>
              <a:rPr lang="en-US" sz="2000"/>
              <a:t>and are the </a:t>
            </a:r>
            <a:r>
              <a:rPr lang="en-US" sz="2000">
                <a:solidFill>
                  <a:srgbClr val="FF0000"/>
                </a:solidFill>
              </a:rPr>
              <a:t>building blocks</a:t>
            </a:r>
            <a:r>
              <a:rPr lang="en-US" sz="2000"/>
              <a:t> of HTML pages.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Browsers do not display the HTML tags, but use them to </a:t>
            </a:r>
            <a:r>
              <a:rPr lang="en-US" sz="2000">
                <a:solidFill>
                  <a:srgbClr val="0033CC"/>
                </a:solidFill>
              </a:rPr>
              <a:t>render the content </a:t>
            </a:r>
            <a:r>
              <a:rPr lang="en-US" sz="2000"/>
              <a:t>of the page</a:t>
            </a:r>
            <a:endParaRPr/>
          </a:p>
          <a:p>
            <a:pPr indent="-273050" lvl="0" marL="273050" rtl="0" algn="just">
              <a:spcBef>
                <a:spcPts val="2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&lt;!DOCTYPE html&gt; declaration </a:t>
            </a:r>
            <a:endParaRPr/>
          </a:p>
          <a:p>
            <a:pPr indent="-273050" lvl="1" marL="547687" rtl="0" algn="just">
              <a:spcBef>
                <a:spcPts val="4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defines this document to be HTML5</a:t>
            </a:r>
            <a:endParaRPr/>
          </a:p>
          <a:p>
            <a:pPr indent="-273050" lvl="1" marL="547687" rtl="0" algn="just">
              <a:spcBef>
                <a:spcPts val="400"/>
              </a:spcBef>
              <a:spcAft>
                <a:spcPts val="0"/>
              </a:spcAft>
              <a:buSzPts val="1368"/>
              <a:buChar char="🞂"/>
            </a:pPr>
            <a:r>
              <a:rPr lang="en-US" sz="1800"/>
              <a:t>not case sensitive</a:t>
            </a:r>
            <a:endParaRPr/>
          </a:p>
          <a:p>
            <a:pPr indent="-273050" lvl="1" marL="547687" rtl="0" algn="just">
              <a:spcBef>
                <a:spcPts val="400"/>
              </a:spcBef>
              <a:spcAft>
                <a:spcPts val="0"/>
              </a:spcAft>
              <a:buSzPts val="1368"/>
              <a:buChar char="🞂"/>
            </a:pPr>
            <a:r>
              <a:rPr lang="en-US" sz="1800"/>
              <a:t>helps browsers to display web pages correctly</a:t>
            </a:r>
            <a:endParaRPr sz="2000"/>
          </a:p>
          <a:p>
            <a:pPr indent="-273050" lvl="0" marL="273050" rtl="0" algn="just">
              <a:spcBef>
                <a:spcPts val="4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&lt;html&gt; element is the </a:t>
            </a:r>
            <a:r>
              <a:rPr lang="en-US" sz="2000">
                <a:solidFill>
                  <a:srgbClr val="FF0000"/>
                </a:solidFill>
              </a:rPr>
              <a:t>root</a:t>
            </a:r>
            <a:r>
              <a:rPr lang="en-US" sz="2000"/>
              <a:t> element.</a:t>
            </a:r>
            <a:endParaRPr/>
          </a:p>
          <a:p>
            <a:pPr indent="-273050" lvl="0" marL="273050" rtl="0" algn="just">
              <a:spcBef>
                <a:spcPts val="4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&lt;head&gt; element contains </a:t>
            </a:r>
            <a:r>
              <a:rPr lang="en-US" sz="2000">
                <a:solidFill>
                  <a:srgbClr val="FF0000"/>
                </a:solidFill>
              </a:rPr>
              <a:t>meta information.</a:t>
            </a:r>
            <a:endParaRPr/>
          </a:p>
          <a:p>
            <a:pPr indent="-273050" lvl="0" marL="273050" rtl="0" algn="just">
              <a:spcBef>
                <a:spcPts val="4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Metadata typically define the document title, character set, styles, links, scripts, and other meta information.</a:t>
            </a:r>
            <a:endParaRPr/>
          </a:p>
          <a:p>
            <a:pPr indent="-273050" lvl="0" marL="273050" rtl="0" algn="just">
              <a:spcBef>
                <a:spcPts val="4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rgbClr val="0000FF"/>
                </a:solidFill>
              </a:rPr>
              <a:t>&lt;meta charset="UTF-8"&gt;</a:t>
            </a:r>
            <a:endParaRPr/>
          </a:p>
        </p:txBody>
      </p:sp>
      <p:sp>
        <p:nvSpPr>
          <p:cNvPr id="186" name="Google Shape;186;g114bbd04e9c_2_296"/>
          <p:cNvSpPr/>
          <p:nvPr/>
        </p:nvSpPr>
        <p:spPr>
          <a:xfrm>
            <a:off x="37454" y="6443246"/>
            <a:ext cx="8954100" cy="338700"/>
          </a:xfrm>
          <a:prstGeom prst="rect">
            <a:avLst/>
          </a:prstGeom>
          <a:solidFill>
            <a:srgbClr val="FEF7E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stands for Unicode Transformation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'8' means it uses 8-bit blocks to represent a character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&lt;input&gt; Element</a:t>
            </a:r>
            <a:endParaRPr/>
          </a:p>
        </p:txBody>
      </p:sp>
      <p:sp>
        <p:nvSpPr>
          <p:cNvPr id="486" name="Google Shape;486;p2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&lt;input&gt;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is the most important form element.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some examples: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Type Text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Type Password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Type Submit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Type Radio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Type Reset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Type Checkbox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Type Button  …etc</a:t>
            </a:r>
            <a:endParaRPr b="1" sz="18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487" name="Google Shape;487;p27"/>
          <p:cNvSpPr txBox="1"/>
          <p:nvPr>
            <p:ph idx="2" type="body"/>
          </p:nvPr>
        </p:nvSpPr>
        <p:spPr>
          <a:xfrm>
            <a:off x="4267200" y="1524000"/>
            <a:ext cx="4191000" cy="44836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Input Types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added several new input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datetime-local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 Type Text</a:t>
            </a:r>
            <a:endParaRPr/>
          </a:p>
        </p:txBody>
      </p:sp>
      <p:sp>
        <p:nvSpPr>
          <p:cNvPr id="494" name="Google Shape;494;p2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/>
              <a:t>&lt;input type="text"&gt;</a:t>
            </a:r>
            <a:r>
              <a:rPr lang="en-US" sz="2200"/>
              <a:t> defines a </a:t>
            </a:r>
            <a:r>
              <a:rPr b="1" lang="en-US" sz="2200"/>
              <a:t>one-line text input field</a:t>
            </a:r>
            <a:r>
              <a:rPr lang="en-US" sz="2200"/>
              <a:t>: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5" name="Google Shape;495;p28"/>
          <p:cNvSpPr txBox="1"/>
          <p:nvPr>
            <p:ph idx="2" type="body"/>
          </p:nvPr>
        </p:nvSpPr>
        <p:spPr>
          <a:xfrm>
            <a:off x="4629150" y="1825625"/>
            <a:ext cx="38862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is how the HTML code above will be displayed in a browser: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96" name="Google Shape;49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7525" y="3020150"/>
            <a:ext cx="290945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657600"/>
            <a:ext cx="41910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8"/>
          <p:cNvSpPr txBox="1"/>
          <p:nvPr/>
        </p:nvSpPr>
        <p:spPr>
          <a:xfrm>
            <a:off x="3913000" y="5684375"/>
            <a:ext cx="495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highlight>
                  <a:srgbClr val="FAF7C8"/>
                </a:highlight>
                <a:latin typeface="Calibri"/>
                <a:ea typeface="Calibri"/>
                <a:cs typeface="Calibri"/>
                <a:sym typeface="Calibri"/>
              </a:rPr>
              <a:t>&lt;input type=”text” pattern=”[A-Za-z]{3}”&gt;</a:t>
            </a:r>
            <a:endParaRPr b="1" sz="2000">
              <a:highlight>
                <a:srgbClr val="FAF7C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47bfac29e_0_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type=text/email/url/tel	</a:t>
            </a:r>
            <a:endParaRPr/>
          </a:p>
        </p:txBody>
      </p:sp>
      <p:sp>
        <p:nvSpPr>
          <p:cNvPr id="505" name="Google Shape;505;g1147bfac29e_0_15"/>
          <p:cNvSpPr txBox="1"/>
          <p:nvPr>
            <p:ph idx="1" type="body"/>
          </p:nvPr>
        </p:nvSpPr>
        <p:spPr>
          <a:xfrm>
            <a:off x="298925" y="2417700"/>
            <a:ext cx="8120100" cy="101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&lt;input type="text" value="CSE" </a:t>
            </a:r>
            <a:r>
              <a:rPr b="1" lang="en-US" sz="3200">
                <a:solidFill>
                  <a:schemeClr val="lt1"/>
                </a:solidFill>
                <a:highlight>
                  <a:srgbClr val="980000"/>
                </a:highlight>
              </a:rPr>
              <a:t>readonly</a:t>
            </a:r>
            <a:r>
              <a:rPr lang="en-US" sz="3200"/>
              <a:t>&gt; &lt;br&gt;</a:t>
            </a:r>
            <a:endParaRPr sz="3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 Type Password</a:t>
            </a:r>
            <a:endParaRPr/>
          </a:p>
        </p:txBody>
      </p:sp>
      <p:sp>
        <p:nvSpPr>
          <p:cNvPr id="512" name="Google Shape;512;p29"/>
          <p:cNvSpPr txBox="1"/>
          <p:nvPr>
            <p:ph idx="1" type="body"/>
          </p:nvPr>
        </p:nvSpPr>
        <p:spPr>
          <a:xfrm>
            <a:off x="152400" y="1536192"/>
            <a:ext cx="42672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&lt;input type="password"&gt;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defines a </a:t>
            </a:r>
            <a:r>
              <a:rPr b="1" lang="en-US" sz="2400"/>
              <a:t>password field</a:t>
            </a:r>
            <a:r>
              <a:rPr lang="en-US" sz="2400"/>
              <a:t>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is how the HTML code above will be displayed in a browser: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514" name="Google Shape;5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505200"/>
            <a:ext cx="3962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800" y="3497826"/>
            <a:ext cx="39624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0"/>
          <p:cNvSpPr txBox="1"/>
          <p:nvPr>
            <p:ph type="title"/>
          </p:nvPr>
        </p:nvSpPr>
        <p:spPr>
          <a:xfrm>
            <a:off x="457200" y="1524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 Type Submit</a:t>
            </a:r>
            <a:endParaRPr/>
          </a:p>
        </p:txBody>
      </p:sp>
      <p:sp>
        <p:nvSpPr>
          <p:cNvPr id="522" name="Google Shape;522;p30"/>
          <p:cNvSpPr txBox="1"/>
          <p:nvPr>
            <p:ph idx="1" type="body"/>
          </p:nvPr>
        </p:nvSpPr>
        <p:spPr>
          <a:xfrm>
            <a:off x="304800" y="1219200"/>
            <a:ext cx="8253311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defines a button for </a:t>
            </a:r>
            <a:r>
              <a:rPr b="1" lang="en-US" sz="2000"/>
              <a:t>submitting</a:t>
            </a:r>
            <a:r>
              <a:rPr lang="en-US" sz="2000"/>
              <a:t> form data to a </a:t>
            </a:r>
            <a:r>
              <a:rPr b="1" lang="en-US" sz="2000"/>
              <a:t>form-handler</a:t>
            </a:r>
            <a:r>
              <a:rPr lang="en-US" sz="20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form-handler is specified in the form's </a:t>
            </a:r>
            <a:r>
              <a:rPr b="1" lang="en-US" sz="2000"/>
              <a:t>action</a:t>
            </a:r>
            <a:r>
              <a:rPr lang="en-US" sz="2000"/>
              <a:t> attribute: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Example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1600"/>
              <a:buNone/>
            </a:pPr>
            <a:r>
              <a:rPr lang="en-US" sz="1600">
                <a:solidFill>
                  <a:srgbClr val="0000CD"/>
                </a:solidFill>
              </a:rPr>
              <a:t>&lt;</a:t>
            </a:r>
            <a:r>
              <a:rPr lang="en-US" sz="1600">
                <a:solidFill>
                  <a:srgbClr val="A52A2A"/>
                </a:solidFill>
              </a:rPr>
              <a:t>form</a:t>
            </a:r>
            <a:r>
              <a:rPr lang="en-US" sz="1600">
                <a:solidFill>
                  <a:srgbClr val="FF0000"/>
                </a:solidFill>
              </a:rPr>
              <a:t> action</a:t>
            </a:r>
            <a:r>
              <a:rPr lang="en-US" sz="1600">
                <a:solidFill>
                  <a:srgbClr val="0000CD"/>
                </a:solidFill>
              </a:rPr>
              <a:t>="/action_page.php"&gt;</a:t>
            </a:r>
            <a:br>
              <a:rPr lang="en-US" sz="1600"/>
            </a:br>
            <a:r>
              <a:rPr lang="en-US" sz="1600"/>
              <a:t>  First name:</a:t>
            </a:r>
            <a:r>
              <a:rPr lang="en-US" sz="1600">
                <a:solidFill>
                  <a:srgbClr val="0000CD"/>
                </a:solidFill>
              </a:rPr>
              <a:t>&lt;</a:t>
            </a:r>
            <a:r>
              <a:rPr lang="en-US" sz="1600">
                <a:solidFill>
                  <a:srgbClr val="A52A2A"/>
                </a:solidFill>
              </a:rPr>
              <a:t>br</a:t>
            </a:r>
            <a:r>
              <a:rPr lang="en-US" sz="1600">
                <a:solidFill>
                  <a:srgbClr val="0000CD"/>
                </a:solidFill>
              </a:rPr>
              <a:t>&gt;</a:t>
            </a:r>
            <a:br>
              <a:rPr lang="en-US" sz="1600"/>
            </a:br>
            <a:r>
              <a:rPr lang="en-US" sz="1600"/>
              <a:t>  </a:t>
            </a:r>
            <a:r>
              <a:rPr lang="en-US" sz="1600">
                <a:solidFill>
                  <a:srgbClr val="0000CD"/>
                </a:solidFill>
              </a:rPr>
              <a:t>&lt;</a:t>
            </a:r>
            <a:r>
              <a:rPr lang="en-US" sz="1600">
                <a:solidFill>
                  <a:srgbClr val="A52A2A"/>
                </a:solidFill>
              </a:rPr>
              <a:t>input</a:t>
            </a:r>
            <a:r>
              <a:rPr lang="en-US" sz="1600">
                <a:solidFill>
                  <a:srgbClr val="FF0000"/>
                </a:solidFill>
              </a:rPr>
              <a:t> type</a:t>
            </a:r>
            <a:r>
              <a:rPr lang="en-US" sz="1600">
                <a:solidFill>
                  <a:srgbClr val="0000CD"/>
                </a:solidFill>
              </a:rPr>
              <a:t>="text"</a:t>
            </a:r>
            <a:r>
              <a:rPr lang="en-US" sz="1600">
                <a:solidFill>
                  <a:srgbClr val="FF0000"/>
                </a:solidFill>
              </a:rPr>
              <a:t> name</a:t>
            </a:r>
            <a:r>
              <a:rPr lang="en-US" sz="1600">
                <a:solidFill>
                  <a:srgbClr val="0000CD"/>
                </a:solidFill>
              </a:rPr>
              <a:t>="firstname"</a:t>
            </a:r>
            <a:r>
              <a:rPr lang="en-US" sz="1600">
                <a:solidFill>
                  <a:srgbClr val="FF0000"/>
                </a:solidFill>
              </a:rPr>
              <a:t> value</a:t>
            </a:r>
            <a:r>
              <a:rPr lang="en-US" sz="1600">
                <a:solidFill>
                  <a:srgbClr val="0000CD"/>
                </a:solidFill>
              </a:rPr>
              <a:t>="Mickey"&gt; &lt;</a:t>
            </a:r>
            <a:r>
              <a:rPr lang="en-US" sz="1600">
                <a:solidFill>
                  <a:srgbClr val="A52A2A"/>
                </a:solidFill>
              </a:rPr>
              <a:t>br</a:t>
            </a:r>
            <a:r>
              <a:rPr lang="en-US" sz="1600">
                <a:solidFill>
                  <a:srgbClr val="0000CD"/>
                </a:solidFill>
              </a:rPr>
              <a:t>&gt;</a:t>
            </a:r>
            <a:br>
              <a:rPr lang="en-US" sz="1600"/>
            </a:br>
            <a:r>
              <a:rPr lang="en-US" sz="1600"/>
              <a:t>  Last name:</a:t>
            </a:r>
            <a:r>
              <a:rPr lang="en-US" sz="1600">
                <a:solidFill>
                  <a:srgbClr val="0000CD"/>
                </a:solidFill>
              </a:rPr>
              <a:t>&lt;</a:t>
            </a:r>
            <a:r>
              <a:rPr lang="en-US" sz="1600">
                <a:solidFill>
                  <a:srgbClr val="A52A2A"/>
                </a:solidFill>
              </a:rPr>
              <a:t>br</a:t>
            </a:r>
            <a:r>
              <a:rPr lang="en-US" sz="1600">
                <a:solidFill>
                  <a:srgbClr val="0000CD"/>
                </a:solidFill>
              </a:rPr>
              <a:t>&gt;</a:t>
            </a:r>
            <a:br>
              <a:rPr lang="en-US" sz="1600"/>
            </a:br>
            <a:r>
              <a:rPr lang="en-US" sz="1600"/>
              <a:t>  </a:t>
            </a:r>
            <a:r>
              <a:rPr lang="en-US" sz="1600">
                <a:solidFill>
                  <a:srgbClr val="0000CD"/>
                </a:solidFill>
              </a:rPr>
              <a:t>&lt;</a:t>
            </a:r>
            <a:r>
              <a:rPr lang="en-US" sz="1600">
                <a:solidFill>
                  <a:srgbClr val="A52A2A"/>
                </a:solidFill>
              </a:rPr>
              <a:t>input</a:t>
            </a:r>
            <a:r>
              <a:rPr lang="en-US" sz="1600">
                <a:solidFill>
                  <a:srgbClr val="FF0000"/>
                </a:solidFill>
              </a:rPr>
              <a:t> type</a:t>
            </a:r>
            <a:r>
              <a:rPr lang="en-US" sz="1600">
                <a:solidFill>
                  <a:srgbClr val="0000CD"/>
                </a:solidFill>
              </a:rPr>
              <a:t>="text"</a:t>
            </a:r>
            <a:r>
              <a:rPr lang="en-US" sz="1600">
                <a:solidFill>
                  <a:srgbClr val="FF0000"/>
                </a:solidFill>
              </a:rPr>
              <a:t> name</a:t>
            </a:r>
            <a:r>
              <a:rPr lang="en-US" sz="1600">
                <a:solidFill>
                  <a:srgbClr val="0000CD"/>
                </a:solidFill>
              </a:rPr>
              <a:t>="lastname"</a:t>
            </a:r>
            <a:r>
              <a:rPr lang="en-US" sz="1600">
                <a:solidFill>
                  <a:srgbClr val="FF0000"/>
                </a:solidFill>
              </a:rPr>
              <a:t> value</a:t>
            </a:r>
            <a:r>
              <a:rPr lang="en-US" sz="1600">
                <a:solidFill>
                  <a:srgbClr val="0000CD"/>
                </a:solidFill>
              </a:rPr>
              <a:t>="Mouse"&gt;&lt;</a:t>
            </a:r>
            <a:r>
              <a:rPr lang="en-US" sz="1600">
                <a:solidFill>
                  <a:srgbClr val="A52A2A"/>
                </a:solidFill>
              </a:rPr>
              <a:t>br</a:t>
            </a:r>
            <a:r>
              <a:rPr lang="en-US" sz="1600">
                <a:solidFill>
                  <a:srgbClr val="0000CD"/>
                </a:solidFill>
              </a:rPr>
              <a:t>&gt;&lt;</a:t>
            </a:r>
            <a:r>
              <a:rPr lang="en-US" sz="1600">
                <a:solidFill>
                  <a:srgbClr val="A52A2A"/>
                </a:solidFill>
              </a:rPr>
              <a:t>br</a:t>
            </a:r>
            <a:r>
              <a:rPr lang="en-US" sz="1600">
                <a:solidFill>
                  <a:srgbClr val="0000CD"/>
                </a:solidFill>
              </a:rPr>
              <a:t>&gt;</a:t>
            </a:r>
            <a:br>
              <a:rPr lang="en-US" sz="1600"/>
            </a:br>
            <a:r>
              <a:rPr lang="en-US" sz="1600"/>
              <a:t>  </a:t>
            </a:r>
            <a:r>
              <a:rPr lang="en-US" sz="1600">
                <a:solidFill>
                  <a:srgbClr val="0000CD"/>
                </a:solidFill>
              </a:rPr>
              <a:t>&lt;</a:t>
            </a:r>
            <a:r>
              <a:rPr lang="en-US" sz="1600">
                <a:solidFill>
                  <a:srgbClr val="A52A2A"/>
                </a:solidFill>
              </a:rPr>
              <a:t>input</a:t>
            </a:r>
            <a:r>
              <a:rPr lang="en-US" sz="1600">
                <a:solidFill>
                  <a:srgbClr val="FF0000"/>
                </a:solidFill>
              </a:rPr>
              <a:t> type</a:t>
            </a:r>
            <a:r>
              <a:rPr lang="en-US" sz="1600">
                <a:solidFill>
                  <a:srgbClr val="0000CD"/>
                </a:solidFill>
              </a:rPr>
              <a:t>="submit"</a:t>
            </a:r>
            <a:r>
              <a:rPr lang="en-US" sz="1600">
                <a:solidFill>
                  <a:srgbClr val="FF0000"/>
                </a:solidFill>
              </a:rPr>
              <a:t> value</a:t>
            </a:r>
            <a:r>
              <a:rPr lang="en-US" sz="1600">
                <a:solidFill>
                  <a:srgbClr val="0000CD"/>
                </a:solidFill>
              </a:rPr>
              <a:t>="Submit"&gt;</a:t>
            </a:r>
            <a:br>
              <a:rPr lang="en-US" sz="1600"/>
            </a:br>
            <a:r>
              <a:rPr lang="en-US" sz="1600">
                <a:solidFill>
                  <a:srgbClr val="0000CD"/>
                </a:solidFill>
              </a:rPr>
              <a:t>&lt;</a:t>
            </a:r>
            <a:r>
              <a:rPr lang="en-US" sz="1600">
                <a:solidFill>
                  <a:srgbClr val="A52A2A"/>
                </a:solidFill>
              </a:rPr>
              <a:t>/form</a:t>
            </a:r>
            <a:r>
              <a:rPr lang="en-US" sz="1600">
                <a:solidFill>
                  <a:srgbClr val="0000CD"/>
                </a:solidFill>
              </a:rPr>
              <a:t>&gt;</a:t>
            </a:r>
            <a:r>
              <a:rPr lang="en-US" sz="1600"/>
              <a:t>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id="523" name="Google Shape;52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4495800"/>
            <a:ext cx="3452711" cy="20335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 Type Reset</a:t>
            </a:r>
            <a:endParaRPr/>
          </a:p>
        </p:txBody>
      </p:sp>
      <p:sp>
        <p:nvSpPr>
          <p:cNvPr id="530" name="Google Shape;530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&lt;input type="reset"&gt;</a:t>
            </a:r>
            <a:r>
              <a:rPr lang="en-US"/>
              <a:t> defines a </a:t>
            </a:r>
            <a:r>
              <a:rPr b="1" lang="en-US"/>
              <a:t>reset button</a:t>
            </a:r>
            <a:r>
              <a:rPr lang="en-US"/>
              <a:t> that will reset all form values to their default values: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click the "Reset" button, the form-data will be reset.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Example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31" name="Google Shape;5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097" y="3848100"/>
            <a:ext cx="51816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4026310"/>
            <a:ext cx="248898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1"/>
          <p:cNvSpPr/>
          <p:nvPr/>
        </p:nvSpPr>
        <p:spPr>
          <a:xfrm>
            <a:off x="5439697" y="4724400"/>
            <a:ext cx="427703" cy="3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 Type Button</a:t>
            </a:r>
            <a:br>
              <a:rPr lang="en-US"/>
            </a:br>
            <a:endParaRPr/>
          </a:p>
        </p:txBody>
      </p:sp>
      <p:sp>
        <p:nvSpPr>
          <p:cNvPr id="540" name="Google Shape;540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&lt;input type="button"&gt;</a:t>
            </a:r>
            <a:r>
              <a:rPr lang="en-US"/>
              <a:t> defines a </a:t>
            </a:r>
            <a:r>
              <a:rPr b="1" lang="en-US"/>
              <a:t>button</a:t>
            </a:r>
            <a:r>
              <a:rPr lang="en-US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Example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Char char="•"/>
            </a:pP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input</a:t>
            </a:r>
            <a:r>
              <a:rPr lang="en-US">
                <a:solidFill>
                  <a:srgbClr val="FF0000"/>
                </a:solidFill>
              </a:rPr>
              <a:t> type</a:t>
            </a:r>
            <a:r>
              <a:rPr lang="en-US">
                <a:solidFill>
                  <a:srgbClr val="0000CD"/>
                </a:solidFill>
              </a:rPr>
              <a:t>="button"</a:t>
            </a:r>
            <a:r>
              <a:rPr lang="en-US">
                <a:solidFill>
                  <a:srgbClr val="FF0000"/>
                </a:solidFill>
              </a:rPr>
              <a:t> onclick</a:t>
            </a:r>
            <a:r>
              <a:rPr lang="en-US">
                <a:solidFill>
                  <a:srgbClr val="0000CD"/>
                </a:solidFill>
              </a:rPr>
              <a:t>="alert('Hello World!')"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="Click Me!"&gt;</a:t>
            </a: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clicking above button it shows output as below: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41" name="Google Shape;54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3352800"/>
            <a:ext cx="1600200" cy="78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5600" y="4953000"/>
            <a:ext cx="3036194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 Type Radio</a:t>
            </a:r>
            <a:endParaRPr/>
          </a:p>
        </p:txBody>
      </p:sp>
      <p:sp>
        <p:nvSpPr>
          <p:cNvPr id="549" name="Google Shape;549;p33"/>
          <p:cNvSpPr txBox="1"/>
          <p:nvPr>
            <p:ph idx="1" type="body"/>
          </p:nvPr>
        </p:nvSpPr>
        <p:spPr>
          <a:xfrm>
            <a:off x="381000" y="1600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&lt;input type="radio"&gt;</a:t>
            </a:r>
            <a:r>
              <a:rPr lang="en-US" sz="2000"/>
              <a:t> defines a </a:t>
            </a:r>
            <a:r>
              <a:rPr b="1" lang="en-US" sz="2000"/>
              <a:t>radio button</a:t>
            </a:r>
            <a:r>
              <a:rPr lang="en-US" sz="20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Radio buttons let a user select ONLY ONE of a limited number of choices: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000"/>
              <a:buChar char="•"/>
            </a:pPr>
            <a:r>
              <a:rPr lang="en-US" sz="2000">
                <a:solidFill>
                  <a:srgbClr val="0000CD"/>
                </a:solidFill>
              </a:rPr>
              <a:t>&lt;</a:t>
            </a:r>
            <a:r>
              <a:rPr lang="en-US" sz="2000">
                <a:solidFill>
                  <a:srgbClr val="A52A2A"/>
                </a:solidFill>
              </a:rPr>
              <a:t>form</a:t>
            </a:r>
            <a:r>
              <a:rPr lang="en-US" sz="2000">
                <a:solidFill>
                  <a:srgbClr val="0000CD"/>
                </a:solidFill>
              </a:rPr>
              <a:t>&gt;</a:t>
            </a:r>
            <a:br>
              <a:rPr lang="en-US" sz="2000"/>
            </a:br>
            <a:r>
              <a:rPr lang="en-US" sz="2000"/>
              <a:t>  </a:t>
            </a:r>
            <a:r>
              <a:rPr lang="en-US" sz="2000">
                <a:solidFill>
                  <a:srgbClr val="0000CD"/>
                </a:solidFill>
              </a:rPr>
              <a:t>&lt;</a:t>
            </a:r>
            <a:r>
              <a:rPr lang="en-US" sz="2000">
                <a:solidFill>
                  <a:srgbClr val="A52A2A"/>
                </a:solidFill>
              </a:rPr>
              <a:t>input</a:t>
            </a:r>
            <a:r>
              <a:rPr lang="en-US" sz="2000">
                <a:solidFill>
                  <a:srgbClr val="FF0000"/>
                </a:solidFill>
              </a:rPr>
              <a:t> type</a:t>
            </a:r>
            <a:r>
              <a:rPr lang="en-US" sz="2000">
                <a:solidFill>
                  <a:srgbClr val="0000CD"/>
                </a:solidFill>
              </a:rPr>
              <a:t>="radio"</a:t>
            </a:r>
            <a:r>
              <a:rPr lang="en-US" sz="2000">
                <a:solidFill>
                  <a:srgbClr val="FF0000"/>
                </a:solidFill>
              </a:rPr>
              <a:t> name</a:t>
            </a:r>
            <a:r>
              <a:rPr lang="en-US" sz="2000">
                <a:solidFill>
                  <a:srgbClr val="0000CD"/>
                </a:solidFill>
              </a:rPr>
              <a:t>="gender"</a:t>
            </a:r>
            <a:r>
              <a:rPr lang="en-US" sz="2000">
                <a:solidFill>
                  <a:srgbClr val="FF0000"/>
                </a:solidFill>
              </a:rPr>
              <a:t> value</a:t>
            </a:r>
            <a:r>
              <a:rPr lang="en-US" sz="2000">
                <a:solidFill>
                  <a:srgbClr val="0000CD"/>
                </a:solidFill>
              </a:rPr>
              <a:t>="male"</a:t>
            </a:r>
            <a:r>
              <a:rPr lang="en-US" sz="2000">
                <a:solidFill>
                  <a:srgbClr val="FF0000"/>
                </a:solidFill>
              </a:rPr>
              <a:t> checked</a:t>
            </a:r>
            <a:r>
              <a:rPr lang="en-US" sz="2000">
                <a:solidFill>
                  <a:srgbClr val="0000CD"/>
                </a:solidFill>
              </a:rPr>
              <a:t>&gt;</a:t>
            </a:r>
            <a:r>
              <a:rPr lang="en-US" sz="2000"/>
              <a:t> Male</a:t>
            </a:r>
            <a:r>
              <a:rPr lang="en-US" sz="2000">
                <a:solidFill>
                  <a:srgbClr val="0000CD"/>
                </a:solidFill>
              </a:rPr>
              <a:t>&lt;</a:t>
            </a:r>
            <a:r>
              <a:rPr lang="en-US" sz="2000">
                <a:solidFill>
                  <a:srgbClr val="A52A2A"/>
                </a:solidFill>
              </a:rPr>
              <a:t>br</a:t>
            </a:r>
            <a:r>
              <a:rPr lang="en-US" sz="2000">
                <a:solidFill>
                  <a:srgbClr val="0000CD"/>
                </a:solidFill>
              </a:rPr>
              <a:t>&gt;</a:t>
            </a:r>
            <a:br>
              <a:rPr lang="en-US" sz="2000"/>
            </a:br>
            <a:r>
              <a:rPr lang="en-US" sz="2000"/>
              <a:t>  </a:t>
            </a:r>
            <a:r>
              <a:rPr lang="en-US" sz="2000">
                <a:solidFill>
                  <a:srgbClr val="0000CD"/>
                </a:solidFill>
              </a:rPr>
              <a:t>&lt;</a:t>
            </a:r>
            <a:r>
              <a:rPr lang="en-US" sz="2000">
                <a:solidFill>
                  <a:srgbClr val="A52A2A"/>
                </a:solidFill>
              </a:rPr>
              <a:t>input</a:t>
            </a:r>
            <a:r>
              <a:rPr lang="en-US" sz="2000">
                <a:solidFill>
                  <a:srgbClr val="FF0000"/>
                </a:solidFill>
              </a:rPr>
              <a:t> type</a:t>
            </a:r>
            <a:r>
              <a:rPr lang="en-US" sz="2000">
                <a:solidFill>
                  <a:srgbClr val="0000CD"/>
                </a:solidFill>
              </a:rPr>
              <a:t>="radio"</a:t>
            </a:r>
            <a:r>
              <a:rPr lang="en-US" sz="2000">
                <a:solidFill>
                  <a:srgbClr val="FF0000"/>
                </a:solidFill>
              </a:rPr>
              <a:t> name</a:t>
            </a:r>
            <a:r>
              <a:rPr lang="en-US" sz="2000">
                <a:solidFill>
                  <a:srgbClr val="0000CD"/>
                </a:solidFill>
              </a:rPr>
              <a:t>="gender"</a:t>
            </a:r>
            <a:r>
              <a:rPr lang="en-US" sz="2000">
                <a:solidFill>
                  <a:srgbClr val="FF0000"/>
                </a:solidFill>
              </a:rPr>
              <a:t> value</a:t>
            </a:r>
            <a:r>
              <a:rPr lang="en-US" sz="2000">
                <a:solidFill>
                  <a:srgbClr val="0000CD"/>
                </a:solidFill>
              </a:rPr>
              <a:t>="female"&gt;</a:t>
            </a:r>
            <a:r>
              <a:rPr lang="en-US" sz="2000"/>
              <a:t> Female</a:t>
            </a:r>
            <a:r>
              <a:rPr lang="en-US" sz="2000">
                <a:solidFill>
                  <a:srgbClr val="0000CD"/>
                </a:solidFill>
              </a:rPr>
              <a:t>&lt;</a:t>
            </a:r>
            <a:r>
              <a:rPr lang="en-US" sz="2000">
                <a:solidFill>
                  <a:srgbClr val="A52A2A"/>
                </a:solidFill>
              </a:rPr>
              <a:t>br</a:t>
            </a:r>
            <a:r>
              <a:rPr lang="en-US" sz="2000">
                <a:solidFill>
                  <a:srgbClr val="0000CD"/>
                </a:solidFill>
              </a:rPr>
              <a:t>&gt;</a:t>
            </a:r>
            <a:br>
              <a:rPr lang="en-US" sz="2000"/>
            </a:br>
            <a:r>
              <a:rPr lang="en-US" sz="2000"/>
              <a:t>  </a:t>
            </a:r>
            <a:r>
              <a:rPr lang="en-US" sz="2000">
                <a:solidFill>
                  <a:srgbClr val="0000CD"/>
                </a:solidFill>
              </a:rPr>
              <a:t>&lt;</a:t>
            </a:r>
            <a:r>
              <a:rPr lang="en-US" sz="2000">
                <a:solidFill>
                  <a:srgbClr val="A52A2A"/>
                </a:solidFill>
              </a:rPr>
              <a:t>input</a:t>
            </a:r>
            <a:r>
              <a:rPr lang="en-US" sz="2000">
                <a:solidFill>
                  <a:srgbClr val="FF0000"/>
                </a:solidFill>
              </a:rPr>
              <a:t> type</a:t>
            </a:r>
            <a:r>
              <a:rPr lang="en-US" sz="2000">
                <a:solidFill>
                  <a:srgbClr val="0000CD"/>
                </a:solidFill>
              </a:rPr>
              <a:t>="radio"</a:t>
            </a:r>
            <a:r>
              <a:rPr lang="en-US" sz="2000">
                <a:solidFill>
                  <a:srgbClr val="FF0000"/>
                </a:solidFill>
              </a:rPr>
              <a:t> name</a:t>
            </a:r>
            <a:r>
              <a:rPr lang="en-US" sz="2000">
                <a:solidFill>
                  <a:srgbClr val="0000CD"/>
                </a:solidFill>
              </a:rPr>
              <a:t>="gender"</a:t>
            </a:r>
            <a:r>
              <a:rPr lang="en-US" sz="2000">
                <a:solidFill>
                  <a:srgbClr val="FF0000"/>
                </a:solidFill>
              </a:rPr>
              <a:t> value</a:t>
            </a:r>
            <a:r>
              <a:rPr lang="en-US" sz="2000">
                <a:solidFill>
                  <a:srgbClr val="0000CD"/>
                </a:solidFill>
              </a:rPr>
              <a:t>="other"&gt;</a:t>
            </a:r>
            <a:r>
              <a:rPr lang="en-US" sz="2000"/>
              <a:t> Other</a:t>
            </a:r>
            <a:br>
              <a:rPr lang="en-US" sz="2000"/>
            </a:br>
            <a:r>
              <a:rPr lang="en-US" sz="2000">
                <a:solidFill>
                  <a:srgbClr val="0000CD"/>
                </a:solidFill>
              </a:rPr>
              <a:t>&lt;</a:t>
            </a:r>
            <a:r>
              <a:rPr lang="en-US" sz="2000">
                <a:solidFill>
                  <a:srgbClr val="A52A2A"/>
                </a:solidFill>
              </a:rPr>
              <a:t>/form</a:t>
            </a:r>
            <a:r>
              <a:rPr lang="en-US" sz="2000">
                <a:solidFill>
                  <a:srgbClr val="0000CD"/>
                </a:solidFill>
              </a:rPr>
              <a:t>&gt;</a:t>
            </a:r>
            <a:r>
              <a:rPr lang="en-US" sz="2000"/>
              <a:t> 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how the HTML code above will be displayed in a browser:</a:t>
            </a:r>
            <a:endParaRPr/>
          </a:p>
        </p:txBody>
      </p:sp>
      <p:pic>
        <p:nvPicPr>
          <p:cNvPr id="550" name="Google Shape;55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181600"/>
            <a:ext cx="2247900" cy="136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Input Type Checkbox</a:t>
            </a:r>
            <a:endParaRPr/>
          </a:p>
        </p:txBody>
      </p:sp>
      <p:sp>
        <p:nvSpPr>
          <p:cNvPr id="557" name="Google Shape;557;p34"/>
          <p:cNvSpPr txBox="1"/>
          <p:nvPr>
            <p:ph idx="1" type="body"/>
          </p:nvPr>
        </p:nvSpPr>
        <p:spPr>
          <a:xfrm>
            <a:off x="228600" y="1600200"/>
            <a:ext cx="8305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&lt;input type="checkbox"&gt;</a:t>
            </a:r>
            <a:r>
              <a:rPr lang="en-US"/>
              <a:t> defines a </a:t>
            </a:r>
            <a:r>
              <a:rPr b="1" lang="en-US"/>
              <a:t>checkbox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Checkboxes let a user select ZERO or MORE options of a limited number of choices.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Example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form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input</a:t>
            </a:r>
            <a:r>
              <a:rPr lang="en-US">
                <a:solidFill>
                  <a:srgbClr val="FF0000"/>
                </a:solidFill>
              </a:rPr>
              <a:t> type</a:t>
            </a:r>
            <a:r>
              <a:rPr lang="en-US">
                <a:solidFill>
                  <a:srgbClr val="0000CD"/>
                </a:solidFill>
              </a:rPr>
              <a:t>="checkbox"</a:t>
            </a:r>
            <a:r>
              <a:rPr lang="en-US">
                <a:solidFill>
                  <a:srgbClr val="FF0000"/>
                </a:solidFill>
              </a:rPr>
              <a:t> name</a:t>
            </a:r>
            <a:r>
              <a:rPr lang="en-US">
                <a:solidFill>
                  <a:srgbClr val="0000CD"/>
                </a:solidFill>
              </a:rPr>
              <a:t>="vehicle1"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="Bike"&gt;</a:t>
            </a:r>
            <a:r>
              <a:rPr lang="en-US"/>
              <a:t> I have a bike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lang="en-US">
                <a:solidFill>
                  <a:srgbClr val="0000CD"/>
                </a:solidFill>
              </a:rPr>
              <a:t>   &lt;</a:t>
            </a:r>
            <a:r>
              <a:rPr lang="en-US">
                <a:solidFill>
                  <a:srgbClr val="A52A2A"/>
                </a:solidFill>
              </a:rPr>
              <a:t>br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input</a:t>
            </a:r>
            <a:r>
              <a:rPr lang="en-US">
                <a:solidFill>
                  <a:srgbClr val="FF0000"/>
                </a:solidFill>
              </a:rPr>
              <a:t> type</a:t>
            </a:r>
            <a:r>
              <a:rPr lang="en-US">
                <a:solidFill>
                  <a:srgbClr val="0000CD"/>
                </a:solidFill>
              </a:rPr>
              <a:t>="checkbox"</a:t>
            </a:r>
            <a:r>
              <a:rPr lang="en-US">
                <a:solidFill>
                  <a:srgbClr val="FF0000"/>
                </a:solidFill>
              </a:rPr>
              <a:t> name</a:t>
            </a:r>
            <a:r>
              <a:rPr lang="en-US">
                <a:solidFill>
                  <a:srgbClr val="0000CD"/>
                </a:solidFill>
              </a:rPr>
              <a:t>="vehicle2"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="Car"&gt;</a:t>
            </a:r>
            <a:r>
              <a:rPr lang="en-US"/>
              <a:t> I have a car </a:t>
            </a:r>
            <a:br>
              <a:rPr lang="en-US"/>
            </a:b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/form</a:t>
            </a:r>
            <a:r>
              <a:rPr lang="en-US">
                <a:solidFill>
                  <a:srgbClr val="0000CD"/>
                </a:solidFill>
              </a:rPr>
              <a:t>&gt;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is how the HTML code above will be displayed in a browser: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558" name="Google Shape;55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7729" y="5477176"/>
            <a:ext cx="2015270" cy="99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Input Attributes</a:t>
            </a:r>
            <a:endParaRPr/>
          </a:p>
        </p:txBody>
      </p:sp>
      <p:sp>
        <p:nvSpPr>
          <p:cNvPr id="565" name="Google Shape;565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 Attribute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readonly Attribute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disabled Attribute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size Attribute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maxlength Attribute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4bbd04e9c_2_303"/>
          <p:cNvSpPr txBox="1"/>
          <p:nvPr>
            <p:ph type="title"/>
          </p:nvPr>
        </p:nvSpPr>
        <p:spPr>
          <a:xfrm>
            <a:off x="4572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HTML – Hyper Text Markup Language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92" name="Google Shape;192;g114bbd04e9c_2_303"/>
          <p:cNvSpPr txBox="1"/>
          <p:nvPr>
            <p:ph idx="1" type="body"/>
          </p:nvPr>
        </p:nvSpPr>
        <p:spPr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Nested HTML elements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Empty HTML elements 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chemeClr val="dk1"/>
                </a:solidFill>
              </a:rPr>
              <a:t>elements with no content (&lt;br&gt;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chemeClr val="dk1"/>
                </a:solidFill>
              </a:rPr>
              <a:t>To make document readable by XML parsers;  all elements must be closed.</a:t>
            </a:r>
            <a:endParaRPr sz="2100">
              <a:solidFill>
                <a:schemeClr val="dk1"/>
              </a:solidFill>
            </a:endParaRPr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Tags are not case sensitive (&lt;P&gt; and &lt;p&gt; are same)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HTML Attributes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chemeClr val="dk1"/>
                </a:solidFill>
              </a:rPr>
              <a:t>All HTML elements can have </a:t>
            </a:r>
            <a:r>
              <a:rPr b="1" lang="en-US" sz="2000">
                <a:solidFill>
                  <a:schemeClr val="dk1"/>
                </a:solidFill>
              </a:rPr>
              <a:t>attributes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chemeClr val="dk1"/>
                </a:solidFill>
              </a:rPr>
              <a:t>Attributes provide </a:t>
            </a:r>
            <a:r>
              <a:rPr i="1" lang="en-US" sz="2000">
                <a:solidFill>
                  <a:schemeClr val="dk1"/>
                </a:solidFill>
              </a:rPr>
              <a:t>additional information </a:t>
            </a:r>
            <a:r>
              <a:rPr lang="en-US" sz="2000">
                <a:solidFill>
                  <a:schemeClr val="dk1"/>
                </a:solidFill>
              </a:rPr>
              <a:t>about an element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chemeClr val="dk1"/>
                </a:solidFill>
              </a:rPr>
              <a:t>Attributes are always specified in the start tag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chemeClr val="dk1"/>
                </a:solidFill>
              </a:rPr>
              <a:t>Attributes usually come in name/value pairs like: name="value"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rgbClr val="0000FF"/>
                </a:solidFill>
              </a:rPr>
              <a:t>&lt;img src="img_test.jpg" </a:t>
            </a:r>
            <a:r>
              <a:rPr lang="en-US" sz="2000">
                <a:solidFill>
                  <a:schemeClr val="dk1"/>
                </a:solidFill>
              </a:rPr>
              <a:t>width</a:t>
            </a:r>
            <a:r>
              <a:rPr lang="en-US" sz="2000">
                <a:solidFill>
                  <a:srgbClr val="0000FF"/>
                </a:solidFill>
              </a:rPr>
              <a:t>="500" </a:t>
            </a:r>
            <a:r>
              <a:rPr lang="en-US" sz="2000">
                <a:solidFill>
                  <a:schemeClr val="dk1"/>
                </a:solidFill>
              </a:rPr>
              <a:t>height</a:t>
            </a:r>
            <a:r>
              <a:rPr lang="en-US" sz="2000">
                <a:solidFill>
                  <a:srgbClr val="0000FF"/>
                </a:solidFill>
              </a:rPr>
              <a:t>="600"&gt; 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&lt;img src="img_test.jpg" </a:t>
            </a:r>
            <a:r>
              <a:rPr lang="en-US" sz="2000">
                <a:solidFill>
                  <a:srgbClr val="0000FF"/>
                </a:solidFill>
              </a:rPr>
              <a:t>alt</a:t>
            </a:r>
            <a:r>
              <a:rPr lang="en-US" sz="2000"/>
              <a:t>=“World Health Day"&gt; 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&lt;p style="</a:t>
            </a:r>
            <a:r>
              <a:rPr lang="en-US" sz="2000">
                <a:solidFill>
                  <a:srgbClr val="0000FF"/>
                </a:solidFill>
              </a:rPr>
              <a:t>color:red</a:t>
            </a:r>
            <a:r>
              <a:rPr lang="en-US" sz="2000"/>
              <a:t>"&gt;I am a paragraph&lt;/p&gt; </a:t>
            </a:r>
            <a:endParaRPr/>
          </a:p>
          <a:p>
            <a:pPr indent="-171704" lvl="1" marL="547687" rtl="0" algn="l">
              <a:spcBef>
                <a:spcPts val="500"/>
              </a:spcBef>
              <a:spcAft>
                <a:spcPts val="0"/>
              </a:spcAft>
              <a:buSzPts val="1596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&lt;select&gt; Element</a:t>
            </a:r>
            <a:br>
              <a:rPr lang="en-US"/>
            </a:br>
            <a:r>
              <a:rPr lang="en-US"/>
              <a:t> </a:t>
            </a:r>
            <a:r>
              <a:rPr lang="en-US" sz="4000">
                <a:solidFill>
                  <a:srgbClr val="FF0000"/>
                </a:solidFill>
              </a:rPr>
              <a:t>(Dropdown menus)</a:t>
            </a:r>
            <a:endParaRPr/>
          </a:p>
        </p:txBody>
      </p:sp>
      <p:sp>
        <p:nvSpPr>
          <p:cNvPr id="572" name="Google Shape;572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&lt;select&gt;</a:t>
            </a:r>
            <a:r>
              <a:rPr lang="en-US"/>
              <a:t> element defines a </a:t>
            </a:r>
            <a:r>
              <a:rPr b="1" lang="en-US"/>
              <a:t>drop-down list</a:t>
            </a:r>
            <a:r>
              <a:rPr lang="en-US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ts val="2800"/>
              <a:buChar char="•"/>
            </a:pP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select</a:t>
            </a:r>
            <a:r>
              <a:rPr lang="en-US">
                <a:solidFill>
                  <a:srgbClr val="FF0000"/>
                </a:solidFill>
              </a:rPr>
              <a:t> name</a:t>
            </a:r>
            <a:r>
              <a:rPr lang="en-US">
                <a:solidFill>
                  <a:srgbClr val="0000CD"/>
                </a:solidFill>
              </a:rPr>
              <a:t>="cars"&gt;</a:t>
            </a:r>
            <a:br>
              <a:rPr lang="en-US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option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="volvo"&gt;</a:t>
            </a:r>
            <a:r>
              <a:rPr lang="en-US"/>
              <a:t>Volvo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/option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option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="saab"&gt;</a:t>
            </a:r>
            <a:r>
              <a:rPr lang="en-US"/>
              <a:t>Saab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/option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option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="fiat"&gt;</a:t>
            </a:r>
            <a:r>
              <a:rPr lang="en-US"/>
              <a:t>Fiat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/option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option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="audi"&gt;</a:t>
            </a:r>
            <a:r>
              <a:rPr lang="en-US"/>
              <a:t>Audi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/option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/select</a:t>
            </a:r>
            <a:r>
              <a:rPr lang="en-US">
                <a:solidFill>
                  <a:srgbClr val="0000CD"/>
                </a:solidFill>
              </a:rPr>
              <a:t>&gt;</a:t>
            </a: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73" name="Google Shape;57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8462" y="4369064"/>
            <a:ext cx="1066800" cy="214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&lt;select&gt; Element with </a:t>
            </a:r>
            <a:r>
              <a:rPr lang="en-US" sz="4000">
                <a:solidFill>
                  <a:srgbClr val="FF0000"/>
                </a:solidFill>
              </a:rPr>
              <a:t>multiple selection</a:t>
            </a:r>
            <a:endParaRPr/>
          </a:p>
        </p:txBody>
      </p:sp>
      <p:sp>
        <p:nvSpPr>
          <p:cNvPr id="580" name="Google Shape;580;p37"/>
          <p:cNvSpPr txBox="1"/>
          <p:nvPr>
            <p:ph idx="1" type="body"/>
          </p:nvPr>
        </p:nvSpPr>
        <p:spPr>
          <a:xfrm>
            <a:off x="457200" y="18669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ts val="2800"/>
              <a:buChar char="•"/>
            </a:pPr>
            <a:r>
              <a:rPr lang="en-US" sz="2800">
                <a:solidFill>
                  <a:srgbClr val="0000CD"/>
                </a:solidFill>
              </a:rPr>
              <a:t>&lt;</a:t>
            </a:r>
            <a:r>
              <a:rPr lang="en-US" sz="2800">
                <a:solidFill>
                  <a:srgbClr val="A52A2A"/>
                </a:solidFill>
              </a:rPr>
              <a:t>select</a:t>
            </a:r>
            <a:r>
              <a:rPr lang="en-US" sz="2800">
                <a:solidFill>
                  <a:srgbClr val="FF0000"/>
                </a:solidFill>
              </a:rPr>
              <a:t> name</a:t>
            </a:r>
            <a:r>
              <a:rPr lang="en-US" sz="2800">
                <a:solidFill>
                  <a:srgbClr val="0000CD"/>
                </a:solidFill>
              </a:rPr>
              <a:t>="cars"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3200">
                <a:solidFill>
                  <a:srgbClr val="FF0000"/>
                </a:solidFill>
              </a:rPr>
              <a:t>size</a:t>
            </a:r>
            <a:r>
              <a:rPr lang="en-US" sz="3200">
                <a:solidFill>
                  <a:srgbClr val="0000CD"/>
                </a:solidFill>
              </a:rPr>
              <a:t>="4"</a:t>
            </a:r>
            <a:r>
              <a:rPr b="1" lang="en-US" sz="3200">
                <a:solidFill>
                  <a:srgbClr val="FF0000"/>
                </a:solidFill>
              </a:rPr>
              <a:t> multiple</a:t>
            </a:r>
            <a:r>
              <a:rPr lang="en-US" sz="3200">
                <a:solidFill>
                  <a:srgbClr val="0000CD"/>
                </a:solidFill>
              </a:rPr>
              <a:t>&gt;</a:t>
            </a:r>
            <a:br>
              <a:rPr lang="en-US" sz="3200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option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="volvo"&gt;</a:t>
            </a:r>
            <a:r>
              <a:rPr lang="en-US"/>
              <a:t>Volvo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/option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option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="saab"&gt;</a:t>
            </a:r>
            <a:r>
              <a:rPr lang="en-US"/>
              <a:t>Saab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/option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option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="fiat"&gt;</a:t>
            </a:r>
            <a:r>
              <a:rPr lang="en-US"/>
              <a:t>Fiat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/option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/>
              <a:t>  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option</a:t>
            </a:r>
            <a:r>
              <a:rPr lang="en-US">
                <a:solidFill>
                  <a:srgbClr val="FF0000"/>
                </a:solidFill>
              </a:rPr>
              <a:t> value</a:t>
            </a:r>
            <a:r>
              <a:rPr lang="en-US">
                <a:solidFill>
                  <a:srgbClr val="0000CD"/>
                </a:solidFill>
              </a:rPr>
              <a:t>="audi"&gt;</a:t>
            </a:r>
            <a:r>
              <a:rPr lang="en-US"/>
              <a:t>Audi</a:t>
            </a: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/option</a:t>
            </a:r>
            <a:r>
              <a:rPr lang="en-US">
                <a:solidFill>
                  <a:srgbClr val="0000CD"/>
                </a:solidFill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/select</a:t>
            </a:r>
            <a:r>
              <a:rPr lang="en-US">
                <a:solidFill>
                  <a:srgbClr val="0000CD"/>
                </a:solidFill>
              </a:rPr>
              <a:t>&gt;</a:t>
            </a: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81" name="Google Shape;5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7592" y="4267200"/>
            <a:ext cx="1524000" cy="166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&lt;textarea&gt; Element</a:t>
            </a:r>
            <a:endParaRPr/>
          </a:p>
        </p:txBody>
      </p:sp>
      <p:sp>
        <p:nvSpPr>
          <p:cNvPr id="588" name="Google Shape;588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textarea</a:t>
            </a:r>
            <a:r>
              <a:rPr lang="en-US">
                <a:solidFill>
                  <a:srgbClr val="FF0000"/>
                </a:solidFill>
              </a:rPr>
              <a:t> name</a:t>
            </a:r>
            <a:r>
              <a:rPr lang="en-US">
                <a:solidFill>
                  <a:srgbClr val="0000CD"/>
                </a:solidFill>
              </a:rPr>
              <a:t>="message"</a:t>
            </a:r>
            <a:r>
              <a:rPr lang="en-US">
                <a:solidFill>
                  <a:srgbClr val="FF0000"/>
                </a:solidFill>
              </a:rPr>
              <a:t> rows</a:t>
            </a:r>
            <a:r>
              <a:rPr lang="en-US">
                <a:solidFill>
                  <a:srgbClr val="0000CD"/>
                </a:solidFill>
              </a:rPr>
              <a:t>="10"</a:t>
            </a:r>
            <a:r>
              <a:rPr lang="en-US">
                <a:solidFill>
                  <a:srgbClr val="FF0000"/>
                </a:solidFill>
              </a:rPr>
              <a:t> cols</a:t>
            </a:r>
            <a:r>
              <a:rPr lang="en-US">
                <a:solidFill>
                  <a:srgbClr val="0000CD"/>
                </a:solidFill>
              </a:rPr>
              <a:t>="30"&gt;</a:t>
            </a:r>
            <a:br>
              <a:rPr lang="en-US"/>
            </a:br>
            <a:r>
              <a:rPr lang="en-US"/>
              <a:t>The cat was playing in the garden.</a:t>
            </a:r>
            <a:br>
              <a:rPr lang="en-US"/>
            </a:br>
            <a:r>
              <a:rPr lang="en-US">
                <a:solidFill>
                  <a:srgbClr val="0000CD"/>
                </a:solidFill>
              </a:rPr>
              <a:t>&lt;</a:t>
            </a:r>
            <a:r>
              <a:rPr lang="en-US">
                <a:solidFill>
                  <a:srgbClr val="A52A2A"/>
                </a:solidFill>
              </a:rPr>
              <a:t>/textarea</a:t>
            </a:r>
            <a:r>
              <a:rPr lang="en-US">
                <a:solidFill>
                  <a:srgbClr val="0000CD"/>
                </a:solidFill>
              </a:rPr>
              <a:t>&gt;</a:t>
            </a:r>
            <a:r>
              <a:rPr lang="en-US"/>
              <a:t> 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b="1" lang="en-US"/>
              <a:t>rows</a:t>
            </a:r>
            <a:r>
              <a:rPr lang="en-US"/>
              <a:t> attribute specifies the visible number of lines in a text area.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b="1" lang="en-US"/>
              <a:t>cols</a:t>
            </a:r>
            <a:r>
              <a:rPr lang="en-US"/>
              <a:t> attribute specifies the visible width of a text area.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589" name="Google Shape;58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1197" y="2590800"/>
            <a:ext cx="3429000" cy="2332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Forms – Example</a:t>
            </a:r>
            <a:endParaRPr/>
          </a:p>
        </p:txBody>
      </p:sp>
      <p:sp>
        <p:nvSpPr>
          <p:cNvPr id="596" name="Google Shape;596;p39"/>
          <p:cNvSpPr txBox="1"/>
          <p:nvPr>
            <p:ph idx="1" type="body"/>
          </p:nvPr>
        </p:nvSpPr>
        <p:spPr>
          <a:xfrm>
            <a:off x="457200" y="1447800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&lt;html&gt;&lt;body&gt;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&lt;form&gt;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&lt;h1 align = Center style=“color:blue”&gt; Admission Enquiry Form&lt;/h1&gt;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&lt;hr&gt;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&lt;table align =center border=1  bgcolor=lightyellow&gt;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&lt;tr&gt;&lt;td&gt;Name&lt;/td&gt;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&lt;td&gt; &lt;input type="text"&gt;&lt;/td&gt;&lt;/tr&gt;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&lt;tr&gt;&lt;td&gt;Address&lt;/td&gt;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&lt;td&gt; &lt;input type="text" value="Nashik"&gt;&lt;/td&gt;&lt;/tr&gt;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&lt;tr&gt;&lt;td&gt;Mobile Number&lt;/td&gt;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&lt;td&gt; &lt;input type="text" maxlength=10&gt;&lt;/td&gt;&lt;/tr&gt;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&lt;tr&gt;&lt;td&gt;DOB &lt;/td&gt;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&lt;td&gt;&lt;input type="date"&gt;&lt;/td&gt;&lt;/tr&gt;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&lt;tr&gt;&lt;td&gt;Email-id&lt;/td&gt;</a:t>
            </a:r>
            <a:endParaRPr/>
          </a:p>
          <a:p>
            <a:pPr indent="0" lvl="0" marL="1143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&lt;td&gt; &lt;input type="email"&gt;&lt;/td&gt;&lt;/tr&gt;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Forms – Example</a:t>
            </a:r>
            <a:endParaRPr/>
          </a:p>
        </p:txBody>
      </p:sp>
      <p:sp>
        <p:nvSpPr>
          <p:cNvPr id="603" name="Google Shape;603;p4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&lt;tr&gt;&lt;td&gt;Gender&lt;/td&gt;&lt;td&gt; 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&lt;input type="radio"&gt; Male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&lt;input type="radio"&gt; Female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&lt;input type="radio"&gt; Other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&lt;/td&gt;&lt;/tr&gt;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&lt;tr&gt;&lt;td&gt;Hobbies&lt;/td&gt;&lt;td&gt; 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&lt;input type="checkbox"&gt; Programming&lt;br&gt;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&lt;input type="checkbox"&gt; Construction&lt;br&gt;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&lt;input type="checkbox"&gt; Designning&lt;/td&gt;&lt;/tr&gt;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 Select Branch&lt;/td&gt;&lt;td&gt;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&lt;select size=3 multiple&gt;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&lt;option&gt; Computer &lt;/option&gt;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&lt;option&gt; Civil &lt;/option&gt;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&lt;option&gt; E &amp; Tc &lt;/option&gt;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7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&lt;option&gt; Mechanical &lt;/option&gt;&lt;/select&gt;&lt;/tr&gt;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Forms – Example</a:t>
            </a:r>
            <a:endParaRPr/>
          </a:p>
        </p:txBody>
      </p:sp>
      <p:sp>
        <p:nvSpPr>
          <p:cNvPr id="610" name="Google Shape;610;p4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&lt;tr&gt;&lt;td&gt;Rate this Site&lt;/td&gt;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&lt;td&gt; &lt;input type="number" value=5 Min="1" Max="5"&gt;&lt;/td&gt;&lt;/tr&gt;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&lt;tr&gt;&lt;td&gt;Comments &lt;/td&gt;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&lt;td&gt; &lt;textarea  cols="30" rows="4"&gt;Give Your Comments Here /textarea&gt; &lt;/td&gt;&lt;/tr&gt; 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&lt;tr&gt;&lt;td colspan=2  align=center&gt;&lt;input type=submit style="font-size:16px" &gt; &lt;input type=reset style="font-size:16px"&gt;&lt;/td&gt;&lt;/tr&gt;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&lt;/table&gt;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endParaRPr/>
          </a:p>
          <a:p>
            <a:pPr indent="0" lvl="0" marL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ct val="100000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47bfac29e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Fieldset and legend</a:t>
            </a:r>
            <a:endParaRPr/>
          </a:p>
        </p:txBody>
      </p:sp>
      <p:sp>
        <p:nvSpPr>
          <p:cNvPr id="617" name="Google Shape;617;g1147bfac29e_0_0"/>
          <p:cNvSpPr txBox="1"/>
          <p:nvPr>
            <p:ph idx="1" type="body"/>
          </p:nvPr>
        </p:nvSpPr>
        <p:spPr>
          <a:xfrm>
            <a:off x="936375" y="2111375"/>
            <a:ext cx="7886700" cy="351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290"/>
              <a:t>&lt;fieldset&gt;</a:t>
            </a:r>
            <a:endParaRPr sz="22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290"/>
              <a:t>	&lt;legend&gt;What is your favorite color?&lt;/legend&gt;</a:t>
            </a:r>
            <a:endParaRPr sz="2290"/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2290"/>
              <a:t>&lt;input type="checkbox" name="favcolor"         </a:t>
            </a:r>
            <a:endParaRPr sz="2290"/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2290"/>
              <a:t> value="blue" id="blue"&gt;</a:t>
            </a:r>
            <a:endParaRPr sz="2290"/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290"/>
              <a:t>&lt;label for="blue"&gt;blue&lt;/label&gt;&lt;br&gt;</a:t>
            </a:r>
            <a:endParaRPr sz="22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2290"/>
              <a:t>	&lt;input type="checkbox" name="favcolor" value="red"</a:t>
            </a:r>
            <a:endParaRPr sz="2290"/>
          </a:p>
          <a:p>
            <a:pPr indent="45720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2290"/>
              <a:t> id="red" checked&gt;</a:t>
            </a:r>
            <a:endParaRPr sz="22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2290"/>
              <a:t>  	&lt;label for="red"&gt;red&lt;/label&gt;&lt;br&gt;</a:t>
            </a:r>
            <a:endParaRPr sz="229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2290"/>
              <a:t>&lt;/fieldset&gt;</a:t>
            </a:r>
            <a:endParaRPr sz="2290"/>
          </a:p>
        </p:txBody>
      </p:sp>
      <p:sp>
        <p:nvSpPr>
          <p:cNvPr id="618" name="Google Shape;618;g1147bfac29e_0_0"/>
          <p:cNvSpPr txBox="1"/>
          <p:nvPr/>
        </p:nvSpPr>
        <p:spPr>
          <a:xfrm>
            <a:off x="5405400" y="374575"/>
            <a:ext cx="34176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&lt;fieldset&gt;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is used to group related elements in a form.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&lt;fieldset&gt;</a:t>
            </a: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draws a box around the related elements.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9" name="Google Shape;619;g1147bfac29e_0_0"/>
          <p:cNvSpPr txBox="1"/>
          <p:nvPr/>
        </p:nvSpPr>
        <p:spPr>
          <a:xfrm>
            <a:off x="936375" y="5939225"/>
            <a:ext cx="788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5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&lt;legend&gt;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tag is used to define a caption for the </a:t>
            </a:r>
            <a:r>
              <a:rPr lang="en-US" sz="16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&lt;fieldset&gt;</a:t>
            </a:r>
            <a:r>
              <a:rPr lang="en-US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element.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2"/>
          <p:cNvSpPr txBox="1"/>
          <p:nvPr>
            <p:ph type="title"/>
          </p:nvPr>
        </p:nvSpPr>
        <p:spPr>
          <a:xfrm>
            <a:off x="381000" y="161924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Forms – Example Output</a:t>
            </a:r>
            <a:endParaRPr/>
          </a:p>
        </p:txBody>
      </p:sp>
      <p:pic>
        <p:nvPicPr>
          <p:cNvPr id="626" name="Google Shape;62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304924"/>
            <a:ext cx="5053013" cy="5353073"/>
          </a:xfrm>
          <a:prstGeom prst="rect">
            <a:avLst/>
          </a:prstGeom>
          <a:solidFill>
            <a:srgbClr val="ECECE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3"/>
          <p:cNvSpPr txBox="1"/>
          <p:nvPr>
            <p:ph type="ctrTitle"/>
          </p:nvPr>
        </p:nvSpPr>
        <p:spPr>
          <a:xfrm>
            <a:off x="609600" y="4572001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HTML Frames</a:t>
            </a:r>
            <a:endParaRPr/>
          </a:p>
        </p:txBody>
      </p:sp>
      <p:sp>
        <p:nvSpPr>
          <p:cNvPr id="633" name="Google Shape;633;p43"/>
          <p:cNvSpPr txBox="1"/>
          <p:nvPr>
            <p:ph idx="1" type="subTitle"/>
          </p:nvPr>
        </p:nvSpPr>
        <p:spPr>
          <a:xfrm>
            <a:off x="609600" y="5298280"/>
            <a:ext cx="7924800" cy="56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&lt;frameset&gt;</a:t>
            </a:r>
            <a:r>
              <a:rPr lang="en-US"/>
              <a:t>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&lt;frame&gt;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&lt;iframe&gt;</a:t>
            </a:r>
            <a:endParaRPr/>
          </a:p>
        </p:txBody>
      </p:sp>
      <p:pic>
        <p:nvPicPr>
          <p:cNvPr descr="http://www.webdevelopersnotes.com/tutorials/adhtml/nframes.gif" id="634" name="Google Shape;63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447800"/>
            <a:ext cx="3657600" cy="2438400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fadeDir="5400000" kx="0" rotWithShape="0" algn="bl" stA="30000" stPos="0" sy="-100000" ky="0"/>
          </a:effectLst>
        </p:spPr>
      </p:pic>
      <p:pic>
        <p:nvPicPr>
          <p:cNvPr descr="http://www.geosignal.org/wmsclient/viewer/doc/img/frameset.gif" id="635" name="Google Shape;63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1425448"/>
            <a:ext cx="3790950" cy="2438980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fadeDir="5400000" kx="0" rotWithShape="0" algn="bl" stA="30000" stPos="0" sy="-100000" ky="0"/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Frames</a:t>
            </a:r>
            <a:endParaRPr/>
          </a:p>
        </p:txBody>
      </p:sp>
      <p:sp>
        <p:nvSpPr>
          <p:cNvPr id="642" name="Google Shape;642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Char char="•"/>
            </a:pPr>
            <a:r>
              <a:rPr lang="en-US">
                <a:solidFill>
                  <a:srgbClr val="191919"/>
                </a:solidFill>
              </a:rPr>
              <a:t>Frames provide a way to show multiple HTML documents in a single Web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2800"/>
              <a:buChar char="•"/>
            </a:pPr>
            <a:r>
              <a:rPr lang="en-US">
                <a:solidFill>
                  <a:srgbClr val="191919"/>
                </a:solidFill>
              </a:rPr>
              <a:t>The page can be split into separate views (frames) horizontally and vertically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2800"/>
              <a:buChar char="•"/>
            </a:pPr>
            <a:r>
              <a:rPr lang="en-US">
                <a:solidFill>
                  <a:srgbClr val="191919"/>
                </a:solidFill>
              </a:rPr>
              <a:t>Frames were popular in the early ages of HTML development, but now their usage is rejected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1919"/>
              </a:buClr>
              <a:buSzPts val="2800"/>
              <a:buChar char="•"/>
            </a:pPr>
            <a:r>
              <a:rPr lang="en-US">
                <a:solidFill>
                  <a:srgbClr val="191919"/>
                </a:solidFill>
              </a:rPr>
              <a:t>Frames are not supported by all user agents (browsers, search engines, etc.)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1919"/>
              </a:buClr>
              <a:buSzPts val="2400"/>
              <a:buChar char="•"/>
            </a:pPr>
            <a:r>
              <a:rPr lang="en-US">
                <a:solidFill>
                  <a:srgbClr val="191919"/>
                </a:solidFill>
              </a:rPr>
              <a:t>A &lt;noframes&gt; element is used to provide content for non-compatible agents.</a:t>
            </a:r>
            <a:endParaRPr/>
          </a:p>
        </p:txBody>
      </p:sp>
      <p:sp>
        <p:nvSpPr>
          <p:cNvPr id="643" name="Google Shape;643;p44"/>
          <p:cNvSpPr txBox="1"/>
          <p:nvPr>
            <p:ph idx="12" type="sldNum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4bbd04e9c_2_308"/>
          <p:cNvSpPr txBox="1"/>
          <p:nvPr>
            <p:ph type="title"/>
          </p:nvPr>
        </p:nvSpPr>
        <p:spPr>
          <a:xfrm>
            <a:off x="4572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HTML – Hyper Text Markup Language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98" name="Google Shape;198;g114bbd04e9c_2_308"/>
          <p:cNvSpPr txBox="1"/>
          <p:nvPr>
            <p:ph idx="1" type="body"/>
          </p:nvPr>
        </p:nvSpPr>
        <p:spPr>
          <a:xfrm>
            <a:off x="304800" y="11430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spcBef>
                <a:spcPts val="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HTML Headings - &lt;h1&gt; to &lt;h6&gt;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&lt;h1 style="</a:t>
            </a:r>
            <a:r>
              <a:rPr lang="en-US" sz="2300">
                <a:solidFill>
                  <a:srgbClr val="0000FF"/>
                </a:solidFill>
              </a:rPr>
              <a:t>font-size:60px</a:t>
            </a:r>
            <a:r>
              <a:rPr lang="en-US" sz="2300"/>
              <a:t>;"&gt;Heading 1&lt;/h1&gt;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Style attribute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chemeClr val="dk1"/>
                </a:solidFill>
              </a:rPr>
              <a:t>&lt;tagname style="</a:t>
            </a:r>
            <a:r>
              <a:rPr i="1" lang="en-US" sz="2000">
                <a:solidFill>
                  <a:schemeClr val="dk1"/>
                </a:solidFill>
              </a:rPr>
              <a:t>property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i="1" lang="en-US" sz="2000">
                <a:solidFill>
                  <a:schemeClr val="dk1"/>
                </a:solidFill>
              </a:rPr>
              <a:t>value;</a:t>
            </a:r>
            <a:r>
              <a:rPr lang="en-US" sz="2000">
                <a:solidFill>
                  <a:schemeClr val="dk1"/>
                </a:solidFill>
              </a:rPr>
              <a:t>"&gt; 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>
                <a:solidFill>
                  <a:schemeClr val="dk1"/>
                </a:solidFill>
              </a:rPr>
              <a:t>The </a:t>
            </a:r>
            <a:r>
              <a:rPr b="1" i="1" lang="en-US" sz="2000">
                <a:solidFill>
                  <a:schemeClr val="dk1"/>
                </a:solidFill>
              </a:rPr>
              <a:t>property</a:t>
            </a:r>
            <a:r>
              <a:rPr lang="en-US" sz="2000">
                <a:solidFill>
                  <a:schemeClr val="dk1"/>
                </a:solidFill>
              </a:rPr>
              <a:t> is a CSS property. The </a:t>
            </a:r>
            <a:r>
              <a:rPr b="1" i="1" lang="en-US" sz="2000">
                <a:solidFill>
                  <a:schemeClr val="dk1"/>
                </a:solidFill>
              </a:rPr>
              <a:t>value</a:t>
            </a:r>
            <a:r>
              <a:rPr lang="en-US" sz="2000">
                <a:solidFill>
                  <a:schemeClr val="dk1"/>
                </a:solidFill>
              </a:rPr>
              <a:t> is a CSS value.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Tables, links, forms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Formatting elements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b, strong, i, em, mark, small, del, ins, sub, sup,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HTML Quotations</a:t>
            </a:r>
            <a:endParaRPr/>
          </a:p>
          <a:p>
            <a:pPr indent="-273050" lvl="1" marL="547687" rtl="0" algn="l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&lt;q&gt;, &lt;blockquote&gt;, &lt;abbr&gt;, &lt;address&gt;</a:t>
            </a:r>
            <a:endParaRPr/>
          </a:p>
          <a:p>
            <a:pPr indent="-273050" lvl="1" marL="547687" rtl="0" algn="just">
              <a:spcBef>
                <a:spcPts val="50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&lt;p&gt;The &lt;abbr title="World Health Organization"&gt;WHO&lt;/abbr&gt; was founded in 1948.&lt;/p&gt; </a:t>
            </a:r>
            <a:endParaRPr/>
          </a:p>
          <a:p>
            <a:pPr indent="-273050" lvl="0" marL="273050" rtl="0" algn="l">
              <a:spcBef>
                <a:spcPts val="6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 sz="2300"/>
          </a:p>
        </p:txBody>
      </p:sp>
      <p:pic>
        <p:nvPicPr>
          <p:cNvPr id="199" name="Google Shape;199;g114bbd04e9c_2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5891917"/>
            <a:ext cx="2743200" cy="96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&lt;frame&gt; Tag.</a:t>
            </a:r>
            <a:endParaRPr/>
          </a:p>
        </p:txBody>
      </p:sp>
      <p:sp>
        <p:nvSpPr>
          <p:cNvPr id="650" name="Google Shape;650;p45"/>
          <p:cNvSpPr txBox="1"/>
          <p:nvPr>
            <p:ph idx="1" type="body"/>
          </p:nvPr>
        </p:nvSpPr>
        <p:spPr>
          <a:xfrm>
            <a:off x="457200" y="16002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900"/>
              <a:t>Example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A simple three-framed page: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CD"/>
              </a:buClr>
              <a:buSzPct val="100000"/>
              <a:buChar char="•"/>
            </a:pPr>
            <a:r>
              <a:rPr lang="en-US" sz="2900">
                <a:solidFill>
                  <a:srgbClr val="0000CD"/>
                </a:solidFill>
              </a:rPr>
              <a:t>&lt;</a:t>
            </a:r>
            <a:r>
              <a:rPr lang="en-US" sz="2900">
                <a:solidFill>
                  <a:srgbClr val="A52A2A"/>
                </a:solidFill>
              </a:rPr>
              <a:t>frameset</a:t>
            </a:r>
            <a:r>
              <a:rPr lang="en-US" sz="2900">
                <a:solidFill>
                  <a:srgbClr val="FF0000"/>
                </a:solidFill>
              </a:rPr>
              <a:t> cols</a:t>
            </a:r>
            <a:r>
              <a:rPr lang="en-US" sz="2900">
                <a:solidFill>
                  <a:srgbClr val="0000CD"/>
                </a:solidFill>
              </a:rPr>
              <a:t>="25%,50%,25%"&gt;</a:t>
            </a:r>
            <a:br>
              <a:rPr lang="en-US" sz="2900"/>
            </a:br>
            <a:r>
              <a:rPr lang="en-US" sz="2900"/>
              <a:t>  </a:t>
            </a:r>
            <a:r>
              <a:rPr lang="en-US" sz="2900">
                <a:solidFill>
                  <a:srgbClr val="0000CD"/>
                </a:solidFill>
              </a:rPr>
              <a:t>&lt;</a:t>
            </a:r>
            <a:r>
              <a:rPr lang="en-US" sz="2900">
                <a:solidFill>
                  <a:srgbClr val="A52A2A"/>
                </a:solidFill>
              </a:rPr>
              <a:t>frame</a:t>
            </a:r>
            <a:r>
              <a:rPr lang="en-US" sz="2900">
                <a:solidFill>
                  <a:srgbClr val="FF0000"/>
                </a:solidFill>
              </a:rPr>
              <a:t> src</a:t>
            </a:r>
            <a:r>
              <a:rPr lang="en-US" sz="2900">
                <a:solidFill>
                  <a:srgbClr val="0000CD"/>
                </a:solidFill>
              </a:rPr>
              <a:t>="frame_a.htm"&gt;</a:t>
            </a:r>
            <a:br>
              <a:rPr lang="en-US" sz="2900"/>
            </a:br>
            <a:r>
              <a:rPr lang="en-US" sz="2900"/>
              <a:t>  </a:t>
            </a:r>
            <a:r>
              <a:rPr lang="en-US" sz="2900">
                <a:solidFill>
                  <a:srgbClr val="0000CD"/>
                </a:solidFill>
              </a:rPr>
              <a:t>&lt;</a:t>
            </a:r>
            <a:r>
              <a:rPr lang="en-US" sz="2900">
                <a:solidFill>
                  <a:srgbClr val="A52A2A"/>
                </a:solidFill>
              </a:rPr>
              <a:t>frame</a:t>
            </a:r>
            <a:r>
              <a:rPr lang="en-US" sz="2900">
                <a:solidFill>
                  <a:srgbClr val="FF0000"/>
                </a:solidFill>
              </a:rPr>
              <a:t> src</a:t>
            </a:r>
            <a:r>
              <a:rPr lang="en-US" sz="2900">
                <a:solidFill>
                  <a:srgbClr val="0000CD"/>
                </a:solidFill>
              </a:rPr>
              <a:t>="frame_b.htm"&gt;</a:t>
            </a:r>
            <a:br>
              <a:rPr lang="en-US" sz="2900"/>
            </a:br>
            <a:r>
              <a:rPr lang="en-US" sz="2900"/>
              <a:t>  </a:t>
            </a:r>
            <a:r>
              <a:rPr lang="en-US" sz="2900">
                <a:solidFill>
                  <a:srgbClr val="0000CD"/>
                </a:solidFill>
              </a:rPr>
              <a:t>&lt;</a:t>
            </a:r>
            <a:r>
              <a:rPr lang="en-US" sz="2900">
                <a:solidFill>
                  <a:srgbClr val="A52A2A"/>
                </a:solidFill>
              </a:rPr>
              <a:t>frame</a:t>
            </a:r>
            <a:r>
              <a:rPr lang="en-US" sz="2900">
                <a:solidFill>
                  <a:srgbClr val="FF0000"/>
                </a:solidFill>
              </a:rPr>
              <a:t> src</a:t>
            </a:r>
            <a:r>
              <a:rPr lang="en-US" sz="2900">
                <a:solidFill>
                  <a:srgbClr val="0000CD"/>
                </a:solidFill>
              </a:rPr>
              <a:t>="frame_c.htm"&gt;</a:t>
            </a:r>
            <a:br>
              <a:rPr lang="en-US" sz="2900"/>
            </a:br>
            <a:r>
              <a:rPr lang="en-US" sz="2900">
                <a:solidFill>
                  <a:srgbClr val="0000CD"/>
                </a:solidFill>
              </a:rPr>
              <a:t>&lt;</a:t>
            </a:r>
            <a:r>
              <a:rPr lang="en-US" sz="2900">
                <a:solidFill>
                  <a:srgbClr val="A52A2A"/>
                </a:solidFill>
              </a:rPr>
              <a:t>/frameset</a:t>
            </a:r>
            <a:r>
              <a:rPr lang="en-US" sz="2900">
                <a:solidFill>
                  <a:srgbClr val="0000CD"/>
                </a:solidFill>
              </a:rPr>
              <a:t>&gt;</a:t>
            </a:r>
            <a:endParaRPr/>
          </a:p>
          <a:p>
            <a:pPr indent="-9969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>
              <a:solidFill>
                <a:srgbClr val="0000CD"/>
              </a:solidFill>
            </a:endParaRPr>
          </a:p>
          <a:p>
            <a:pPr indent="-996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>
              <a:solidFill>
                <a:srgbClr val="0000CD"/>
              </a:solidFill>
            </a:endParaRPr>
          </a:p>
          <a:p>
            <a:pPr indent="-996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>
              <a:solidFill>
                <a:srgbClr val="0000CD"/>
              </a:solidFill>
            </a:endParaRPr>
          </a:p>
          <a:p>
            <a:pPr indent="-996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>
              <a:solidFill>
                <a:srgbClr val="0000CD"/>
              </a:solidFill>
            </a:endParaRPr>
          </a:p>
          <a:p>
            <a:pPr indent="-996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>
              <a:solidFill>
                <a:srgbClr val="0000CD"/>
              </a:solidFill>
            </a:endParaRPr>
          </a:p>
          <a:p>
            <a:pPr indent="-9969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900">
              <a:solidFill>
                <a:srgbClr val="0000CD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Each &lt;frame&gt; in a &lt;frameset&gt; can have different attributes, such as border, scrolling, the ability to resize, etc.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651" name="Google Shape;65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716" y="3962400"/>
            <a:ext cx="60483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14bbd04e9c_2_103"/>
          <p:cNvSpPr txBox="1"/>
          <p:nvPr>
            <p:ph type="title"/>
          </p:nvPr>
        </p:nvSpPr>
        <p:spPr>
          <a:xfrm>
            <a:off x="4572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&lt;header&gt; and &lt;footer&gt;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657" name="Google Shape;657;g114bbd04e9c_2_103"/>
          <p:cNvSpPr txBox="1"/>
          <p:nvPr>
            <p:ph idx="1" type="body"/>
          </p:nvPr>
        </p:nvSpPr>
        <p:spPr>
          <a:xfrm>
            <a:off x="228600" y="1295400"/>
            <a:ext cx="8610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spcBef>
                <a:spcPts val="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Headers can contain headings, subheadings, version information, navigational controls, etc.</a:t>
            </a:r>
            <a:endParaRPr/>
          </a:p>
          <a:p>
            <a:pPr indent="-273050" lvl="0" marL="273050" rtl="0" algn="just">
              <a:spcBef>
                <a:spcPts val="60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The &lt;header&gt; tag cannot be placed within a &lt;footer&gt;, &lt;address&gt; or another &lt;header&gt; element.</a:t>
            </a:r>
            <a:endParaRPr/>
          </a:p>
          <a:p>
            <a:pPr indent="-162052" lvl="0" marL="273050" rtl="0" algn="just">
              <a:spcBef>
                <a:spcPts val="600"/>
              </a:spcBef>
              <a:spcAft>
                <a:spcPts val="0"/>
              </a:spcAft>
              <a:buSzPts val="1748"/>
              <a:buNone/>
            </a:pPr>
            <a:r>
              <a:t/>
            </a:r>
            <a:endParaRPr sz="2300"/>
          </a:p>
        </p:txBody>
      </p:sp>
      <p:pic>
        <p:nvPicPr>
          <p:cNvPr id="658" name="Google Shape;658;g114bbd04e9c_2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3200400"/>
            <a:ext cx="3429000" cy="241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g114bbd04e9c_2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2895600"/>
            <a:ext cx="5334001" cy="353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14bbd04e9c_2_110"/>
          <p:cNvSpPr txBox="1"/>
          <p:nvPr>
            <p:ph type="title"/>
          </p:nvPr>
        </p:nvSpPr>
        <p:spPr>
          <a:xfrm>
            <a:off x="4572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HTML – audio/video/youtube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665" name="Google Shape;665;g114bbd04e9c_2_110"/>
          <p:cNvSpPr/>
          <p:nvPr/>
        </p:nvSpPr>
        <p:spPr>
          <a:xfrm>
            <a:off x="381000" y="1295400"/>
            <a:ext cx="8458200" cy="156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&lt;audio controls&gt;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&lt;source src="horse.ogg" type="audio/ogg"&gt;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&lt;source src="horse.mp3" type="audio/mpeg"&gt;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&lt;/audio&gt; 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114bbd04e9c_2_110"/>
          <p:cNvSpPr/>
          <p:nvPr/>
        </p:nvSpPr>
        <p:spPr>
          <a:xfrm>
            <a:off x="383630" y="3124200"/>
            <a:ext cx="8458200" cy="1569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&lt;video width="320" height="240" controls&gt;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&lt;source src="movie.mp4" type="video/mp4"&gt;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&lt;source src="movie.ogg" type="video/ogg"&gt;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&lt;/video&gt; 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114bbd04e9c_2_110"/>
          <p:cNvSpPr/>
          <p:nvPr/>
        </p:nvSpPr>
        <p:spPr>
          <a:xfrm>
            <a:off x="152400" y="4876800"/>
            <a:ext cx="8763000" cy="12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&lt;iframe width="420" height="315"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src="https://www.youtube.com/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/tgbNymZ7vqY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?autoplay=1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&lt;/iframe&gt; 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bbd04e9c_2_117"/>
          <p:cNvSpPr txBox="1"/>
          <p:nvPr>
            <p:ph type="title"/>
          </p:nvPr>
        </p:nvSpPr>
        <p:spPr>
          <a:xfrm>
            <a:off x="4572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HTML – Graphics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673" name="Google Shape;673;g114bbd04e9c_2_117"/>
          <p:cNvSpPr txBox="1"/>
          <p:nvPr>
            <p:ph idx="1" type="body"/>
          </p:nvPr>
        </p:nvSpPr>
        <p:spPr>
          <a:xfrm>
            <a:off x="228600" y="1295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spcBef>
                <a:spcPts val="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SVG - </a:t>
            </a:r>
            <a:r>
              <a:rPr lang="en-US" sz="2000"/>
              <a:t>Scalable Vector Graphics </a:t>
            </a:r>
            <a:endParaRPr/>
          </a:p>
          <a:p>
            <a:pPr indent="-273050" lvl="1" marL="547687" rtl="0" algn="just">
              <a:spcBef>
                <a:spcPts val="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It is used to define graphics for the Web</a:t>
            </a:r>
            <a:endParaRPr/>
          </a:p>
          <a:p>
            <a:pPr indent="-273050" lvl="1" marL="547687" rtl="0" algn="just">
              <a:spcBef>
                <a:spcPts val="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It has several methods for drawing paths, boxes, circles, text, and graphic images.</a:t>
            </a:r>
            <a:endParaRPr/>
          </a:p>
          <a:p>
            <a:pPr indent="-273050" lvl="1" marL="547687" rtl="0" algn="just">
              <a:spcBef>
                <a:spcPts val="0"/>
              </a:spcBef>
              <a:spcAft>
                <a:spcPts val="0"/>
              </a:spcAft>
              <a:buSzPts val="1520"/>
              <a:buChar char="🞂"/>
            </a:pPr>
            <a:r>
              <a:rPr lang="en-US" sz="2000"/>
              <a:t>SVG is a language for describing 2D graphics in </a:t>
            </a:r>
            <a:r>
              <a:rPr b="1" lang="en-US" sz="2000">
                <a:solidFill>
                  <a:srgbClr val="FF0000"/>
                </a:solidFill>
              </a:rPr>
              <a:t>XML</a:t>
            </a:r>
            <a:r>
              <a:rPr lang="en-US" sz="2000"/>
              <a:t>.		</a:t>
            </a:r>
            <a:endParaRPr/>
          </a:p>
          <a:p>
            <a:pPr indent="-273050" lvl="0" marL="273050" rtl="0" algn="just">
              <a:spcBef>
                <a:spcPts val="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Canvas - </a:t>
            </a:r>
            <a:r>
              <a:rPr lang="en-US" sz="2000"/>
              <a:t>Canvas draws 2D graphics, on the fly (with a </a:t>
            </a:r>
            <a:r>
              <a:rPr b="1" lang="en-US" sz="2000">
                <a:solidFill>
                  <a:srgbClr val="0000FF"/>
                </a:solidFill>
              </a:rPr>
              <a:t>JavaScript</a:t>
            </a:r>
            <a:r>
              <a:rPr lang="en-US" sz="2000"/>
              <a:t>).</a:t>
            </a:r>
            <a:endParaRPr/>
          </a:p>
          <a:p>
            <a:pPr indent="-273050" lvl="1" marL="547687" rtl="0" algn="just">
              <a:spcBef>
                <a:spcPts val="0"/>
              </a:spcBef>
              <a:spcAft>
                <a:spcPts val="0"/>
              </a:spcAft>
              <a:buSzPts val="1292"/>
              <a:buChar char="🞂"/>
            </a:pPr>
            <a:r>
              <a:rPr lang="en-US" sz="1700"/>
              <a:t>Example : Generate clock using canvas</a:t>
            </a:r>
            <a:endParaRPr/>
          </a:p>
          <a:p>
            <a:pPr indent="-273050" lvl="1" marL="547687" rtl="0" algn="just">
              <a:spcBef>
                <a:spcPts val="0"/>
              </a:spcBef>
              <a:spcAft>
                <a:spcPts val="0"/>
              </a:spcAft>
              <a:buSzPts val="1292"/>
              <a:buChar char="🞂"/>
            </a:pPr>
            <a:r>
              <a:rPr lang="en-US" sz="1700"/>
              <a:t>https://www.w3schools.com/graphics/canvas_clock_start.asp</a:t>
            </a:r>
            <a:endParaRPr/>
          </a:p>
          <a:p>
            <a:pPr indent="-273050" lvl="0" marL="273050" rtl="0" algn="just">
              <a:spcBef>
                <a:spcPts val="0"/>
              </a:spcBef>
              <a:spcAft>
                <a:spcPts val="0"/>
              </a:spcAft>
              <a:buSzPts val="1748"/>
              <a:buChar char="🞂"/>
            </a:pPr>
            <a:r>
              <a:rPr lang="en-US" sz="2300"/>
              <a:t>Google Maps</a:t>
            </a:r>
            <a:endParaRPr/>
          </a:p>
        </p:txBody>
      </p:sp>
      <p:pic>
        <p:nvPicPr>
          <p:cNvPr id="674" name="Google Shape;674;g114bbd04e9c_2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4591050"/>
            <a:ext cx="805815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4bbd04e9c_2_123"/>
          <p:cNvSpPr txBox="1"/>
          <p:nvPr>
            <p:ph type="title"/>
          </p:nvPr>
        </p:nvSpPr>
        <p:spPr>
          <a:xfrm>
            <a:off x="457200" y="1524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HTML – googlemaps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680" name="Google Shape;680;g114bbd04e9c_2_123"/>
          <p:cNvSpPr/>
          <p:nvPr/>
        </p:nvSpPr>
        <p:spPr>
          <a:xfrm>
            <a:off x="228600" y="1143000"/>
            <a:ext cx="8305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initMap()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test = {lat: 19.0760, lng: 72.8777};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map = new google.maps.Map(document.getElementById('map'),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zoom: 10,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center: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var marker = new google.maps.Marker({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position: test,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map: map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114bbd04e9c_2_123"/>
          <p:cNvSpPr/>
          <p:nvPr/>
        </p:nvSpPr>
        <p:spPr>
          <a:xfrm>
            <a:off x="304800" y="4343400"/>
            <a:ext cx="85344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defines the properties for the map.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 specifies where to center the map (using latitude and longitude coordinates).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 specifies the zoom level for the map (try to experiment with the zoom level).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google maps API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" name="Google Shape;686;g114bbd04e9c_2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82" y="990600"/>
            <a:ext cx="9036654" cy="5462587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g114bbd04e9c_2_129"/>
          <p:cNvSpPr txBox="1"/>
          <p:nvPr>
            <p:ph type="title"/>
          </p:nvPr>
        </p:nvSpPr>
        <p:spPr>
          <a:xfrm>
            <a:off x="457200" y="228600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Google map example for Mumbai region</a:t>
            </a:r>
            <a:endParaRPr i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46"/>
          <p:cNvSpPr txBox="1"/>
          <p:nvPr/>
        </p:nvSpPr>
        <p:spPr>
          <a:xfrm>
            <a:off x="-2" y="1271742"/>
            <a:ext cx="91440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Assignment Title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6"/>
          <p:cNvSpPr txBox="1"/>
          <p:nvPr/>
        </p:nvSpPr>
        <p:spPr>
          <a:xfrm>
            <a:off x="697584" y="2450969"/>
            <a:ext cx="784310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Form for Company Registration which includes all elements of form tag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47"/>
          <p:cNvSpPr txBox="1"/>
          <p:nvPr/>
        </p:nvSpPr>
        <p:spPr>
          <a:xfrm>
            <a:off x="0" y="163656"/>
            <a:ext cx="634424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For Students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7"/>
          <p:cNvSpPr txBox="1"/>
          <p:nvPr/>
        </p:nvSpPr>
        <p:spPr>
          <a:xfrm>
            <a:off x="-2" y="1216058"/>
            <a:ext cx="9144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Appropriate Editor student have to write HTML Script for Company Registration Form as Shown in Sample on Next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can add own ideas as per their interest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will be only Simple form which will accept data( no database connection)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clicking Submit Screen should show form submitted successfully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8"/>
          <p:cNvPicPr preferRelativeResize="0"/>
          <p:nvPr/>
        </p:nvPicPr>
        <p:blipFill rotWithShape="1">
          <a:blip r:embed="rId4">
            <a:alphaModFix/>
          </a:blip>
          <a:srcRect b="0" l="0" r="17185" t="0"/>
          <a:stretch/>
        </p:blipFill>
        <p:spPr>
          <a:xfrm>
            <a:off x="0" y="0"/>
            <a:ext cx="425148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9" y="0"/>
            <a:ext cx="461656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49"/>
          <p:cNvSpPr txBox="1"/>
          <p:nvPr/>
        </p:nvSpPr>
        <p:spPr>
          <a:xfrm>
            <a:off x="-1" y="2762053"/>
            <a:ext cx="914400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Simple HTML Document</a:t>
            </a:r>
            <a:endParaRPr/>
          </a:p>
        </p:txBody>
      </p:sp>
      <p:sp>
        <p:nvSpPr>
          <p:cNvPr id="206" name="Google Shape;206;p3"/>
          <p:cNvSpPr txBox="1"/>
          <p:nvPr>
            <p:ph idx="1" type="body"/>
          </p:nvPr>
        </p:nvSpPr>
        <p:spPr>
          <a:xfrm>
            <a:off x="466130" y="1493838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>
                <a:solidFill>
                  <a:srgbClr val="0070C0"/>
                </a:solidFill>
              </a:rPr>
              <a:t>Example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7" name="Google Shape;207;p3"/>
          <p:cNvSpPr txBox="1"/>
          <p:nvPr>
            <p:ph idx="2" type="body"/>
          </p:nvPr>
        </p:nvSpPr>
        <p:spPr>
          <a:xfrm>
            <a:off x="152400" y="2133600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4114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&lt;html&gt;</a:t>
            </a:r>
            <a:br>
              <a:rPr lang="en-US"/>
            </a:br>
            <a:r>
              <a:rPr lang="en-US"/>
              <a:t>&lt;head&gt;</a:t>
            </a:r>
            <a:br>
              <a:rPr lang="en-US"/>
            </a:br>
            <a:r>
              <a:rPr lang="en-US"/>
              <a:t>&lt;title&gt;Page Title&lt;/title&gt;</a:t>
            </a:r>
            <a:br>
              <a:rPr lang="en-US"/>
            </a:br>
            <a:r>
              <a:rPr lang="en-US"/>
              <a:t>&lt;/head&gt;</a:t>
            </a:r>
            <a:br>
              <a:rPr lang="en-US"/>
            </a:br>
            <a:r>
              <a:rPr lang="en-US"/>
              <a:t>&lt;body&gt;</a:t>
            </a:r>
            <a:br>
              <a:rPr lang="en-US"/>
            </a:br>
            <a:br>
              <a:rPr lang="en-US"/>
            </a:br>
            <a:r>
              <a:rPr lang="en-US"/>
              <a:t>&lt;h1&gt;My First Heading&lt;/h1&gt;</a:t>
            </a:r>
            <a:br>
              <a:rPr lang="en-US"/>
            </a:br>
            <a:r>
              <a:rPr lang="en-US"/>
              <a:t>&lt;p&gt;My first paragraph.&lt;/p&gt;</a:t>
            </a:r>
            <a:br>
              <a:rPr lang="en-US"/>
            </a:br>
            <a:br>
              <a:rPr lang="en-US"/>
            </a:br>
            <a:r>
              <a:rPr lang="en-US"/>
              <a:t>&lt;/body&gt;</a:t>
            </a:r>
            <a:br>
              <a:rPr lang="en-US"/>
            </a:br>
            <a:r>
              <a:rPr lang="en-US"/>
              <a:t>&lt;/html&gt;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8" name="Google Shape;208;p3"/>
          <p:cNvSpPr txBox="1"/>
          <p:nvPr>
            <p:ph idx="3" type="body"/>
          </p:nvPr>
        </p:nvSpPr>
        <p:spPr>
          <a:xfrm>
            <a:off x="4419600" y="1371601"/>
            <a:ext cx="3657600" cy="380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>
                <a:solidFill>
                  <a:srgbClr val="0070C0"/>
                </a:solidFill>
              </a:rPr>
              <a:t>Explanation</a:t>
            </a:r>
            <a:endParaRPr/>
          </a:p>
        </p:txBody>
      </p:sp>
      <p:sp>
        <p:nvSpPr>
          <p:cNvPr id="209" name="Google Shape;209;p3"/>
          <p:cNvSpPr txBox="1"/>
          <p:nvPr>
            <p:ph idx="4" type="body"/>
          </p:nvPr>
        </p:nvSpPr>
        <p:spPr>
          <a:xfrm>
            <a:off x="3581400" y="2174875"/>
            <a:ext cx="487680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</a:t>
            </a:r>
            <a:r>
              <a:rPr b="1" lang="en-US" sz="2000">
                <a:solidFill>
                  <a:srgbClr val="0070C0"/>
                </a:solidFill>
              </a:rPr>
              <a:t>&lt;html&gt; </a:t>
            </a:r>
            <a:r>
              <a:rPr lang="en-US" sz="2000"/>
              <a:t>element is the root element of an HTML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</a:t>
            </a:r>
            <a:r>
              <a:rPr b="1" lang="en-US" sz="2000">
                <a:solidFill>
                  <a:srgbClr val="0070C0"/>
                </a:solidFill>
              </a:rPr>
              <a:t>&lt;head&gt;</a:t>
            </a:r>
            <a:r>
              <a:rPr lang="en-US" sz="2000"/>
              <a:t> element contains meta information about the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</a:t>
            </a:r>
            <a:r>
              <a:rPr b="1" lang="en-US" sz="2000">
                <a:solidFill>
                  <a:srgbClr val="0070C0"/>
                </a:solidFill>
              </a:rPr>
              <a:t>&lt;title&gt; </a:t>
            </a:r>
            <a:r>
              <a:rPr lang="en-US" sz="2000"/>
              <a:t>element specifies a title for the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</a:t>
            </a:r>
            <a:r>
              <a:rPr b="1" lang="en-US" sz="2000">
                <a:solidFill>
                  <a:srgbClr val="0070C0"/>
                </a:solidFill>
              </a:rPr>
              <a:t>&lt;body&gt; </a:t>
            </a:r>
            <a:r>
              <a:rPr lang="en-US" sz="2000"/>
              <a:t>element contains the visible page content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</a:t>
            </a:r>
            <a:r>
              <a:rPr b="1" lang="en-US" sz="2000">
                <a:solidFill>
                  <a:srgbClr val="0070C0"/>
                </a:solidFill>
              </a:rPr>
              <a:t>&lt;h1&gt; </a:t>
            </a:r>
            <a:r>
              <a:rPr lang="en-US" sz="2000"/>
              <a:t>element defines a large heading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</a:t>
            </a:r>
            <a:r>
              <a:rPr b="1" lang="en-US" sz="2000">
                <a:solidFill>
                  <a:srgbClr val="0070C0"/>
                </a:solidFill>
              </a:rPr>
              <a:t>&lt;p&gt;</a:t>
            </a:r>
            <a:r>
              <a:rPr lang="en-US" sz="2000"/>
              <a:t> element defines a paragraph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Tags</a:t>
            </a:r>
            <a:endParaRPr/>
          </a:p>
        </p:txBody>
      </p:sp>
      <p:sp>
        <p:nvSpPr>
          <p:cNvPr id="216" name="Google Shape;216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tags are element names </a:t>
            </a:r>
            <a:r>
              <a:rPr lang="en-US">
                <a:solidFill>
                  <a:srgbClr val="0070C0"/>
                </a:solidFill>
              </a:rPr>
              <a:t>surrounded by angle brackets</a:t>
            </a:r>
            <a:r>
              <a:rPr lang="en-US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&lt;tagname&gt;content goes here...&lt;/tagname&gt;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HTML tags normally come </a:t>
            </a:r>
            <a:r>
              <a:rPr b="1" lang="en-US">
                <a:solidFill>
                  <a:srgbClr val="0070C0"/>
                </a:solidFill>
              </a:rPr>
              <a:t>in pairs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like &lt;p&gt; and &lt;/p&gt;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first tag in a pair is the </a:t>
            </a:r>
            <a:r>
              <a:rPr b="1" lang="en-US">
                <a:solidFill>
                  <a:srgbClr val="0070C0"/>
                </a:solidFill>
              </a:rPr>
              <a:t>start tag</a:t>
            </a:r>
            <a:r>
              <a:rPr b="1" lang="en-US"/>
              <a:t>,</a:t>
            </a:r>
            <a:r>
              <a:rPr lang="en-US"/>
              <a:t> the second tag is the </a:t>
            </a:r>
            <a:r>
              <a:rPr b="1" lang="en-US">
                <a:solidFill>
                  <a:srgbClr val="0070C0"/>
                </a:solidFill>
              </a:rPr>
              <a:t>end tag</a:t>
            </a:r>
            <a:endParaRPr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70C0"/>
                </a:solidFill>
              </a:rPr>
              <a:t>end tag </a:t>
            </a:r>
            <a:r>
              <a:rPr lang="en-US"/>
              <a:t>is written like the start tag, but with a </a:t>
            </a:r>
            <a:r>
              <a:rPr b="1" lang="en-US">
                <a:solidFill>
                  <a:srgbClr val="0070C0"/>
                </a:solidFill>
              </a:rPr>
              <a:t>forward slash</a:t>
            </a:r>
            <a:r>
              <a:rPr lang="en-US"/>
              <a:t> inserted before the tag name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Page Structure</a:t>
            </a:r>
            <a:endParaRPr/>
          </a:p>
        </p:txBody>
      </p:sp>
      <p:pic>
        <p:nvPicPr>
          <p:cNvPr id="223" name="Google Shape;223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447800"/>
            <a:ext cx="672465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HTML Page</a:t>
            </a:r>
            <a:endParaRPr/>
          </a:p>
        </p:txBody>
      </p:sp>
      <p:grpSp>
        <p:nvGrpSpPr>
          <p:cNvPr id="230" name="Google Shape;230;p6"/>
          <p:cNvGrpSpPr/>
          <p:nvPr/>
        </p:nvGrpSpPr>
        <p:grpSpPr>
          <a:xfrm>
            <a:off x="457200" y="2126467"/>
            <a:ext cx="7620000" cy="3748064"/>
            <a:chOff x="0" y="526267"/>
            <a:chExt cx="7620000" cy="3748064"/>
          </a:xfrm>
        </p:grpSpPr>
        <p:sp>
          <p:nvSpPr>
            <p:cNvPr id="231" name="Google Shape;231;p6"/>
            <p:cNvSpPr/>
            <p:nvPr/>
          </p:nvSpPr>
          <p:spPr>
            <a:xfrm>
              <a:off x="0" y="526267"/>
              <a:ext cx="7620000" cy="119175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58177" y="584444"/>
              <a:ext cx="7503646" cy="10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Write HTML Using </a:t>
              </a:r>
              <a:r>
                <a:rPr b="0" i="0" lang="en-US" sz="3000" u="none" cap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Notepad or TextEdit</a:t>
              </a:r>
              <a:endParaRPr b="0" i="0" sz="3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1804422"/>
              <a:ext cx="7620000" cy="119175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58177" y="1862599"/>
              <a:ext cx="7503646" cy="10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Save the file on your computer  using </a:t>
              </a:r>
              <a:r>
                <a:rPr b="0" i="0" lang="en-US" sz="3000" u="none" cap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.html or .htm extension</a:t>
              </a: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and  set the encoding to UTF-8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3082577"/>
              <a:ext cx="7620000" cy="119175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58177" y="3140754"/>
              <a:ext cx="7503646" cy="10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View the HTML Page in Your </a:t>
              </a:r>
              <a:r>
                <a:rPr b="0" i="0" lang="en-US" sz="3000" u="none" cap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Browser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gin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Origin">
    <a:dk1>
      <a:srgbClr val="000000"/>
    </a:dk1>
    <a:lt1>
      <a:srgbClr val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