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88150" cy="100187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4871" cy="502676"/>
          </a:xfrm>
          <a:prstGeom prst="rect">
            <a:avLst/>
          </a:prstGeom>
          <a:noFill/>
          <a:ln>
            <a:noFill/>
          </a:ln>
        </p:spPr>
        <p:txBody>
          <a:bodyPr anchorCtr="0" anchor="t" bIns="48300" lIns="96600" spcFirstLastPara="1" rIns="96600"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01698" y="0"/>
            <a:ext cx="2984871" cy="502676"/>
          </a:xfrm>
          <a:prstGeom prst="rect">
            <a:avLst/>
          </a:prstGeom>
          <a:noFill/>
          <a:ln>
            <a:noFill/>
          </a:ln>
        </p:spPr>
        <p:txBody>
          <a:bodyPr anchorCtr="0" anchor="t" bIns="48300" lIns="96600" spcFirstLastPara="1" rIns="96600" wrap="square" tIns="48300">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817" y="4821506"/>
            <a:ext cx="5510530" cy="3944868"/>
          </a:xfrm>
          <a:prstGeom prst="rect">
            <a:avLst/>
          </a:prstGeom>
          <a:noFill/>
          <a:ln>
            <a:noFill/>
          </a:ln>
        </p:spPr>
        <p:txBody>
          <a:bodyPr anchorCtr="0" anchor="t" bIns="48300" lIns="96600" spcFirstLastPara="1" rIns="96600" wrap="square" tIns="483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16039"/>
            <a:ext cx="2984871" cy="502674"/>
          </a:xfrm>
          <a:prstGeom prst="rect">
            <a:avLst/>
          </a:prstGeom>
          <a:noFill/>
          <a:ln>
            <a:noFill/>
          </a:ln>
        </p:spPr>
        <p:txBody>
          <a:bodyPr anchorCtr="0" anchor="b" bIns="48300" lIns="96600" spcFirstLastPara="1" rIns="96600" wrap="square" tIns="483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01698" y="9516039"/>
            <a:ext cx="2984871" cy="502674"/>
          </a:xfrm>
          <a:prstGeom prst="rect">
            <a:avLst/>
          </a:prstGeom>
          <a:noFill/>
          <a:ln>
            <a:noFill/>
          </a:ln>
        </p:spPr>
        <p:txBody>
          <a:bodyPr anchorCtr="0" anchor="b" bIns="48300" lIns="96600" spcFirstLastPara="1" rIns="96600" wrap="square" tIns="48300">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1: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89" name="Google Shape;289;p21: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00" name="Google Shape;300;p22: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41" name="Google Shape;341;p26: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57" name="Google Shape;357;p28: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9: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81" name="Google Shape;381;p29: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0:notes"/>
          <p:cNvSpPr txBox="1"/>
          <p:nvPr>
            <p:ph idx="1" type="body"/>
          </p:nvPr>
        </p:nvSpPr>
        <p:spPr>
          <a:xfrm>
            <a:off x="688817" y="4821506"/>
            <a:ext cx="5510530" cy="3944868"/>
          </a:xfrm>
          <a:prstGeom prst="rect">
            <a:avLst/>
          </a:prstGeom>
          <a:noFill/>
          <a:ln>
            <a:noFill/>
          </a:ln>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90" name="Google Shape;390;p30:notes"/>
          <p:cNvSpPr txBox="1"/>
          <p:nvPr>
            <p:ph idx="12" type="sldNum"/>
          </p:nvPr>
        </p:nvSpPr>
        <p:spPr>
          <a:xfrm>
            <a:off x="3901698" y="9516039"/>
            <a:ext cx="2984871" cy="502674"/>
          </a:xfrm>
          <a:prstGeom prst="rect">
            <a:avLst/>
          </a:prstGeom>
          <a:noFill/>
          <a:ln>
            <a:noFill/>
          </a:ln>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31:notes"/>
          <p:cNvSpPr txBox="1"/>
          <p:nvPr>
            <p:ph idx="1" type="body"/>
          </p:nvPr>
        </p:nvSpPr>
        <p:spPr>
          <a:xfrm>
            <a:off x="688817" y="4821506"/>
            <a:ext cx="5510530" cy="3944868"/>
          </a:xfrm>
          <a:prstGeom prst="rect">
            <a:avLst/>
          </a:prstGeom>
          <a:noFill/>
          <a:ln>
            <a:noFill/>
          </a:ln>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398" name="Google Shape;398;p31:notes"/>
          <p:cNvSpPr txBox="1"/>
          <p:nvPr>
            <p:ph idx="12" type="sldNum"/>
          </p:nvPr>
        </p:nvSpPr>
        <p:spPr>
          <a:xfrm>
            <a:off x="3901698" y="9516039"/>
            <a:ext cx="2984871" cy="502674"/>
          </a:xfrm>
          <a:prstGeom prst="rect">
            <a:avLst/>
          </a:prstGeom>
          <a:noFill/>
          <a:ln>
            <a:noFill/>
          </a:ln>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32:notes"/>
          <p:cNvSpPr txBox="1"/>
          <p:nvPr>
            <p:ph idx="1" type="body"/>
          </p:nvPr>
        </p:nvSpPr>
        <p:spPr>
          <a:xfrm>
            <a:off x="688817" y="4821506"/>
            <a:ext cx="5510530" cy="3944868"/>
          </a:xfrm>
          <a:prstGeom prst="rect">
            <a:avLst/>
          </a:prstGeom>
          <a:noFill/>
          <a:ln>
            <a:noFill/>
          </a:ln>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406" name="Google Shape;406;p32:notes"/>
          <p:cNvSpPr txBox="1"/>
          <p:nvPr>
            <p:ph idx="12" type="sldNum"/>
          </p:nvPr>
        </p:nvSpPr>
        <p:spPr>
          <a:xfrm>
            <a:off x="3901698" y="9516039"/>
            <a:ext cx="2984871" cy="502674"/>
          </a:xfrm>
          <a:prstGeom prst="rect">
            <a:avLst/>
          </a:prstGeom>
          <a:noFill/>
          <a:ln>
            <a:noFill/>
          </a:ln>
        </p:spPr>
        <p:txBody>
          <a:bodyPr anchorCtr="0" anchor="b" bIns="48300" lIns="96600" spcFirstLastPara="1" rIns="96600" wrap="square" tIns="483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8817" y="4821506"/>
            <a:ext cx="5510530" cy="3944868"/>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90625" y="1252538"/>
            <a:ext cx="4506913"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p:nvPr>
            <p:ph idx="2" type="pic"/>
          </p:nvPr>
        </p:nvSpPr>
        <p:spPr>
          <a:xfrm>
            <a:off x="3887391" y="987426"/>
            <a:ext cx="4629150" cy="4873625"/>
          </a:xfrm>
          <a:prstGeom prst="rect">
            <a:avLst/>
          </a:prstGeom>
          <a:noFill/>
          <a:ln>
            <a:noFill/>
          </a:ln>
        </p:spPr>
      </p:sp>
      <p:sp>
        <p:nvSpPr>
          <p:cNvPr id="81" name="Google Shape;81;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chemeClr val="lt1"/>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4"/>
          <p:cNvSpPr/>
          <p:nvPr/>
        </p:nvSpPr>
        <p:spPr>
          <a:xfrm>
            <a:off x="8458200" y="0"/>
            <a:ext cx="685800" cy="6858000"/>
          </a:xfrm>
          <a:custGeom>
            <a:rect b="b" l="l" r="r" t="t"/>
            <a:pathLst>
              <a:path extrusionOk="0" h="6858000" w="685800">
                <a:moveTo>
                  <a:pt x="685800" y="6172200"/>
                </a:moveTo>
                <a:lnTo>
                  <a:pt x="0" y="6172200"/>
                </a:lnTo>
                <a:lnTo>
                  <a:pt x="0" y="6858000"/>
                </a:lnTo>
                <a:lnTo>
                  <a:pt x="685800" y="6858000"/>
                </a:lnTo>
                <a:lnTo>
                  <a:pt x="685800" y="6172200"/>
                </a:lnTo>
                <a:close/>
              </a:path>
              <a:path extrusionOk="0" h="6858000" w="685800">
                <a:moveTo>
                  <a:pt x="685800" y="0"/>
                </a:moveTo>
                <a:lnTo>
                  <a:pt x="0" y="0"/>
                </a:lnTo>
                <a:lnTo>
                  <a:pt x="0" y="5486400"/>
                </a:lnTo>
                <a:lnTo>
                  <a:pt x="685800" y="5486400"/>
                </a:lnTo>
                <a:lnTo>
                  <a:pt x="685800" y="0"/>
                </a:lnTo>
                <a:close/>
              </a:path>
            </a:pathLst>
          </a:custGeom>
          <a:solidFill>
            <a:srgbClr val="675E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8458200" y="5486399"/>
            <a:ext cx="685800" cy="685800"/>
          </a:xfrm>
          <a:custGeom>
            <a:rect b="b" l="l" r="r" t="t"/>
            <a:pathLst>
              <a:path extrusionOk="0" h="685800" w="685800">
                <a:moveTo>
                  <a:pt x="685800" y="0"/>
                </a:moveTo>
                <a:lnTo>
                  <a:pt x="0" y="0"/>
                </a:lnTo>
                <a:lnTo>
                  <a:pt x="0" y="685800"/>
                </a:lnTo>
                <a:lnTo>
                  <a:pt x="685800" y="685800"/>
                </a:lnTo>
                <a:lnTo>
                  <a:pt x="685800" y="0"/>
                </a:lnTo>
                <a:close/>
              </a:path>
            </a:pathLst>
          </a:custGeom>
          <a:solidFill>
            <a:srgbClr val="A9A4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 name="Google Shape;30;p4"/>
          <p:cNvPicPr preferRelativeResize="0"/>
          <p:nvPr/>
        </p:nvPicPr>
        <p:blipFill rotWithShape="1">
          <a:blip r:embed="rId3">
            <a:alphaModFix/>
          </a:blip>
          <a:srcRect b="0" l="0" r="0" t="0"/>
          <a:stretch/>
        </p:blipFill>
        <p:spPr>
          <a:xfrm>
            <a:off x="28955" y="1661160"/>
            <a:ext cx="4626864" cy="3636264"/>
          </a:xfrm>
          <a:prstGeom prst="rect">
            <a:avLst/>
          </a:prstGeom>
          <a:noFill/>
          <a:ln>
            <a:noFill/>
          </a:ln>
        </p:spPr>
      </p:pic>
      <p:pic>
        <p:nvPicPr>
          <p:cNvPr id="31" name="Google Shape;31;p4"/>
          <p:cNvPicPr preferRelativeResize="0"/>
          <p:nvPr/>
        </p:nvPicPr>
        <p:blipFill rotWithShape="1">
          <a:blip r:embed="rId4">
            <a:alphaModFix/>
          </a:blip>
          <a:srcRect b="0" l="0" r="0" t="0"/>
          <a:stretch/>
        </p:blipFill>
        <p:spPr>
          <a:xfrm>
            <a:off x="5458967" y="2577084"/>
            <a:ext cx="2941319" cy="1207008"/>
          </a:xfrm>
          <a:prstGeom prst="rect">
            <a:avLst/>
          </a:prstGeom>
          <a:noFill/>
          <a:ln>
            <a:noFill/>
          </a:ln>
        </p:spPr>
      </p:pic>
      <p:sp>
        <p:nvSpPr>
          <p:cNvPr id="32" name="Google Shape;32;p4"/>
          <p:cNvSpPr/>
          <p:nvPr/>
        </p:nvSpPr>
        <p:spPr>
          <a:xfrm>
            <a:off x="4572000" y="3048000"/>
            <a:ext cx="990600" cy="266700"/>
          </a:xfrm>
          <a:custGeom>
            <a:rect b="b" l="l" r="r" t="t"/>
            <a:pathLst>
              <a:path extrusionOk="0" h="266700" w="990600">
                <a:moveTo>
                  <a:pt x="857250" y="0"/>
                </a:moveTo>
                <a:lnTo>
                  <a:pt x="857250" y="66675"/>
                </a:lnTo>
                <a:lnTo>
                  <a:pt x="0" y="66675"/>
                </a:lnTo>
                <a:lnTo>
                  <a:pt x="0" y="200025"/>
                </a:lnTo>
                <a:lnTo>
                  <a:pt x="857250" y="200025"/>
                </a:lnTo>
                <a:lnTo>
                  <a:pt x="857250" y="266700"/>
                </a:lnTo>
                <a:lnTo>
                  <a:pt x="990600" y="133350"/>
                </a:lnTo>
                <a:lnTo>
                  <a:pt x="857250" y="0"/>
                </a:lnTo>
                <a:close/>
              </a:path>
            </a:pathLst>
          </a:custGeom>
          <a:solidFill>
            <a:srgbClr val="A9A4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4"/>
          <p:cNvSpPr/>
          <p:nvPr/>
        </p:nvSpPr>
        <p:spPr>
          <a:xfrm>
            <a:off x="4572000" y="3048000"/>
            <a:ext cx="990600" cy="266700"/>
          </a:xfrm>
          <a:custGeom>
            <a:rect b="b" l="l" r="r" t="t"/>
            <a:pathLst>
              <a:path extrusionOk="0" h="266700" w="990600">
                <a:moveTo>
                  <a:pt x="0" y="66675"/>
                </a:moveTo>
                <a:lnTo>
                  <a:pt x="857250" y="66675"/>
                </a:lnTo>
                <a:lnTo>
                  <a:pt x="857250" y="0"/>
                </a:lnTo>
                <a:lnTo>
                  <a:pt x="990600" y="133350"/>
                </a:lnTo>
                <a:lnTo>
                  <a:pt x="857250" y="266700"/>
                </a:lnTo>
                <a:lnTo>
                  <a:pt x="857250" y="200025"/>
                </a:lnTo>
                <a:lnTo>
                  <a:pt x="0" y="200025"/>
                </a:lnTo>
                <a:lnTo>
                  <a:pt x="0" y="66675"/>
                </a:lnTo>
                <a:close/>
              </a:path>
            </a:pathLst>
          </a:custGeom>
          <a:noFill/>
          <a:ln cap="flat" cmpd="sng" w="25400">
            <a:solidFill>
              <a:srgbClr val="7A7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
          <p:cNvSpPr txBox="1"/>
          <p:nvPr>
            <p:ph type="ctrTitle"/>
          </p:nvPr>
        </p:nvSpPr>
        <p:spPr>
          <a:xfrm>
            <a:off x="535940" y="129841"/>
            <a:ext cx="8072119" cy="147066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400"/>
              <a:buFont typeface="Calibri"/>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Clr>
                <a:schemeClr val="dk1"/>
              </a:buClr>
              <a:buSzPts val="2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6" name="Google Shape;36;p4"/>
          <p:cNvSpPr txBox="1"/>
          <p:nvPr>
            <p:ph idx="11" type="ftr"/>
          </p:nvPr>
        </p:nvSpPr>
        <p:spPr>
          <a:xfrm>
            <a:off x="3028950" y="6356351"/>
            <a:ext cx="3086100" cy="365125"/>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628650" y="6356351"/>
            <a:ext cx="2057400"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6457950" y="6356351"/>
            <a:ext cx="2057400" cy="365125"/>
          </a:xfrm>
          <a:prstGeom prst="rect">
            <a:avLst/>
          </a:prstGeom>
          <a:noFill/>
          <a:ln>
            <a:noFill/>
          </a:ln>
        </p:spPr>
        <p:txBody>
          <a:bodyPr anchorCtr="0" anchor="ctr"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2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 name="Google Shape;42;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5"/>
          <p:cNvSpPr txBox="1"/>
          <p:nvPr/>
        </p:nvSpPr>
        <p:spPr>
          <a:xfrm>
            <a:off x="3371010" y="6542854"/>
            <a:ext cx="2401980" cy="230940"/>
          </a:xfrm>
          <a:prstGeom prst="rect">
            <a:avLst/>
          </a:prstGeom>
          <a:noFill/>
          <a:ln>
            <a:noFill/>
          </a:ln>
        </p:spPr>
        <p:txBody>
          <a:bodyPr anchorCtr="0" anchor="t" bIns="45700" lIns="91425" spcFirstLastPara="1" rIns="91425" wrap="square" tIns="45700">
            <a:normAutofit fontScale="55000" lnSpcReduction="20000"/>
          </a:bodyPr>
          <a:lstStyle/>
          <a:p>
            <a:pPr indent="0" lvl="0" marL="0" marR="0" rtl="0" algn="ctr">
              <a:lnSpc>
                <a:spcPct val="90000"/>
              </a:lnSpc>
              <a:spcBef>
                <a:spcPts val="0"/>
              </a:spcBef>
              <a:spcAft>
                <a:spcPts val="0"/>
              </a:spcAft>
              <a:buClr>
                <a:srgbClr val="1E4E79"/>
              </a:buClr>
              <a:buSzPct val="100000"/>
              <a:buFont typeface="Arial"/>
              <a:buNone/>
            </a:pPr>
            <a:r>
              <a:rPr lang="en-US" sz="2000">
                <a:solidFill>
                  <a:srgbClr val="1E4E79"/>
                </a:solidFill>
                <a:latin typeface="Calibri"/>
                <a:ea typeface="Calibri"/>
                <a:cs typeface="Calibri"/>
                <a:sym typeface="Calibri"/>
              </a:rPr>
              <a:t>Prof. Suraj Bhoyar, 2018</a:t>
            </a:r>
            <a:endParaRPr sz="2000">
              <a:solidFill>
                <a:srgbClr val="1E4E79"/>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2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14.png"/><Relationship Id="rId7"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7.png"/><Relationship Id="rId5" Type="http://schemas.openxmlformats.org/officeDocument/2006/relationships/image" Target="../media/image43.png"/><Relationship Id="rId6" Type="http://schemas.openxmlformats.org/officeDocument/2006/relationships/image" Target="../media/image28.png"/><Relationship Id="rId7"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30.png"/><Relationship Id="rId7"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8.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39.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35.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4"/>
          <p:cNvPicPr preferRelativeResize="0"/>
          <p:nvPr>
            <p:ph idx="1" type="body"/>
          </p:nvPr>
        </p:nvPicPr>
        <p:blipFill rotWithShape="1">
          <a:blip r:embed="rId3">
            <a:alphaModFix/>
          </a:blip>
          <a:srcRect b="0" l="0" r="0" t="0"/>
          <a:stretch/>
        </p:blipFill>
        <p:spPr>
          <a:xfrm>
            <a:off x="-1" y="27648"/>
            <a:ext cx="9144001" cy="6858000"/>
          </a:xfrm>
          <a:prstGeom prst="rect">
            <a:avLst/>
          </a:prstGeom>
          <a:noFill/>
          <a:ln>
            <a:noFill/>
          </a:ln>
        </p:spPr>
      </p:pic>
      <p:sp>
        <p:nvSpPr>
          <p:cNvPr id="102" name="Google Shape;102;p14"/>
          <p:cNvSpPr/>
          <p:nvPr/>
        </p:nvSpPr>
        <p:spPr>
          <a:xfrm>
            <a:off x="593720" y="1840620"/>
            <a:ext cx="1336227" cy="1310954"/>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3" name="Google Shape;103;p14"/>
          <p:cNvSpPr/>
          <p:nvPr/>
        </p:nvSpPr>
        <p:spPr>
          <a:xfrm>
            <a:off x="4646363" y="3348915"/>
            <a:ext cx="48400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mbria"/>
                <a:ea typeface="Cambria"/>
                <a:cs typeface="Cambria"/>
                <a:sym typeface="Cambria"/>
              </a:rPr>
              <a:t>PLD </a:t>
            </a:r>
            <a:endParaRPr sz="1800">
              <a:solidFill>
                <a:schemeClr val="dk1"/>
              </a:solidFill>
              <a:latin typeface="Calibri"/>
              <a:ea typeface="Calibri"/>
              <a:cs typeface="Calibri"/>
              <a:sym typeface="Calibri"/>
            </a:endParaRPr>
          </a:p>
        </p:txBody>
      </p:sp>
      <p:pic>
        <p:nvPicPr>
          <p:cNvPr id="104" name="Google Shape;104;p14"/>
          <p:cNvPicPr preferRelativeResize="0"/>
          <p:nvPr/>
        </p:nvPicPr>
        <p:blipFill rotWithShape="1">
          <a:blip r:embed="rId4">
            <a:alphaModFix/>
          </a:blip>
          <a:srcRect b="0" l="0" r="0" t="0"/>
          <a:stretch/>
        </p:blipFill>
        <p:spPr>
          <a:xfrm>
            <a:off x="0" y="2300"/>
            <a:ext cx="6504495" cy="858321"/>
          </a:xfrm>
          <a:prstGeom prst="rect">
            <a:avLst/>
          </a:prstGeom>
          <a:noFill/>
          <a:ln>
            <a:noFill/>
          </a:ln>
        </p:spPr>
      </p:pic>
      <p:sp>
        <p:nvSpPr>
          <p:cNvPr id="105" name="Google Shape;105;p14"/>
          <p:cNvSpPr txBox="1"/>
          <p:nvPr/>
        </p:nvSpPr>
        <p:spPr>
          <a:xfrm>
            <a:off x="869966" y="243299"/>
            <a:ext cx="6039881" cy="7647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1" lang="en-US" sz="2000" u="none">
                <a:solidFill>
                  <a:schemeClr val="lt1"/>
                </a:solidFill>
                <a:latin typeface="Arial"/>
                <a:ea typeface="Arial"/>
                <a:cs typeface="Arial"/>
                <a:sym typeface="Arial"/>
              </a:rPr>
              <a:t>Dept. of Computer Science &amp; Engineering. </a:t>
            </a:r>
            <a:endParaRPr/>
          </a:p>
        </p:txBody>
      </p:sp>
      <p:sp>
        <p:nvSpPr>
          <p:cNvPr id="106" name="Google Shape;106;p14"/>
          <p:cNvSpPr txBox="1"/>
          <p:nvPr/>
        </p:nvSpPr>
        <p:spPr>
          <a:xfrm>
            <a:off x="4185501" y="4993510"/>
            <a:ext cx="49584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Prepared By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Prof. A. R. Uttarkar and WTL Incharges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Assistant Professor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CSE Department, MIT SOE</a:t>
            </a:r>
            <a:endParaRPr sz="2400">
              <a:solidFill>
                <a:schemeClr val="dk1"/>
              </a:solidFill>
              <a:latin typeface="Calibri"/>
              <a:ea typeface="Calibri"/>
              <a:cs typeface="Calibri"/>
              <a:sym typeface="Calibri"/>
            </a:endParaRPr>
          </a:p>
        </p:txBody>
      </p:sp>
      <p:sp>
        <p:nvSpPr>
          <p:cNvPr id="107" name="Google Shape;107;p14"/>
          <p:cNvSpPr txBox="1"/>
          <p:nvPr/>
        </p:nvSpPr>
        <p:spPr>
          <a:xfrm>
            <a:off x="51845" y="1723247"/>
            <a:ext cx="904030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Assignment 2</a:t>
            </a:r>
            <a:endParaRPr/>
          </a:p>
          <a:p>
            <a:pPr indent="0" lvl="0" marL="0" marR="0" rtl="0" algn="ctr">
              <a:spcBef>
                <a:spcPts val="0"/>
              </a:spcBef>
              <a:spcAft>
                <a:spcPts val="0"/>
              </a:spcAft>
              <a:buNone/>
            </a:pPr>
            <a:r>
              <a:rPr lang="en-US" sz="3600">
                <a:solidFill>
                  <a:schemeClr val="dk1"/>
                </a:solidFill>
                <a:latin typeface="Calibri"/>
                <a:ea typeface="Calibri"/>
                <a:cs typeface="Calibri"/>
                <a:sym typeface="Calibri"/>
              </a:rPr>
              <a:t>CSS- Cascading Style Sheets</a:t>
            </a:r>
            <a:endParaRPr sz="36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73" name="Google Shape;173;p23"/>
          <p:cNvSpPr txBox="1"/>
          <p:nvPr>
            <p:ph type="title"/>
          </p:nvPr>
        </p:nvSpPr>
        <p:spPr>
          <a:xfrm>
            <a:off x="535940" y="467690"/>
            <a:ext cx="398907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selectors (2)</a:t>
            </a:r>
            <a:endParaRPr/>
          </a:p>
        </p:txBody>
      </p:sp>
      <p:sp>
        <p:nvSpPr>
          <p:cNvPr id="174" name="Google Shape;174;p23"/>
          <p:cNvSpPr txBox="1"/>
          <p:nvPr/>
        </p:nvSpPr>
        <p:spPr>
          <a:xfrm>
            <a:off x="650240" y="1548663"/>
            <a:ext cx="7308215" cy="4721225"/>
          </a:xfrm>
          <a:prstGeom prst="rect">
            <a:avLst/>
          </a:prstGeom>
          <a:noFill/>
          <a:ln>
            <a:noFill/>
          </a:ln>
        </p:spPr>
        <p:txBody>
          <a:bodyPr anchorCtr="0" anchor="t" bIns="0" lIns="0" spcFirstLastPara="1" rIns="0" wrap="square" tIns="46350">
            <a:spAutoFit/>
          </a:bodyPr>
          <a:lstStyle/>
          <a:p>
            <a:pPr indent="-228600" lvl="0" marL="241300" marR="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The id Selector</a:t>
            </a:r>
            <a:endParaRPr sz="2200">
              <a:solidFill>
                <a:schemeClr val="dk1"/>
              </a:solidFill>
              <a:latin typeface="Calibri"/>
              <a:ea typeface="Calibri"/>
              <a:cs typeface="Calibri"/>
              <a:sym typeface="Calibri"/>
            </a:endParaRPr>
          </a:p>
          <a:p>
            <a:pPr indent="-228600" lvl="0" marL="241300" marR="374650" rtl="0" algn="l">
              <a:lnSpc>
                <a:spcPct val="108181"/>
              </a:lnSpc>
              <a:spcBef>
                <a:spcPts val="56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The id selector uses the id attribute of an HTML element to  select a specific element.</a:t>
            </a:r>
            <a:endParaRPr sz="2200">
              <a:solidFill>
                <a:schemeClr val="dk1"/>
              </a:solidFill>
              <a:latin typeface="Calibri"/>
              <a:ea typeface="Calibri"/>
              <a:cs typeface="Calibri"/>
              <a:sym typeface="Calibri"/>
            </a:endParaRPr>
          </a:p>
          <a:p>
            <a:pPr indent="-228600" lvl="0" marL="241300" marR="5080" rtl="0" algn="l">
              <a:lnSpc>
                <a:spcPct val="108181"/>
              </a:lnSpc>
              <a:spcBef>
                <a:spcPts val="52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The id of an element should be unique within a page, so the id  selector is used to select one unique element!</a:t>
            </a:r>
            <a:endParaRPr sz="2200">
              <a:solidFill>
                <a:schemeClr val="dk1"/>
              </a:solidFill>
              <a:latin typeface="Calibri"/>
              <a:ea typeface="Calibri"/>
              <a:cs typeface="Calibri"/>
              <a:sym typeface="Calibri"/>
            </a:endParaRPr>
          </a:p>
          <a:p>
            <a:pPr indent="-228600" lvl="0" marL="241300" marR="0" rtl="0" algn="l">
              <a:lnSpc>
                <a:spcPct val="114090"/>
              </a:lnSpc>
              <a:spcBef>
                <a:spcPts val="2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To select an element with a specific id, write a hash (#)</a:t>
            </a:r>
            <a:endParaRPr sz="2200">
              <a:solidFill>
                <a:schemeClr val="dk1"/>
              </a:solidFill>
              <a:latin typeface="Calibri"/>
              <a:ea typeface="Calibri"/>
              <a:cs typeface="Calibri"/>
              <a:sym typeface="Calibri"/>
            </a:endParaRPr>
          </a:p>
          <a:p>
            <a:pPr indent="0" lvl="0" marL="241300" marR="0" rtl="0" algn="l">
              <a:lnSpc>
                <a:spcPct val="114090"/>
              </a:lnSpc>
              <a:spcBef>
                <a:spcPts val="0"/>
              </a:spcBef>
              <a:spcAft>
                <a:spcPts val="0"/>
              </a:spcAft>
              <a:buNone/>
            </a:pPr>
            <a:r>
              <a:rPr lang="en-US" sz="2200">
                <a:solidFill>
                  <a:srgbClr val="2E2B1F"/>
                </a:solidFill>
                <a:latin typeface="Calibri"/>
                <a:ea typeface="Calibri"/>
                <a:cs typeface="Calibri"/>
                <a:sym typeface="Calibri"/>
              </a:rPr>
              <a:t>character, followed by the id of the element.</a:t>
            </a:r>
            <a:endParaRPr sz="2200">
              <a:solidFill>
                <a:schemeClr val="dk1"/>
              </a:solidFill>
              <a:latin typeface="Calibri"/>
              <a:ea typeface="Calibri"/>
              <a:cs typeface="Calibri"/>
              <a:sym typeface="Calibri"/>
            </a:endParaRPr>
          </a:p>
          <a:p>
            <a:pPr indent="-228600" lvl="0" marL="241300" marR="21590" rtl="0" algn="l">
              <a:lnSpc>
                <a:spcPct val="108181"/>
              </a:lnSpc>
              <a:spcBef>
                <a:spcPts val="56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The style rule below will be applied to the HTML element with  id="para1":</a:t>
            </a:r>
            <a:endParaRPr sz="2200">
              <a:solidFill>
                <a:schemeClr val="dk1"/>
              </a:solidFill>
              <a:latin typeface="Calibri"/>
              <a:ea typeface="Calibri"/>
              <a:cs typeface="Calibri"/>
              <a:sym typeface="Calibri"/>
            </a:endParaRPr>
          </a:p>
          <a:p>
            <a:pPr indent="-228600" lvl="0" marL="241300" marR="0" rtl="0" algn="l">
              <a:lnSpc>
                <a:spcPct val="100000"/>
              </a:lnSpc>
              <a:spcBef>
                <a:spcPts val="22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a:p>
            <a:pPr indent="-228600" lvl="0" marL="241300" marR="0" rtl="0" algn="l">
              <a:lnSpc>
                <a:spcPct val="114090"/>
              </a:lnSpc>
              <a:spcBef>
                <a:spcPts val="27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#para1 {</a:t>
            </a:r>
            <a:endParaRPr sz="2200">
              <a:solidFill>
                <a:schemeClr val="dk1"/>
              </a:solidFill>
              <a:latin typeface="Calibri"/>
              <a:ea typeface="Calibri"/>
              <a:cs typeface="Calibri"/>
              <a:sym typeface="Calibri"/>
            </a:endParaRPr>
          </a:p>
          <a:p>
            <a:pPr indent="0" lvl="0" marL="495934" marR="4801870" rtl="0" algn="l">
              <a:lnSpc>
                <a:spcPct val="108181"/>
              </a:lnSpc>
              <a:spcBef>
                <a:spcPts val="165"/>
              </a:spcBef>
              <a:spcAft>
                <a:spcPts val="0"/>
              </a:spcAft>
              <a:buNone/>
            </a:pPr>
            <a:r>
              <a:rPr lang="en-US" sz="2200">
                <a:solidFill>
                  <a:srgbClr val="2E2B1F"/>
                </a:solidFill>
                <a:latin typeface="Calibri"/>
                <a:ea typeface="Calibri"/>
                <a:cs typeface="Calibri"/>
                <a:sym typeface="Calibri"/>
              </a:rPr>
              <a:t>text-align: center;  color: red;</a:t>
            </a:r>
            <a:endParaRPr sz="2200">
              <a:solidFill>
                <a:schemeClr val="dk1"/>
              </a:solidFill>
              <a:latin typeface="Calibri"/>
              <a:ea typeface="Calibri"/>
              <a:cs typeface="Calibri"/>
              <a:sym typeface="Calibri"/>
            </a:endParaRPr>
          </a:p>
          <a:p>
            <a:pPr indent="0" lvl="0" marL="241300" marR="0" rtl="0" algn="l">
              <a:lnSpc>
                <a:spcPct val="106136"/>
              </a:lnSpc>
              <a:spcBef>
                <a:spcPts val="0"/>
              </a:spcBef>
              <a:spcAft>
                <a:spcPts val="0"/>
              </a:spcAft>
              <a:buNone/>
            </a:pPr>
            <a:r>
              <a:rPr lang="en-US" sz="2200">
                <a:solidFill>
                  <a:srgbClr val="2E2B1F"/>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4"/>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80" name="Google Shape;180;p24"/>
          <p:cNvSpPr txBox="1"/>
          <p:nvPr>
            <p:ph type="title"/>
          </p:nvPr>
        </p:nvSpPr>
        <p:spPr>
          <a:xfrm>
            <a:off x="535940" y="40640"/>
            <a:ext cx="502158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Example with output</a:t>
            </a:r>
            <a:endParaRPr/>
          </a:p>
        </p:txBody>
      </p:sp>
      <p:grpSp>
        <p:nvGrpSpPr>
          <p:cNvPr id="181" name="Google Shape;181;p24"/>
          <p:cNvGrpSpPr/>
          <p:nvPr/>
        </p:nvGrpSpPr>
        <p:grpSpPr>
          <a:xfrm>
            <a:off x="733044" y="710183"/>
            <a:ext cx="6551676" cy="6147816"/>
            <a:chOff x="733044" y="710183"/>
            <a:chExt cx="6551676" cy="6147816"/>
          </a:xfrm>
        </p:grpSpPr>
        <p:pic>
          <p:nvPicPr>
            <p:cNvPr id="182" name="Google Shape;182;p24"/>
            <p:cNvPicPr preferRelativeResize="0"/>
            <p:nvPr/>
          </p:nvPicPr>
          <p:blipFill rotWithShape="1">
            <a:blip r:embed="rId4">
              <a:alphaModFix/>
            </a:blip>
            <a:srcRect b="0" l="0" r="0" t="0"/>
            <a:stretch/>
          </p:blipFill>
          <p:spPr>
            <a:xfrm>
              <a:off x="1319784" y="710183"/>
              <a:ext cx="5378195" cy="4416552"/>
            </a:xfrm>
            <a:prstGeom prst="rect">
              <a:avLst/>
            </a:prstGeom>
            <a:noFill/>
            <a:ln>
              <a:noFill/>
            </a:ln>
          </p:spPr>
        </p:pic>
        <p:pic>
          <p:nvPicPr>
            <p:cNvPr id="183" name="Google Shape;183;p24"/>
            <p:cNvPicPr preferRelativeResize="0"/>
            <p:nvPr/>
          </p:nvPicPr>
          <p:blipFill rotWithShape="1">
            <a:blip r:embed="rId5">
              <a:alphaModFix/>
            </a:blip>
            <a:srcRect b="0" l="0" r="0" t="0"/>
            <a:stretch/>
          </p:blipFill>
          <p:spPr>
            <a:xfrm>
              <a:off x="1524000" y="914399"/>
              <a:ext cx="4771517" cy="3810000"/>
            </a:xfrm>
            <a:prstGeom prst="rect">
              <a:avLst/>
            </a:prstGeom>
            <a:noFill/>
            <a:ln>
              <a:noFill/>
            </a:ln>
          </p:spPr>
        </p:pic>
        <p:sp>
          <p:nvSpPr>
            <p:cNvPr id="184" name="Google Shape;184;p24"/>
            <p:cNvSpPr/>
            <p:nvPr/>
          </p:nvSpPr>
          <p:spPr>
            <a:xfrm>
              <a:off x="1519174" y="909573"/>
              <a:ext cx="4781550" cy="3819525"/>
            </a:xfrm>
            <a:custGeom>
              <a:rect b="b" l="l" r="r" t="t"/>
              <a:pathLst>
                <a:path extrusionOk="0" h="3819525" w="4781550">
                  <a:moveTo>
                    <a:pt x="0" y="3819525"/>
                  </a:moveTo>
                  <a:lnTo>
                    <a:pt x="4781042" y="3819525"/>
                  </a:lnTo>
                  <a:lnTo>
                    <a:pt x="4781042" y="0"/>
                  </a:lnTo>
                  <a:lnTo>
                    <a:pt x="0" y="0"/>
                  </a:lnTo>
                  <a:lnTo>
                    <a:pt x="0" y="38195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24"/>
            <p:cNvPicPr preferRelativeResize="0"/>
            <p:nvPr/>
          </p:nvPicPr>
          <p:blipFill rotWithShape="1">
            <a:blip r:embed="rId6">
              <a:alphaModFix/>
            </a:blip>
            <a:srcRect b="0" l="0" r="0" t="0"/>
            <a:stretch/>
          </p:blipFill>
          <p:spPr>
            <a:xfrm>
              <a:off x="733044" y="5138927"/>
              <a:ext cx="6551676" cy="1719072"/>
            </a:xfrm>
            <a:prstGeom prst="rect">
              <a:avLst/>
            </a:prstGeom>
            <a:noFill/>
            <a:ln>
              <a:noFill/>
            </a:ln>
          </p:spPr>
        </p:pic>
        <p:pic>
          <p:nvPicPr>
            <p:cNvPr id="186" name="Google Shape;186;p24"/>
            <p:cNvPicPr preferRelativeResize="0"/>
            <p:nvPr/>
          </p:nvPicPr>
          <p:blipFill rotWithShape="1">
            <a:blip r:embed="rId7">
              <a:alphaModFix/>
            </a:blip>
            <a:srcRect b="0" l="0" r="0" t="0"/>
            <a:stretch/>
          </p:blipFill>
          <p:spPr>
            <a:xfrm>
              <a:off x="928433" y="5333998"/>
              <a:ext cx="5962650" cy="1428750"/>
            </a:xfrm>
            <a:prstGeom prst="rect">
              <a:avLst/>
            </a:prstGeom>
            <a:noFill/>
            <a:ln>
              <a:noFill/>
            </a:ln>
          </p:spPr>
        </p:pic>
        <p:sp>
          <p:nvSpPr>
            <p:cNvPr id="187" name="Google Shape;187;p24"/>
            <p:cNvSpPr/>
            <p:nvPr/>
          </p:nvSpPr>
          <p:spPr>
            <a:xfrm>
              <a:off x="3810000" y="4724399"/>
              <a:ext cx="381000" cy="609600"/>
            </a:xfrm>
            <a:custGeom>
              <a:rect b="b" l="l" r="r" t="t"/>
              <a:pathLst>
                <a:path extrusionOk="0" h="609600" w="381000">
                  <a:moveTo>
                    <a:pt x="285750" y="0"/>
                  </a:moveTo>
                  <a:lnTo>
                    <a:pt x="95250" y="0"/>
                  </a:lnTo>
                  <a:lnTo>
                    <a:pt x="95250" y="419100"/>
                  </a:lnTo>
                  <a:lnTo>
                    <a:pt x="0" y="419100"/>
                  </a:lnTo>
                  <a:lnTo>
                    <a:pt x="190500" y="609600"/>
                  </a:lnTo>
                  <a:lnTo>
                    <a:pt x="381000" y="419100"/>
                  </a:lnTo>
                  <a:lnTo>
                    <a:pt x="285750" y="419100"/>
                  </a:lnTo>
                  <a:lnTo>
                    <a:pt x="285750" y="0"/>
                  </a:lnTo>
                  <a:close/>
                </a:path>
              </a:pathLst>
            </a:custGeom>
            <a:solidFill>
              <a:srgbClr val="A9A4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4"/>
            <p:cNvSpPr/>
            <p:nvPr/>
          </p:nvSpPr>
          <p:spPr>
            <a:xfrm>
              <a:off x="3810000" y="4724399"/>
              <a:ext cx="381000" cy="609600"/>
            </a:xfrm>
            <a:custGeom>
              <a:rect b="b" l="l" r="r" t="t"/>
              <a:pathLst>
                <a:path extrusionOk="0" h="609600" w="381000">
                  <a:moveTo>
                    <a:pt x="0" y="419100"/>
                  </a:moveTo>
                  <a:lnTo>
                    <a:pt x="95250" y="419100"/>
                  </a:lnTo>
                  <a:lnTo>
                    <a:pt x="95250" y="0"/>
                  </a:lnTo>
                  <a:lnTo>
                    <a:pt x="285750" y="0"/>
                  </a:lnTo>
                  <a:lnTo>
                    <a:pt x="285750" y="419100"/>
                  </a:lnTo>
                  <a:lnTo>
                    <a:pt x="381000" y="419100"/>
                  </a:lnTo>
                  <a:lnTo>
                    <a:pt x="190500" y="609600"/>
                  </a:lnTo>
                  <a:lnTo>
                    <a:pt x="0" y="419100"/>
                  </a:lnTo>
                  <a:close/>
                </a:path>
              </a:pathLst>
            </a:custGeom>
            <a:noFill/>
            <a:ln cap="flat" cmpd="sng" w="25400">
              <a:solidFill>
                <a:srgbClr val="7A7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9" name="Google Shape;189;p24"/>
          <p:cNvSpPr txBox="1"/>
          <p:nvPr/>
        </p:nvSpPr>
        <p:spPr>
          <a:xfrm>
            <a:off x="6434454" y="1999310"/>
            <a:ext cx="19792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HTML Code with CSS</a:t>
            </a:r>
            <a:endParaRPr sz="1800">
              <a:solidFill>
                <a:schemeClr val="dk1"/>
              </a:solidFill>
              <a:latin typeface="Calibri"/>
              <a:ea typeface="Calibri"/>
              <a:cs typeface="Calibri"/>
              <a:sym typeface="Calibri"/>
            </a:endParaRPr>
          </a:p>
        </p:txBody>
      </p:sp>
      <p:sp>
        <p:nvSpPr>
          <p:cNvPr id="190" name="Google Shape;190;p24"/>
          <p:cNvSpPr txBox="1"/>
          <p:nvPr/>
        </p:nvSpPr>
        <p:spPr>
          <a:xfrm>
            <a:off x="7078218" y="5886399"/>
            <a:ext cx="707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96" name="Google Shape;196;p25"/>
          <p:cNvSpPr txBox="1"/>
          <p:nvPr>
            <p:ph type="title"/>
          </p:nvPr>
        </p:nvSpPr>
        <p:spPr>
          <a:xfrm>
            <a:off x="535940" y="467690"/>
            <a:ext cx="398907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selectors (3)</a:t>
            </a:r>
            <a:endParaRPr/>
          </a:p>
        </p:txBody>
      </p:sp>
      <p:sp>
        <p:nvSpPr>
          <p:cNvPr id="197" name="Google Shape;197;p25"/>
          <p:cNvSpPr txBox="1"/>
          <p:nvPr/>
        </p:nvSpPr>
        <p:spPr>
          <a:xfrm>
            <a:off x="650240" y="1548663"/>
            <a:ext cx="7160259" cy="4452620"/>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The class Selector</a:t>
            </a:r>
            <a:endParaRPr sz="2200">
              <a:solidFill>
                <a:schemeClr val="dk1"/>
              </a:solidFill>
              <a:latin typeface="Calibri"/>
              <a:ea typeface="Calibri"/>
              <a:cs typeface="Calibri"/>
              <a:sym typeface="Calibri"/>
            </a:endParaRPr>
          </a:p>
          <a:p>
            <a:pPr indent="-228600" lvl="0" marL="241300" marR="704215"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The class selector selects elements with a specific class  attribute.</a:t>
            </a:r>
            <a:endParaRPr sz="2200">
              <a:solidFill>
                <a:schemeClr val="dk1"/>
              </a:solidFill>
              <a:latin typeface="Calibri"/>
              <a:ea typeface="Calibri"/>
              <a:cs typeface="Calibri"/>
              <a:sym typeface="Calibri"/>
            </a:endParaRPr>
          </a:p>
          <a:p>
            <a:pPr indent="-228600" lvl="0" marL="241300" marR="517525"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To select elements with a specific class, write a period (.)  character, followed by the name of the class.</a:t>
            </a:r>
            <a:endParaRPr sz="2200">
              <a:solidFill>
                <a:schemeClr val="dk1"/>
              </a:solidFill>
              <a:latin typeface="Calibri"/>
              <a:ea typeface="Calibri"/>
              <a:cs typeface="Calibri"/>
              <a:sym typeface="Calibri"/>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In the example below, all HTML elements with class="center"  will be red and center-aligned:</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.center {</a:t>
            </a:r>
            <a:endParaRPr sz="2200">
              <a:solidFill>
                <a:schemeClr val="dk1"/>
              </a:solidFill>
              <a:latin typeface="Calibri"/>
              <a:ea typeface="Calibri"/>
              <a:cs typeface="Calibri"/>
              <a:sym typeface="Calibri"/>
            </a:endParaRPr>
          </a:p>
          <a:p>
            <a:pPr indent="0" lvl="0" marL="495934" marR="0" rtl="0" algn="l">
              <a:lnSpc>
                <a:spcPct val="100000"/>
              </a:lnSpc>
              <a:spcBef>
                <a:spcPts val="5"/>
              </a:spcBef>
              <a:spcAft>
                <a:spcPts val="0"/>
              </a:spcAft>
              <a:buNone/>
            </a:pPr>
            <a:r>
              <a:rPr lang="en-US" sz="2200">
                <a:solidFill>
                  <a:srgbClr val="2E2B1F"/>
                </a:solidFill>
                <a:latin typeface="Calibri"/>
                <a:ea typeface="Calibri"/>
                <a:cs typeface="Calibri"/>
                <a:sym typeface="Calibri"/>
              </a:rPr>
              <a:t>text-align: center;</a:t>
            </a:r>
            <a:endParaRPr sz="2200">
              <a:solidFill>
                <a:schemeClr val="dk1"/>
              </a:solidFill>
              <a:latin typeface="Calibri"/>
              <a:ea typeface="Calibri"/>
              <a:cs typeface="Calibri"/>
              <a:sym typeface="Calibri"/>
            </a:endParaRPr>
          </a:p>
          <a:p>
            <a:pPr indent="0" lvl="0" marL="495934" marR="0" rtl="0" algn="l">
              <a:lnSpc>
                <a:spcPct val="100000"/>
              </a:lnSpc>
              <a:spcBef>
                <a:spcPts val="0"/>
              </a:spcBef>
              <a:spcAft>
                <a:spcPts val="0"/>
              </a:spcAft>
              <a:buNone/>
            </a:pPr>
            <a:r>
              <a:rPr lang="en-US" sz="2200">
                <a:solidFill>
                  <a:srgbClr val="2E2B1F"/>
                </a:solidFill>
                <a:latin typeface="Calibri"/>
                <a:ea typeface="Calibri"/>
                <a:cs typeface="Calibri"/>
                <a:sym typeface="Calibri"/>
              </a:rPr>
              <a:t>color: red;</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03" name="Google Shape;203;p26"/>
          <p:cNvSpPr txBox="1"/>
          <p:nvPr>
            <p:ph type="title"/>
          </p:nvPr>
        </p:nvSpPr>
        <p:spPr>
          <a:xfrm>
            <a:off x="490219" y="192989"/>
            <a:ext cx="502348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Example with output</a:t>
            </a:r>
            <a:endParaRPr/>
          </a:p>
        </p:txBody>
      </p:sp>
      <p:grpSp>
        <p:nvGrpSpPr>
          <p:cNvPr id="204" name="Google Shape;204;p26"/>
          <p:cNvGrpSpPr/>
          <p:nvPr/>
        </p:nvGrpSpPr>
        <p:grpSpPr>
          <a:xfrm>
            <a:off x="1548383" y="1319783"/>
            <a:ext cx="5816727" cy="5538215"/>
            <a:chOff x="1548383" y="1319783"/>
            <a:chExt cx="5816727" cy="5538215"/>
          </a:xfrm>
        </p:grpSpPr>
        <p:pic>
          <p:nvPicPr>
            <p:cNvPr id="205" name="Google Shape;205;p26"/>
            <p:cNvPicPr preferRelativeResize="0"/>
            <p:nvPr/>
          </p:nvPicPr>
          <p:blipFill rotWithShape="1">
            <a:blip r:embed="rId4">
              <a:alphaModFix/>
            </a:blip>
            <a:srcRect b="0" l="0" r="0" t="0"/>
            <a:stretch/>
          </p:blipFill>
          <p:spPr>
            <a:xfrm>
              <a:off x="1548383" y="1319783"/>
              <a:ext cx="5135879" cy="4111752"/>
            </a:xfrm>
            <a:prstGeom prst="rect">
              <a:avLst/>
            </a:prstGeom>
            <a:noFill/>
            <a:ln>
              <a:noFill/>
            </a:ln>
          </p:spPr>
        </p:pic>
        <p:pic>
          <p:nvPicPr>
            <p:cNvPr id="206" name="Google Shape;206;p26"/>
            <p:cNvPicPr preferRelativeResize="0"/>
            <p:nvPr/>
          </p:nvPicPr>
          <p:blipFill rotWithShape="1">
            <a:blip r:embed="rId5">
              <a:alphaModFix/>
            </a:blip>
            <a:srcRect b="0" l="0" r="0" t="0"/>
            <a:stretch/>
          </p:blipFill>
          <p:spPr>
            <a:xfrm>
              <a:off x="1752599" y="1523999"/>
              <a:ext cx="4528947" cy="3505200"/>
            </a:xfrm>
            <a:prstGeom prst="rect">
              <a:avLst/>
            </a:prstGeom>
            <a:noFill/>
            <a:ln>
              <a:noFill/>
            </a:ln>
          </p:spPr>
        </p:pic>
        <p:sp>
          <p:nvSpPr>
            <p:cNvPr id="207" name="Google Shape;207;p26"/>
            <p:cNvSpPr/>
            <p:nvPr/>
          </p:nvSpPr>
          <p:spPr>
            <a:xfrm>
              <a:off x="1747773" y="1519173"/>
              <a:ext cx="4538980" cy="3514725"/>
            </a:xfrm>
            <a:custGeom>
              <a:rect b="b" l="l" r="r" t="t"/>
              <a:pathLst>
                <a:path extrusionOk="0" h="3514725" w="4538980">
                  <a:moveTo>
                    <a:pt x="0" y="3514725"/>
                  </a:moveTo>
                  <a:lnTo>
                    <a:pt x="4538472" y="3514725"/>
                  </a:lnTo>
                  <a:lnTo>
                    <a:pt x="4538472" y="0"/>
                  </a:lnTo>
                  <a:lnTo>
                    <a:pt x="0" y="0"/>
                  </a:lnTo>
                  <a:lnTo>
                    <a:pt x="0" y="35147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26"/>
            <p:cNvPicPr preferRelativeResize="0"/>
            <p:nvPr/>
          </p:nvPicPr>
          <p:blipFill rotWithShape="1">
            <a:blip r:embed="rId6">
              <a:alphaModFix/>
            </a:blip>
            <a:srcRect b="0" l="0" r="0" t="0"/>
            <a:stretch/>
          </p:blipFill>
          <p:spPr>
            <a:xfrm>
              <a:off x="1982723" y="5434582"/>
              <a:ext cx="4674108" cy="1423416"/>
            </a:xfrm>
            <a:prstGeom prst="rect">
              <a:avLst/>
            </a:prstGeom>
            <a:noFill/>
            <a:ln>
              <a:noFill/>
            </a:ln>
          </p:spPr>
        </p:pic>
        <p:pic>
          <p:nvPicPr>
            <p:cNvPr id="209" name="Google Shape;209;p26"/>
            <p:cNvPicPr preferRelativeResize="0"/>
            <p:nvPr/>
          </p:nvPicPr>
          <p:blipFill rotWithShape="1">
            <a:blip r:embed="rId7">
              <a:alphaModFix/>
            </a:blip>
            <a:srcRect b="0" l="0" r="0" t="0"/>
            <a:stretch/>
          </p:blipFill>
          <p:spPr>
            <a:xfrm>
              <a:off x="2187955" y="5638799"/>
              <a:ext cx="4067175" cy="914400"/>
            </a:xfrm>
            <a:prstGeom prst="rect">
              <a:avLst/>
            </a:prstGeom>
            <a:noFill/>
            <a:ln>
              <a:noFill/>
            </a:ln>
          </p:spPr>
        </p:pic>
        <p:sp>
          <p:nvSpPr>
            <p:cNvPr id="210" name="Google Shape;210;p26"/>
            <p:cNvSpPr/>
            <p:nvPr/>
          </p:nvSpPr>
          <p:spPr>
            <a:xfrm>
              <a:off x="2183129" y="5634037"/>
              <a:ext cx="4076700" cy="923925"/>
            </a:xfrm>
            <a:custGeom>
              <a:rect b="b" l="l" r="r" t="t"/>
              <a:pathLst>
                <a:path extrusionOk="0" h="923925" w="4076700">
                  <a:moveTo>
                    <a:pt x="0" y="923925"/>
                  </a:moveTo>
                  <a:lnTo>
                    <a:pt x="4076700" y="923925"/>
                  </a:lnTo>
                  <a:lnTo>
                    <a:pt x="4076700" y="0"/>
                  </a:lnTo>
                  <a:lnTo>
                    <a:pt x="0" y="0"/>
                  </a:lnTo>
                  <a:lnTo>
                    <a:pt x="0" y="9239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6"/>
            <p:cNvSpPr/>
            <p:nvPr/>
          </p:nvSpPr>
          <p:spPr>
            <a:xfrm>
              <a:off x="6255130" y="5112257"/>
              <a:ext cx="1109980" cy="1256665"/>
            </a:xfrm>
            <a:custGeom>
              <a:rect b="b" l="l" r="r" t="t"/>
              <a:pathLst>
                <a:path extrusionOk="0" h="1256664" w="1109979">
                  <a:moveTo>
                    <a:pt x="1099312" y="0"/>
                  </a:moveTo>
                  <a:lnTo>
                    <a:pt x="1091032" y="46496"/>
                  </a:lnTo>
                  <a:lnTo>
                    <a:pt x="1080470" y="92282"/>
                  </a:lnTo>
                  <a:lnTo>
                    <a:pt x="1067679" y="137306"/>
                  </a:lnTo>
                  <a:lnTo>
                    <a:pt x="1052711" y="181514"/>
                  </a:lnTo>
                  <a:lnTo>
                    <a:pt x="1035616" y="224852"/>
                  </a:lnTo>
                  <a:lnTo>
                    <a:pt x="1016447" y="267268"/>
                  </a:lnTo>
                  <a:lnTo>
                    <a:pt x="995256" y="308710"/>
                  </a:lnTo>
                  <a:lnTo>
                    <a:pt x="972095" y="349123"/>
                  </a:lnTo>
                  <a:lnTo>
                    <a:pt x="947015" y="388454"/>
                  </a:lnTo>
                  <a:lnTo>
                    <a:pt x="920069" y="426651"/>
                  </a:lnTo>
                  <a:lnTo>
                    <a:pt x="891307" y="463661"/>
                  </a:lnTo>
                  <a:lnTo>
                    <a:pt x="860783" y="499430"/>
                  </a:lnTo>
                  <a:lnTo>
                    <a:pt x="828548" y="533906"/>
                  </a:lnTo>
                  <a:lnTo>
                    <a:pt x="794653" y="567035"/>
                  </a:lnTo>
                  <a:lnTo>
                    <a:pt x="759151" y="598764"/>
                  </a:lnTo>
                  <a:lnTo>
                    <a:pt x="722093" y="629041"/>
                  </a:lnTo>
                  <a:lnTo>
                    <a:pt x="683532" y="657812"/>
                  </a:lnTo>
                  <a:lnTo>
                    <a:pt x="643518" y="685023"/>
                  </a:lnTo>
                  <a:lnTo>
                    <a:pt x="602105" y="710623"/>
                  </a:lnTo>
                  <a:lnTo>
                    <a:pt x="559344" y="734558"/>
                  </a:lnTo>
                  <a:lnTo>
                    <a:pt x="515286" y="756775"/>
                  </a:lnTo>
                  <a:lnTo>
                    <a:pt x="469984" y="777221"/>
                  </a:lnTo>
                  <a:lnTo>
                    <a:pt x="423489" y="795843"/>
                  </a:lnTo>
                  <a:lnTo>
                    <a:pt x="375853" y="812587"/>
                  </a:lnTo>
                  <a:lnTo>
                    <a:pt x="327129" y="827401"/>
                  </a:lnTo>
                  <a:lnTo>
                    <a:pt x="277368" y="840232"/>
                  </a:lnTo>
                  <a:lnTo>
                    <a:pt x="277368" y="701509"/>
                  </a:lnTo>
                  <a:lnTo>
                    <a:pt x="0" y="1011072"/>
                  </a:lnTo>
                  <a:lnTo>
                    <a:pt x="277368" y="1256436"/>
                  </a:lnTo>
                  <a:lnTo>
                    <a:pt x="277368" y="1117701"/>
                  </a:lnTo>
                  <a:lnTo>
                    <a:pt x="326453" y="1105068"/>
                  </a:lnTo>
                  <a:lnTo>
                    <a:pt x="374439" y="1090549"/>
                  </a:lnTo>
                  <a:lnTo>
                    <a:pt x="421285" y="1074196"/>
                  </a:lnTo>
                  <a:lnTo>
                    <a:pt x="466952" y="1056065"/>
                  </a:lnTo>
                  <a:lnTo>
                    <a:pt x="511399" y="1036210"/>
                  </a:lnTo>
                  <a:lnTo>
                    <a:pt x="554587" y="1014684"/>
                  </a:lnTo>
                  <a:lnTo>
                    <a:pt x="596477" y="991542"/>
                  </a:lnTo>
                  <a:lnTo>
                    <a:pt x="637028" y="966839"/>
                  </a:lnTo>
                  <a:lnTo>
                    <a:pt x="676200" y="940627"/>
                  </a:lnTo>
                  <a:lnTo>
                    <a:pt x="713954" y="912962"/>
                  </a:lnTo>
                  <a:lnTo>
                    <a:pt x="750250" y="883897"/>
                  </a:lnTo>
                  <a:lnTo>
                    <a:pt x="785048" y="853487"/>
                  </a:lnTo>
                  <a:lnTo>
                    <a:pt x="818308" y="821785"/>
                  </a:lnTo>
                  <a:lnTo>
                    <a:pt x="849991" y="788847"/>
                  </a:lnTo>
                  <a:lnTo>
                    <a:pt x="880056" y="754726"/>
                  </a:lnTo>
                  <a:lnTo>
                    <a:pt x="908465" y="719476"/>
                  </a:lnTo>
                  <a:lnTo>
                    <a:pt x="935177" y="683151"/>
                  </a:lnTo>
                  <a:lnTo>
                    <a:pt x="960152" y="645806"/>
                  </a:lnTo>
                  <a:lnTo>
                    <a:pt x="983350" y="607495"/>
                  </a:lnTo>
                  <a:lnTo>
                    <a:pt x="1004732" y="568271"/>
                  </a:lnTo>
                  <a:lnTo>
                    <a:pt x="1024258" y="528190"/>
                  </a:lnTo>
                  <a:lnTo>
                    <a:pt x="1041889" y="487304"/>
                  </a:lnTo>
                  <a:lnTo>
                    <a:pt x="1057583" y="445669"/>
                  </a:lnTo>
                  <a:lnTo>
                    <a:pt x="1071302" y="403339"/>
                  </a:lnTo>
                  <a:lnTo>
                    <a:pt x="1083006" y="360367"/>
                  </a:lnTo>
                  <a:lnTo>
                    <a:pt x="1092655" y="316807"/>
                  </a:lnTo>
                  <a:lnTo>
                    <a:pt x="1100209" y="272715"/>
                  </a:lnTo>
                  <a:lnTo>
                    <a:pt x="1105628" y="228144"/>
                  </a:lnTo>
                  <a:lnTo>
                    <a:pt x="1108873" y="183148"/>
                  </a:lnTo>
                  <a:lnTo>
                    <a:pt x="1109904" y="137781"/>
                  </a:lnTo>
                  <a:lnTo>
                    <a:pt x="1108680" y="92098"/>
                  </a:lnTo>
                  <a:lnTo>
                    <a:pt x="1105163" y="46153"/>
                  </a:lnTo>
                  <a:lnTo>
                    <a:pt x="1099312" y="0"/>
                  </a:lnTo>
                  <a:close/>
                </a:path>
              </a:pathLst>
            </a:custGeom>
            <a:solidFill>
              <a:srgbClr val="A9A4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26"/>
            <p:cNvSpPr/>
            <p:nvPr/>
          </p:nvSpPr>
          <p:spPr>
            <a:xfrm>
              <a:off x="6255130" y="3962400"/>
              <a:ext cx="1109980" cy="1289050"/>
            </a:xfrm>
            <a:custGeom>
              <a:rect b="b" l="l" r="r" t="t"/>
              <a:pathLst>
                <a:path extrusionOk="0" h="1289050" w="1109979">
                  <a:moveTo>
                    <a:pt x="0" y="0"/>
                  </a:moveTo>
                  <a:lnTo>
                    <a:pt x="0" y="277494"/>
                  </a:lnTo>
                  <a:lnTo>
                    <a:pt x="50798" y="278535"/>
                  </a:lnTo>
                  <a:lnTo>
                    <a:pt x="101011" y="281626"/>
                  </a:lnTo>
                  <a:lnTo>
                    <a:pt x="150589" y="286724"/>
                  </a:lnTo>
                  <a:lnTo>
                    <a:pt x="199483" y="293783"/>
                  </a:lnTo>
                  <a:lnTo>
                    <a:pt x="247644" y="302759"/>
                  </a:lnTo>
                  <a:lnTo>
                    <a:pt x="295024" y="313608"/>
                  </a:lnTo>
                  <a:lnTo>
                    <a:pt x="341573" y="326284"/>
                  </a:lnTo>
                  <a:lnTo>
                    <a:pt x="387242" y="340744"/>
                  </a:lnTo>
                  <a:lnTo>
                    <a:pt x="431982" y="356943"/>
                  </a:lnTo>
                  <a:lnTo>
                    <a:pt x="475745" y="374836"/>
                  </a:lnTo>
                  <a:lnTo>
                    <a:pt x="518480" y="394378"/>
                  </a:lnTo>
                  <a:lnTo>
                    <a:pt x="560140" y="415525"/>
                  </a:lnTo>
                  <a:lnTo>
                    <a:pt x="600675" y="438232"/>
                  </a:lnTo>
                  <a:lnTo>
                    <a:pt x="640037" y="462455"/>
                  </a:lnTo>
                  <a:lnTo>
                    <a:pt x="678175" y="488149"/>
                  </a:lnTo>
                  <a:lnTo>
                    <a:pt x="715042" y="515269"/>
                  </a:lnTo>
                  <a:lnTo>
                    <a:pt x="750588" y="543771"/>
                  </a:lnTo>
                  <a:lnTo>
                    <a:pt x="784764" y="573611"/>
                  </a:lnTo>
                  <a:lnTo>
                    <a:pt x="817522" y="604743"/>
                  </a:lnTo>
                  <a:lnTo>
                    <a:pt x="848812" y="637123"/>
                  </a:lnTo>
                  <a:lnTo>
                    <a:pt x="878585" y="670707"/>
                  </a:lnTo>
                  <a:lnTo>
                    <a:pt x="906792" y="705449"/>
                  </a:lnTo>
                  <a:lnTo>
                    <a:pt x="933384" y="741306"/>
                  </a:lnTo>
                  <a:lnTo>
                    <a:pt x="958313" y="778232"/>
                  </a:lnTo>
                  <a:lnTo>
                    <a:pt x="981529" y="816183"/>
                  </a:lnTo>
                  <a:lnTo>
                    <a:pt x="1002984" y="855115"/>
                  </a:lnTo>
                  <a:lnTo>
                    <a:pt x="1022627" y="894982"/>
                  </a:lnTo>
                  <a:lnTo>
                    <a:pt x="1040411" y="935741"/>
                  </a:lnTo>
                  <a:lnTo>
                    <a:pt x="1056286" y="977346"/>
                  </a:lnTo>
                  <a:lnTo>
                    <a:pt x="1070204" y="1019754"/>
                  </a:lnTo>
                  <a:lnTo>
                    <a:pt x="1082115" y="1062918"/>
                  </a:lnTo>
                  <a:lnTo>
                    <a:pt x="1091970" y="1106796"/>
                  </a:lnTo>
                  <a:lnTo>
                    <a:pt x="1099720" y="1151341"/>
                  </a:lnTo>
                  <a:lnTo>
                    <a:pt x="1105316" y="1196511"/>
                  </a:lnTo>
                  <a:lnTo>
                    <a:pt x="1108710" y="1242259"/>
                  </a:lnTo>
                  <a:lnTo>
                    <a:pt x="1109852" y="1288542"/>
                  </a:lnTo>
                  <a:lnTo>
                    <a:pt x="1109852" y="1011047"/>
                  </a:lnTo>
                  <a:lnTo>
                    <a:pt x="1108710" y="964764"/>
                  </a:lnTo>
                  <a:lnTo>
                    <a:pt x="1105316" y="919016"/>
                  </a:lnTo>
                  <a:lnTo>
                    <a:pt x="1099720" y="873846"/>
                  </a:lnTo>
                  <a:lnTo>
                    <a:pt x="1091970" y="829301"/>
                  </a:lnTo>
                  <a:lnTo>
                    <a:pt x="1082115" y="785423"/>
                  </a:lnTo>
                  <a:lnTo>
                    <a:pt x="1070204" y="742259"/>
                  </a:lnTo>
                  <a:lnTo>
                    <a:pt x="1056286" y="699851"/>
                  </a:lnTo>
                  <a:lnTo>
                    <a:pt x="1040411" y="658246"/>
                  </a:lnTo>
                  <a:lnTo>
                    <a:pt x="1022627" y="617487"/>
                  </a:lnTo>
                  <a:lnTo>
                    <a:pt x="1002984" y="577620"/>
                  </a:lnTo>
                  <a:lnTo>
                    <a:pt x="981529" y="538688"/>
                  </a:lnTo>
                  <a:lnTo>
                    <a:pt x="958313" y="500737"/>
                  </a:lnTo>
                  <a:lnTo>
                    <a:pt x="933384" y="463811"/>
                  </a:lnTo>
                  <a:lnTo>
                    <a:pt x="906792" y="427954"/>
                  </a:lnTo>
                  <a:lnTo>
                    <a:pt x="878585" y="393212"/>
                  </a:lnTo>
                  <a:lnTo>
                    <a:pt x="848812" y="359628"/>
                  </a:lnTo>
                  <a:lnTo>
                    <a:pt x="817522" y="327248"/>
                  </a:lnTo>
                  <a:lnTo>
                    <a:pt x="784764" y="296116"/>
                  </a:lnTo>
                  <a:lnTo>
                    <a:pt x="750588" y="266276"/>
                  </a:lnTo>
                  <a:lnTo>
                    <a:pt x="715042" y="237774"/>
                  </a:lnTo>
                  <a:lnTo>
                    <a:pt x="678175" y="210654"/>
                  </a:lnTo>
                  <a:lnTo>
                    <a:pt x="640037" y="184960"/>
                  </a:lnTo>
                  <a:lnTo>
                    <a:pt x="600675" y="160737"/>
                  </a:lnTo>
                  <a:lnTo>
                    <a:pt x="560140" y="138030"/>
                  </a:lnTo>
                  <a:lnTo>
                    <a:pt x="518480" y="116883"/>
                  </a:lnTo>
                  <a:lnTo>
                    <a:pt x="475745" y="97341"/>
                  </a:lnTo>
                  <a:lnTo>
                    <a:pt x="431982" y="79448"/>
                  </a:lnTo>
                  <a:lnTo>
                    <a:pt x="387242" y="63249"/>
                  </a:lnTo>
                  <a:lnTo>
                    <a:pt x="341573" y="48789"/>
                  </a:lnTo>
                  <a:lnTo>
                    <a:pt x="295024" y="36113"/>
                  </a:lnTo>
                  <a:lnTo>
                    <a:pt x="247644" y="25264"/>
                  </a:lnTo>
                  <a:lnTo>
                    <a:pt x="199483" y="16288"/>
                  </a:lnTo>
                  <a:lnTo>
                    <a:pt x="150589" y="9229"/>
                  </a:lnTo>
                  <a:lnTo>
                    <a:pt x="101011" y="4131"/>
                  </a:lnTo>
                  <a:lnTo>
                    <a:pt x="50798" y="1040"/>
                  </a:lnTo>
                  <a:lnTo>
                    <a:pt x="0" y="0"/>
                  </a:lnTo>
                  <a:close/>
                </a:path>
              </a:pathLst>
            </a:custGeom>
            <a:solidFill>
              <a:srgbClr val="8785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26"/>
            <p:cNvSpPr/>
            <p:nvPr/>
          </p:nvSpPr>
          <p:spPr>
            <a:xfrm>
              <a:off x="6255130" y="3962400"/>
              <a:ext cx="1109980" cy="2406650"/>
            </a:xfrm>
            <a:custGeom>
              <a:rect b="b" l="l" r="r" t="t"/>
              <a:pathLst>
                <a:path extrusionOk="0" h="2406650" w="1109979">
                  <a:moveTo>
                    <a:pt x="1109852" y="1288542"/>
                  </a:moveTo>
                  <a:lnTo>
                    <a:pt x="1108710" y="1242259"/>
                  </a:lnTo>
                  <a:lnTo>
                    <a:pt x="1105316" y="1196511"/>
                  </a:lnTo>
                  <a:lnTo>
                    <a:pt x="1099720" y="1151341"/>
                  </a:lnTo>
                  <a:lnTo>
                    <a:pt x="1091970" y="1106796"/>
                  </a:lnTo>
                  <a:lnTo>
                    <a:pt x="1082115" y="1062918"/>
                  </a:lnTo>
                  <a:lnTo>
                    <a:pt x="1070204" y="1019754"/>
                  </a:lnTo>
                  <a:lnTo>
                    <a:pt x="1056286" y="977346"/>
                  </a:lnTo>
                  <a:lnTo>
                    <a:pt x="1040411" y="935741"/>
                  </a:lnTo>
                  <a:lnTo>
                    <a:pt x="1022627" y="894982"/>
                  </a:lnTo>
                  <a:lnTo>
                    <a:pt x="1002984" y="855115"/>
                  </a:lnTo>
                  <a:lnTo>
                    <a:pt x="981529" y="816183"/>
                  </a:lnTo>
                  <a:lnTo>
                    <a:pt x="958313" y="778232"/>
                  </a:lnTo>
                  <a:lnTo>
                    <a:pt x="933384" y="741306"/>
                  </a:lnTo>
                  <a:lnTo>
                    <a:pt x="906792" y="705449"/>
                  </a:lnTo>
                  <a:lnTo>
                    <a:pt x="878585" y="670707"/>
                  </a:lnTo>
                  <a:lnTo>
                    <a:pt x="848812" y="637123"/>
                  </a:lnTo>
                  <a:lnTo>
                    <a:pt x="817522" y="604743"/>
                  </a:lnTo>
                  <a:lnTo>
                    <a:pt x="784764" y="573611"/>
                  </a:lnTo>
                  <a:lnTo>
                    <a:pt x="750588" y="543771"/>
                  </a:lnTo>
                  <a:lnTo>
                    <a:pt x="715042" y="515269"/>
                  </a:lnTo>
                  <a:lnTo>
                    <a:pt x="678175" y="488149"/>
                  </a:lnTo>
                  <a:lnTo>
                    <a:pt x="640037" y="462455"/>
                  </a:lnTo>
                  <a:lnTo>
                    <a:pt x="600675" y="438232"/>
                  </a:lnTo>
                  <a:lnTo>
                    <a:pt x="560140" y="415525"/>
                  </a:lnTo>
                  <a:lnTo>
                    <a:pt x="518480" y="394378"/>
                  </a:lnTo>
                  <a:lnTo>
                    <a:pt x="475745" y="374836"/>
                  </a:lnTo>
                  <a:lnTo>
                    <a:pt x="431982" y="356943"/>
                  </a:lnTo>
                  <a:lnTo>
                    <a:pt x="387242" y="340744"/>
                  </a:lnTo>
                  <a:lnTo>
                    <a:pt x="341573" y="326284"/>
                  </a:lnTo>
                  <a:lnTo>
                    <a:pt x="295024" y="313608"/>
                  </a:lnTo>
                  <a:lnTo>
                    <a:pt x="247644" y="302759"/>
                  </a:lnTo>
                  <a:lnTo>
                    <a:pt x="199483" y="293783"/>
                  </a:lnTo>
                  <a:lnTo>
                    <a:pt x="150589" y="286724"/>
                  </a:lnTo>
                  <a:lnTo>
                    <a:pt x="101011" y="281626"/>
                  </a:lnTo>
                  <a:lnTo>
                    <a:pt x="50798" y="278535"/>
                  </a:lnTo>
                  <a:lnTo>
                    <a:pt x="0" y="277494"/>
                  </a:lnTo>
                  <a:lnTo>
                    <a:pt x="0" y="0"/>
                  </a:lnTo>
                  <a:lnTo>
                    <a:pt x="50798" y="1040"/>
                  </a:lnTo>
                  <a:lnTo>
                    <a:pt x="101011" y="4131"/>
                  </a:lnTo>
                  <a:lnTo>
                    <a:pt x="150589" y="9229"/>
                  </a:lnTo>
                  <a:lnTo>
                    <a:pt x="199483" y="16288"/>
                  </a:lnTo>
                  <a:lnTo>
                    <a:pt x="247644" y="25264"/>
                  </a:lnTo>
                  <a:lnTo>
                    <a:pt x="295024" y="36113"/>
                  </a:lnTo>
                  <a:lnTo>
                    <a:pt x="341573" y="48789"/>
                  </a:lnTo>
                  <a:lnTo>
                    <a:pt x="387242" y="63249"/>
                  </a:lnTo>
                  <a:lnTo>
                    <a:pt x="431982" y="79448"/>
                  </a:lnTo>
                  <a:lnTo>
                    <a:pt x="475745" y="97341"/>
                  </a:lnTo>
                  <a:lnTo>
                    <a:pt x="518480" y="116883"/>
                  </a:lnTo>
                  <a:lnTo>
                    <a:pt x="560140" y="138030"/>
                  </a:lnTo>
                  <a:lnTo>
                    <a:pt x="600675" y="160737"/>
                  </a:lnTo>
                  <a:lnTo>
                    <a:pt x="640037" y="184960"/>
                  </a:lnTo>
                  <a:lnTo>
                    <a:pt x="678175" y="210654"/>
                  </a:lnTo>
                  <a:lnTo>
                    <a:pt x="715042" y="237774"/>
                  </a:lnTo>
                  <a:lnTo>
                    <a:pt x="750588" y="266276"/>
                  </a:lnTo>
                  <a:lnTo>
                    <a:pt x="784764" y="296116"/>
                  </a:lnTo>
                  <a:lnTo>
                    <a:pt x="817522" y="327248"/>
                  </a:lnTo>
                  <a:lnTo>
                    <a:pt x="848812" y="359628"/>
                  </a:lnTo>
                  <a:lnTo>
                    <a:pt x="878585" y="393212"/>
                  </a:lnTo>
                  <a:lnTo>
                    <a:pt x="906792" y="427954"/>
                  </a:lnTo>
                  <a:lnTo>
                    <a:pt x="933384" y="463811"/>
                  </a:lnTo>
                  <a:lnTo>
                    <a:pt x="958313" y="500737"/>
                  </a:lnTo>
                  <a:lnTo>
                    <a:pt x="981529" y="538688"/>
                  </a:lnTo>
                  <a:lnTo>
                    <a:pt x="1002984" y="577620"/>
                  </a:lnTo>
                  <a:lnTo>
                    <a:pt x="1022627" y="617487"/>
                  </a:lnTo>
                  <a:lnTo>
                    <a:pt x="1040411" y="658246"/>
                  </a:lnTo>
                  <a:lnTo>
                    <a:pt x="1056286" y="699851"/>
                  </a:lnTo>
                  <a:lnTo>
                    <a:pt x="1070204" y="742259"/>
                  </a:lnTo>
                  <a:lnTo>
                    <a:pt x="1082115" y="785423"/>
                  </a:lnTo>
                  <a:lnTo>
                    <a:pt x="1091970" y="829301"/>
                  </a:lnTo>
                  <a:lnTo>
                    <a:pt x="1099720" y="873846"/>
                  </a:lnTo>
                  <a:lnTo>
                    <a:pt x="1105316" y="919016"/>
                  </a:lnTo>
                  <a:lnTo>
                    <a:pt x="1108710" y="964764"/>
                  </a:lnTo>
                  <a:lnTo>
                    <a:pt x="1109852" y="1011047"/>
                  </a:lnTo>
                  <a:lnTo>
                    <a:pt x="1109852" y="1288542"/>
                  </a:lnTo>
                  <a:lnTo>
                    <a:pt x="1108639" y="1336022"/>
                  </a:lnTo>
                  <a:lnTo>
                    <a:pt x="1105031" y="1383030"/>
                  </a:lnTo>
                  <a:lnTo>
                    <a:pt x="1099076" y="1429508"/>
                  </a:lnTo>
                  <a:lnTo>
                    <a:pt x="1090821" y="1475401"/>
                  </a:lnTo>
                  <a:lnTo>
                    <a:pt x="1080316" y="1520651"/>
                  </a:lnTo>
                  <a:lnTo>
                    <a:pt x="1067607" y="1565203"/>
                  </a:lnTo>
                  <a:lnTo>
                    <a:pt x="1052743" y="1609000"/>
                  </a:lnTo>
                  <a:lnTo>
                    <a:pt x="1035772" y="1651986"/>
                  </a:lnTo>
                  <a:lnTo>
                    <a:pt x="1016741" y="1694104"/>
                  </a:lnTo>
                  <a:lnTo>
                    <a:pt x="995698" y="1735299"/>
                  </a:lnTo>
                  <a:lnTo>
                    <a:pt x="972691" y="1775514"/>
                  </a:lnTo>
                  <a:lnTo>
                    <a:pt x="947769" y="1814692"/>
                  </a:lnTo>
                  <a:lnTo>
                    <a:pt x="920978" y="1852777"/>
                  </a:lnTo>
                  <a:lnTo>
                    <a:pt x="892368" y="1889714"/>
                  </a:lnTo>
                  <a:lnTo>
                    <a:pt x="861985" y="1925444"/>
                  </a:lnTo>
                  <a:lnTo>
                    <a:pt x="829878" y="1959913"/>
                  </a:lnTo>
                  <a:lnTo>
                    <a:pt x="796094" y="1993064"/>
                  </a:lnTo>
                  <a:lnTo>
                    <a:pt x="760682" y="2024841"/>
                  </a:lnTo>
                  <a:lnTo>
                    <a:pt x="723690" y="2055187"/>
                  </a:lnTo>
                  <a:lnTo>
                    <a:pt x="685165" y="2084045"/>
                  </a:lnTo>
                  <a:lnTo>
                    <a:pt x="645154" y="2111361"/>
                  </a:lnTo>
                  <a:lnTo>
                    <a:pt x="603707" y="2137076"/>
                  </a:lnTo>
                  <a:lnTo>
                    <a:pt x="560871" y="2161136"/>
                  </a:lnTo>
                  <a:lnTo>
                    <a:pt x="516694" y="2183482"/>
                  </a:lnTo>
                  <a:lnTo>
                    <a:pt x="471224" y="2204061"/>
                  </a:lnTo>
                  <a:lnTo>
                    <a:pt x="424508" y="2222814"/>
                  </a:lnTo>
                  <a:lnTo>
                    <a:pt x="376595" y="2239685"/>
                  </a:lnTo>
                  <a:lnTo>
                    <a:pt x="327532" y="2254619"/>
                  </a:lnTo>
                  <a:lnTo>
                    <a:pt x="277368" y="2267559"/>
                  </a:lnTo>
                  <a:lnTo>
                    <a:pt x="277368" y="2406294"/>
                  </a:lnTo>
                  <a:lnTo>
                    <a:pt x="0" y="2160930"/>
                  </a:lnTo>
                  <a:lnTo>
                    <a:pt x="277368" y="1851367"/>
                  </a:lnTo>
                  <a:lnTo>
                    <a:pt x="277368" y="1990089"/>
                  </a:lnTo>
                  <a:lnTo>
                    <a:pt x="327129" y="1977259"/>
                  </a:lnTo>
                  <a:lnTo>
                    <a:pt x="375853" y="1962445"/>
                  </a:lnTo>
                  <a:lnTo>
                    <a:pt x="423489" y="1945701"/>
                  </a:lnTo>
                  <a:lnTo>
                    <a:pt x="469984" y="1927079"/>
                  </a:lnTo>
                  <a:lnTo>
                    <a:pt x="515286" y="1906633"/>
                  </a:lnTo>
                  <a:lnTo>
                    <a:pt x="559344" y="1884416"/>
                  </a:lnTo>
                  <a:lnTo>
                    <a:pt x="602105" y="1860481"/>
                  </a:lnTo>
                  <a:lnTo>
                    <a:pt x="643518" y="1834881"/>
                  </a:lnTo>
                  <a:lnTo>
                    <a:pt x="683532" y="1807670"/>
                  </a:lnTo>
                  <a:lnTo>
                    <a:pt x="722093" y="1778899"/>
                  </a:lnTo>
                  <a:lnTo>
                    <a:pt x="759151" y="1748622"/>
                  </a:lnTo>
                  <a:lnTo>
                    <a:pt x="794653" y="1716893"/>
                  </a:lnTo>
                  <a:lnTo>
                    <a:pt x="828548" y="1683764"/>
                  </a:lnTo>
                  <a:lnTo>
                    <a:pt x="860783" y="1649288"/>
                  </a:lnTo>
                  <a:lnTo>
                    <a:pt x="891307" y="1613519"/>
                  </a:lnTo>
                  <a:lnTo>
                    <a:pt x="920069" y="1576509"/>
                  </a:lnTo>
                  <a:lnTo>
                    <a:pt x="947015" y="1538312"/>
                  </a:lnTo>
                  <a:lnTo>
                    <a:pt x="972095" y="1498981"/>
                  </a:lnTo>
                  <a:lnTo>
                    <a:pt x="995256" y="1458568"/>
                  </a:lnTo>
                  <a:lnTo>
                    <a:pt x="1016447" y="1417126"/>
                  </a:lnTo>
                  <a:lnTo>
                    <a:pt x="1035616" y="1374710"/>
                  </a:lnTo>
                  <a:lnTo>
                    <a:pt x="1052711" y="1331372"/>
                  </a:lnTo>
                  <a:lnTo>
                    <a:pt x="1067679" y="1287164"/>
                  </a:lnTo>
                  <a:lnTo>
                    <a:pt x="1080470" y="1242140"/>
                  </a:lnTo>
                  <a:lnTo>
                    <a:pt x="1091032" y="1196354"/>
                  </a:lnTo>
                  <a:lnTo>
                    <a:pt x="1099312" y="1149858"/>
                  </a:lnTo>
                </a:path>
              </a:pathLst>
            </a:custGeom>
            <a:noFill/>
            <a:ln cap="flat" cmpd="sng" w="25375">
              <a:solidFill>
                <a:srgbClr val="7A7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4" name="Google Shape;214;p26"/>
          <p:cNvSpPr txBox="1"/>
          <p:nvPr/>
        </p:nvSpPr>
        <p:spPr>
          <a:xfrm>
            <a:off x="2517394" y="1089152"/>
            <a:ext cx="19780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HTML Code with CSS</a:t>
            </a:r>
            <a:endParaRPr sz="1800">
              <a:solidFill>
                <a:schemeClr val="dk1"/>
              </a:solidFill>
              <a:latin typeface="Calibri"/>
              <a:ea typeface="Calibri"/>
              <a:cs typeface="Calibri"/>
              <a:sym typeface="Calibri"/>
            </a:endParaRPr>
          </a:p>
        </p:txBody>
      </p:sp>
      <p:sp>
        <p:nvSpPr>
          <p:cNvPr id="215" name="Google Shape;215;p26"/>
          <p:cNvSpPr txBox="1"/>
          <p:nvPr/>
        </p:nvSpPr>
        <p:spPr>
          <a:xfrm>
            <a:off x="3530346" y="5200650"/>
            <a:ext cx="707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21" name="Google Shape;221;p27"/>
          <p:cNvSpPr txBox="1"/>
          <p:nvPr>
            <p:ph type="title"/>
          </p:nvPr>
        </p:nvSpPr>
        <p:spPr>
          <a:xfrm>
            <a:off x="535940" y="467690"/>
            <a:ext cx="398907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selectors (4)</a:t>
            </a:r>
            <a:endParaRPr/>
          </a:p>
        </p:txBody>
      </p:sp>
      <p:sp>
        <p:nvSpPr>
          <p:cNvPr id="222" name="Google Shape;222;p27"/>
          <p:cNvSpPr txBox="1"/>
          <p:nvPr/>
        </p:nvSpPr>
        <p:spPr>
          <a:xfrm>
            <a:off x="650240" y="1548663"/>
            <a:ext cx="7144384" cy="3714750"/>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The class Selector continued….</a:t>
            </a:r>
            <a:endParaRPr sz="2200">
              <a:solidFill>
                <a:schemeClr val="dk1"/>
              </a:solidFill>
              <a:latin typeface="Calibri"/>
              <a:ea typeface="Calibri"/>
              <a:cs typeface="Calibri"/>
              <a:sym typeface="Calibri"/>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You can also specify that only specific HTML elements should  be affected by a class.</a:t>
            </a:r>
            <a:endParaRPr sz="2200">
              <a:solidFill>
                <a:schemeClr val="dk1"/>
              </a:solidFill>
              <a:latin typeface="Calibri"/>
              <a:ea typeface="Calibri"/>
              <a:cs typeface="Calibri"/>
              <a:sym typeface="Calibri"/>
            </a:endParaRPr>
          </a:p>
          <a:p>
            <a:pPr indent="-228600" lvl="0" marL="241300" marR="762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In the example below, only &lt;p&gt; elements with class="center"  will be center-aligned:</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p.center {</a:t>
            </a:r>
            <a:endParaRPr sz="2200">
              <a:solidFill>
                <a:schemeClr val="dk1"/>
              </a:solidFill>
              <a:latin typeface="Calibri"/>
              <a:ea typeface="Calibri"/>
              <a:cs typeface="Calibri"/>
              <a:sym typeface="Calibri"/>
            </a:endParaRPr>
          </a:p>
          <a:p>
            <a:pPr indent="0" lvl="0" marL="495934" marR="4638040" rtl="0" algn="l">
              <a:lnSpc>
                <a:spcPct val="100000"/>
              </a:lnSpc>
              <a:spcBef>
                <a:spcPts val="0"/>
              </a:spcBef>
              <a:spcAft>
                <a:spcPts val="0"/>
              </a:spcAft>
              <a:buNone/>
            </a:pPr>
            <a:r>
              <a:rPr lang="en-US" sz="2200">
                <a:solidFill>
                  <a:srgbClr val="2E2B1F"/>
                </a:solidFill>
                <a:latin typeface="Calibri"/>
                <a:ea typeface="Calibri"/>
                <a:cs typeface="Calibri"/>
                <a:sym typeface="Calibri"/>
              </a:rPr>
              <a:t>text-align: center;  color: red;</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8"/>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28" name="Google Shape;228;p28"/>
          <p:cNvSpPr txBox="1"/>
          <p:nvPr>
            <p:ph type="title"/>
          </p:nvPr>
        </p:nvSpPr>
        <p:spPr>
          <a:xfrm>
            <a:off x="612140" y="205486"/>
            <a:ext cx="398907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selectors (5)</a:t>
            </a:r>
            <a:endParaRPr/>
          </a:p>
        </p:txBody>
      </p:sp>
      <p:sp>
        <p:nvSpPr>
          <p:cNvPr id="229" name="Google Shape;229;p28"/>
          <p:cNvSpPr txBox="1"/>
          <p:nvPr/>
        </p:nvSpPr>
        <p:spPr>
          <a:xfrm>
            <a:off x="650240" y="1015644"/>
            <a:ext cx="7213600" cy="5319395"/>
          </a:xfrm>
          <a:prstGeom prst="rect">
            <a:avLst/>
          </a:prstGeom>
          <a:noFill/>
          <a:ln>
            <a:noFill/>
          </a:ln>
        </p:spPr>
        <p:txBody>
          <a:bodyPr anchorCtr="0" anchor="t" bIns="0" lIns="0" spcFirstLastPara="1" rIns="0" wrap="square" tIns="79375">
            <a:spAutoFit/>
          </a:bodyPr>
          <a:lstStyle/>
          <a:p>
            <a:pPr indent="-228600" lvl="0" marL="241300" marR="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Grouping Selectors</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If you have elements with the same style definitions, like this:</a:t>
            </a:r>
            <a:endParaRPr sz="2200">
              <a:solidFill>
                <a:schemeClr val="dk1"/>
              </a:solidFill>
              <a:latin typeface="Calibri"/>
              <a:ea typeface="Calibri"/>
              <a:cs typeface="Calibri"/>
              <a:sym typeface="Calibri"/>
            </a:endParaRPr>
          </a:p>
          <a:p>
            <a:pPr indent="-229235" lvl="1" marL="538480" marR="0" rtl="0" algn="l">
              <a:lnSpc>
                <a:spcPct val="100000"/>
              </a:lnSpc>
              <a:spcBef>
                <a:spcPts val="489"/>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h1 {</a:t>
            </a:r>
            <a:endParaRPr b="0" i="0" sz="2000" u="none" cap="none" strike="noStrike">
              <a:solidFill>
                <a:schemeClr val="dk1"/>
              </a:solidFill>
              <a:latin typeface="Calibri"/>
              <a:ea typeface="Calibri"/>
              <a:cs typeface="Calibri"/>
              <a:sym typeface="Calibri"/>
            </a:endParaRPr>
          </a:p>
          <a:p>
            <a:pPr indent="0" lvl="0" marL="767080" marR="4609465" rtl="0" algn="l">
              <a:lnSpc>
                <a:spcPct val="100000"/>
              </a:lnSpc>
              <a:spcBef>
                <a:spcPts val="0"/>
              </a:spcBef>
              <a:spcAft>
                <a:spcPts val="0"/>
              </a:spcAft>
              <a:buNone/>
            </a:pPr>
            <a:r>
              <a:rPr lang="en-US" sz="2000">
                <a:solidFill>
                  <a:srgbClr val="2E2B1F"/>
                </a:solidFill>
                <a:latin typeface="Calibri"/>
                <a:ea typeface="Calibri"/>
                <a:cs typeface="Calibri"/>
                <a:sym typeface="Calibri"/>
              </a:rPr>
              <a:t>text-align: center;  color: red;}</a:t>
            </a:r>
            <a:endParaRPr sz="2000">
              <a:solidFill>
                <a:schemeClr val="dk1"/>
              </a:solidFill>
              <a:latin typeface="Calibri"/>
              <a:ea typeface="Calibri"/>
              <a:cs typeface="Calibri"/>
              <a:sym typeface="Calibri"/>
            </a:endParaRPr>
          </a:p>
          <a:p>
            <a:pPr indent="0" lvl="0" marL="538480" marR="0" rtl="0" algn="l">
              <a:lnSpc>
                <a:spcPct val="100000"/>
              </a:lnSpc>
              <a:spcBef>
                <a:spcPts val="0"/>
              </a:spcBef>
              <a:spcAft>
                <a:spcPts val="0"/>
              </a:spcAft>
              <a:buNone/>
            </a:pPr>
            <a:r>
              <a:rPr lang="en-US" sz="2000">
                <a:solidFill>
                  <a:srgbClr val="2E2B1F"/>
                </a:solidFill>
                <a:latin typeface="Calibri"/>
                <a:ea typeface="Calibri"/>
                <a:cs typeface="Calibri"/>
                <a:sym typeface="Calibri"/>
              </a:rPr>
              <a:t>h2 {</a:t>
            </a:r>
            <a:endParaRPr sz="2000">
              <a:solidFill>
                <a:schemeClr val="dk1"/>
              </a:solidFill>
              <a:latin typeface="Calibri"/>
              <a:ea typeface="Calibri"/>
              <a:cs typeface="Calibri"/>
              <a:sym typeface="Calibri"/>
            </a:endParaRPr>
          </a:p>
          <a:p>
            <a:pPr indent="0" lvl="0" marL="767080" marR="4609465" rtl="0" algn="l">
              <a:lnSpc>
                <a:spcPct val="100000"/>
              </a:lnSpc>
              <a:spcBef>
                <a:spcPts val="0"/>
              </a:spcBef>
              <a:spcAft>
                <a:spcPts val="0"/>
              </a:spcAft>
              <a:buNone/>
            </a:pPr>
            <a:r>
              <a:rPr lang="en-US" sz="2000">
                <a:solidFill>
                  <a:srgbClr val="2E2B1F"/>
                </a:solidFill>
                <a:latin typeface="Calibri"/>
                <a:ea typeface="Calibri"/>
                <a:cs typeface="Calibri"/>
                <a:sym typeface="Calibri"/>
              </a:rPr>
              <a:t>text-align: center;  color: red; }</a:t>
            </a:r>
            <a:endParaRPr sz="2000">
              <a:solidFill>
                <a:schemeClr val="dk1"/>
              </a:solidFill>
              <a:latin typeface="Calibri"/>
              <a:ea typeface="Calibri"/>
              <a:cs typeface="Calibri"/>
              <a:sym typeface="Calibri"/>
            </a:endParaRPr>
          </a:p>
          <a:p>
            <a:pPr indent="0" lvl="0" marL="538480" marR="0" rtl="0" algn="l">
              <a:lnSpc>
                <a:spcPct val="100000"/>
              </a:lnSpc>
              <a:spcBef>
                <a:spcPts val="5"/>
              </a:spcBef>
              <a:spcAft>
                <a:spcPts val="0"/>
              </a:spcAft>
              <a:buNone/>
            </a:pPr>
            <a:r>
              <a:rPr lang="en-US" sz="2000">
                <a:solidFill>
                  <a:srgbClr val="2E2B1F"/>
                </a:solidFill>
                <a:latin typeface="Calibri"/>
                <a:ea typeface="Calibri"/>
                <a:cs typeface="Calibri"/>
                <a:sym typeface="Calibri"/>
              </a:rPr>
              <a:t>p {</a:t>
            </a:r>
            <a:endParaRPr sz="2000">
              <a:solidFill>
                <a:schemeClr val="dk1"/>
              </a:solidFill>
              <a:latin typeface="Calibri"/>
              <a:ea typeface="Calibri"/>
              <a:cs typeface="Calibri"/>
              <a:sym typeface="Calibri"/>
            </a:endParaRPr>
          </a:p>
          <a:p>
            <a:pPr indent="0" lvl="0" marL="767080" marR="4609465" rtl="0" algn="l">
              <a:lnSpc>
                <a:spcPct val="100000"/>
              </a:lnSpc>
              <a:spcBef>
                <a:spcPts val="0"/>
              </a:spcBef>
              <a:spcAft>
                <a:spcPts val="0"/>
              </a:spcAft>
              <a:buNone/>
            </a:pPr>
            <a:r>
              <a:rPr lang="en-US" sz="2000">
                <a:solidFill>
                  <a:srgbClr val="2E2B1F"/>
                </a:solidFill>
                <a:latin typeface="Calibri"/>
                <a:ea typeface="Calibri"/>
                <a:cs typeface="Calibri"/>
                <a:sym typeface="Calibri"/>
              </a:rPr>
              <a:t>text-align: center;  color: red;}</a:t>
            </a:r>
            <a:endParaRPr sz="2000">
              <a:solidFill>
                <a:schemeClr val="dk1"/>
              </a:solidFill>
              <a:latin typeface="Calibri"/>
              <a:ea typeface="Calibri"/>
              <a:cs typeface="Calibri"/>
              <a:sym typeface="Calibri"/>
            </a:endParaRPr>
          </a:p>
          <a:p>
            <a:pPr indent="-228600" lvl="0" marL="241300" marR="0" rtl="0" algn="l">
              <a:lnSpc>
                <a:spcPct val="100000"/>
              </a:lnSpc>
              <a:spcBef>
                <a:spcPts val="52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It will be better to group the selectors, to minimize the code.</a:t>
            </a:r>
            <a:endParaRPr sz="2200">
              <a:solidFill>
                <a:schemeClr val="dk1"/>
              </a:solidFill>
              <a:latin typeface="Calibri"/>
              <a:ea typeface="Calibri"/>
              <a:cs typeface="Calibri"/>
              <a:sym typeface="Calibri"/>
            </a:endParaRPr>
          </a:p>
          <a:p>
            <a:pPr indent="-229235" lvl="1" marL="538480" marR="0" rtl="0" algn="l">
              <a:lnSpc>
                <a:spcPct val="100000"/>
              </a:lnSpc>
              <a:spcBef>
                <a:spcPts val="49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h1, h2, p {</a:t>
            </a:r>
            <a:endParaRPr b="0" i="0" sz="2000" u="none" cap="none" strike="noStrike">
              <a:solidFill>
                <a:schemeClr val="dk1"/>
              </a:solidFill>
              <a:latin typeface="Calibri"/>
              <a:ea typeface="Calibri"/>
              <a:cs typeface="Calibri"/>
              <a:sym typeface="Calibri"/>
            </a:endParaRPr>
          </a:p>
          <a:p>
            <a:pPr indent="0" lvl="0" marL="767080" marR="4609465" rtl="0" algn="l">
              <a:lnSpc>
                <a:spcPct val="100000"/>
              </a:lnSpc>
              <a:spcBef>
                <a:spcPts val="0"/>
              </a:spcBef>
              <a:spcAft>
                <a:spcPts val="0"/>
              </a:spcAft>
              <a:buNone/>
            </a:pPr>
            <a:r>
              <a:rPr lang="en-US" sz="2000">
                <a:solidFill>
                  <a:srgbClr val="2E2B1F"/>
                </a:solidFill>
                <a:latin typeface="Calibri"/>
                <a:ea typeface="Calibri"/>
                <a:cs typeface="Calibri"/>
                <a:sym typeface="Calibri"/>
              </a:rPr>
              <a:t>text-align: center;  color: red;</a:t>
            </a:r>
            <a:endParaRPr sz="2000">
              <a:solidFill>
                <a:schemeClr val="dk1"/>
              </a:solidFill>
              <a:latin typeface="Calibri"/>
              <a:ea typeface="Calibri"/>
              <a:cs typeface="Calibri"/>
              <a:sym typeface="Calibri"/>
            </a:endParaRPr>
          </a:p>
          <a:p>
            <a:pPr indent="0" lvl="0" marL="538480" marR="0" rtl="0" algn="l">
              <a:lnSpc>
                <a:spcPct val="100000"/>
              </a:lnSpc>
              <a:spcBef>
                <a:spcPts val="0"/>
              </a:spcBef>
              <a:spcAft>
                <a:spcPts val="0"/>
              </a:spcAft>
              <a:buNone/>
            </a:pPr>
            <a:r>
              <a:rPr lang="en-US" sz="2000">
                <a:solidFill>
                  <a:srgbClr val="2E2B1F"/>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9"/>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35" name="Google Shape;235;p29"/>
          <p:cNvSpPr txBox="1"/>
          <p:nvPr>
            <p:ph type="title"/>
          </p:nvPr>
        </p:nvSpPr>
        <p:spPr>
          <a:xfrm>
            <a:off x="535940" y="467690"/>
            <a:ext cx="502094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Example with output</a:t>
            </a:r>
            <a:endParaRPr/>
          </a:p>
        </p:txBody>
      </p:sp>
      <p:grpSp>
        <p:nvGrpSpPr>
          <p:cNvPr id="236" name="Google Shape;236;p29"/>
          <p:cNvGrpSpPr/>
          <p:nvPr/>
        </p:nvGrpSpPr>
        <p:grpSpPr>
          <a:xfrm>
            <a:off x="252984" y="1624583"/>
            <a:ext cx="8502395" cy="4721352"/>
            <a:chOff x="252984" y="1624583"/>
            <a:chExt cx="8502395" cy="4721352"/>
          </a:xfrm>
        </p:grpSpPr>
        <p:pic>
          <p:nvPicPr>
            <p:cNvPr id="237" name="Google Shape;237;p29"/>
            <p:cNvPicPr preferRelativeResize="0"/>
            <p:nvPr/>
          </p:nvPicPr>
          <p:blipFill rotWithShape="1">
            <a:blip r:embed="rId4">
              <a:alphaModFix/>
            </a:blip>
            <a:srcRect b="0" l="0" r="0" t="0"/>
            <a:stretch/>
          </p:blipFill>
          <p:spPr>
            <a:xfrm>
              <a:off x="252984" y="1624583"/>
              <a:ext cx="4340352" cy="4721352"/>
            </a:xfrm>
            <a:prstGeom prst="rect">
              <a:avLst/>
            </a:prstGeom>
            <a:noFill/>
            <a:ln>
              <a:noFill/>
            </a:ln>
          </p:spPr>
        </p:pic>
        <p:pic>
          <p:nvPicPr>
            <p:cNvPr id="238" name="Google Shape;238;p29"/>
            <p:cNvPicPr preferRelativeResize="0"/>
            <p:nvPr/>
          </p:nvPicPr>
          <p:blipFill rotWithShape="1">
            <a:blip r:embed="rId5">
              <a:alphaModFix/>
            </a:blip>
            <a:srcRect b="0" l="0" r="0" t="0"/>
            <a:stretch/>
          </p:blipFill>
          <p:spPr>
            <a:xfrm>
              <a:off x="457200" y="1828799"/>
              <a:ext cx="3733800" cy="4114800"/>
            </a:xfrm>
            <a:prstGeom prst="rect">
              <a:avLst/>
            </a:prstGeom>
            <a:noFill/>
            <a:ln>
              <a:noFill/>
            </a:ln>
          </p:spPr>
        </p:pic>
        <p:sp>
          <p:nvSpPr>
            <p:cNvPr id="239" name="Google Shape;239;p29"/>
            <p:cNvSpPr/>
            <p:nvPr/>
          </p:nvSpPr>
          <p:spPr>
            <a:xfrm>
              <a:off x="452437" y="1824037"/>
              <a:ext cx="3743325" cy="4124325"/>
            </a:xfrm>
            <a:custGeom>
              <a:rect b="b" l="l" r="r" t="t"/>
              <a:pathLst>
                <a:path extrusionOk="0" h="4124325" w="3743325">
                  <a:moveTo>
                    <a:pt x="0" y="4124325"/>
                  </a:moveTo>
                  <a:lnTo>
                    <a:pt x="3743325" y="4124325"/>
                  </a:lnTo>
                  <a:lnTo>
                    <a:pt x="3743325" y="0"/>
                  </a:lnTo>
                  <a:lnTo>
                    <a:pt x="0" y="0"/>
                  </a:lnTo>
                  <a:lnTo>
                    <a:pt x="0" y="41243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0" name="Google Shape;240;p29"/>
            <p:cNvPicPr preferRelativeResize="0"/>
            <p:nvPr/>
          </p:nvPicPr>
          <p:blipFill rotWithShape="1">
            <a:blip r:embed="rId6">
              <a:alphaModFix/>
            </a:blip>
            <a:srcRect b="0" l="0" r="0" t="0"/>
            <a:stretch/>
          </p:blipFill>
          <p:spPr>
            <a:xfrm>
              <a:off x="6348984" y="2767583"/>
              <a:ext cx="2406395" cy="1816608"/>
            </a:xfrm>
            <a:prstGeom prst="rect">
              <a:avLst/>
            </a:prstGeom>
            <a:noFill/>
            <a:ln>
              <a:noFill/>
            </a:ln>
          </p:spPr>
        </p:pic>
        <p:pic>
          <p:nvPicPr>
            <p:cNvPr id="241" name="Google Shape;241;p29"/>
            <p:cNvPicPr preferRelativeResize="0"/>
            <p:nvPr/>
          </p:nvPicPr>
          <p:blipFill rotWithShape="1">
            <a:blip r:embed="rId7">
              <a:alphaModFix/>
            </a:blip>
            <a:srcRect b="0" l="0" r="0" t="0"/>
            <a:stretch/>
          </p:blipFill>
          <p:spPr>
            <a:xfrm>
              <a:off x="6553199" y="2971800"/>
              <a:ext cx="1800225" cy="1209675"/>
            </a:xfrm>
            <a:prstGeom prst="rect">
              <a:avLst/>
            </a:prstGeom>
            <a:noFill/>
            <a:ln>
              <a:noFill/>
            </a:ln>
          </p:spPr>
        </p:pic>
        <p:sp>
          <p:nvSpPr>
            <p:cNvPr id="242" name="Google Shape;242;p29"/>
            <p:cNvSpPr/>
            <p:nvPr/>
          </p:nvSpPr>
          <p:spPr>
            <a:xfrm>
              <a:off x="6548374" y="2966973"/>
              <a:ext cx="1809750" cy="1219200"/>
            </a:xfrm>
            <a:custGeom>
              <a:rect b="b" l="l" r="r" t="t"/>
              <a:pathLst>
                <a:path extrusionOk="0" h="1219200" w="1809750">
                  <a:moveTo>
                    <a:pt x="0" y="1219200"/>
                  </a:moveTo>
                  <a:lnTo>
                    <a:pt x="1809750" y="1219200"/>
                  </a:lnTo>
                  <a:lnTo>
                    <a:pt x="1809750" y="0"/>
                  </a:lnTo>
                  <a:lnTo>
                    <a:pt x="0" y="0"/>
                  </a:lnTo>
                  <a:lnTo>
                    <a:pt x="0" y="1219200"/>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9"/>
            <p:cNvSpPr/>
            <p:nvPr/>
          </p:nvSpPr>
          <p:spPr>
            <a:xfrm>
              <a:off x="4114799" y="3576573"/>
              <a:ext cx="2438400" cy="386080"/>
            </a:xfrm>
            <a:custGeom>
              <a:rect b="b" l="l" r="r" t="t"/>
              <a:pathLst>
                <a:path extrusionOk="0" h="386079" w="2438400">
                  <a:moveTo>
                    <a:pt x="2245487" y="0"/>
                  </a:moveTo>
                  <a:lnTo>
                    <a:pt x="2245487" y="96519"/>
                  </a:lnTo>
                  <a:lnTo>
                    <a:pt x="0" y="96519"/>
                  </a:lnTo>
                  <a:lnTo>
                    <a:pt x="0" y="289432"/>
                  </a:lnTo>
                  <a:lnTo>
                    <a:pt x="2245487" y="289432"/>
                  </a:lnTo>
                  <a:lnTo>
                    <a:pt x="2245487" y="385825"/>
                  </a:lnTo>
                  <a:lnTo>
                    <a:pt x="2438400" y="192912"/>
                  </a:lnTo>
                  <a:lnTo>
                    <a:pt x="2245487" y="0"/>
                  </a:lnTo>
                  <a:close/>
                </a:path>
              </a:pathLst>
            </a:custGeom>
            <a:solidFill>
              <a:srgbClr val="A9A4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9"/>
            <p:cNvSpPr/>
            <p:nvPr/>
          </p:nvSpPr>
          <p:spPr>
            <a:xfrm>
              <a:off x="4114799" y="3576573"/>
              <a:ext cx="2438400" cy="386080"/>
            </a:xfrm>
            <a:custGeom>
              <a:rect b="b" l="l" r="r" t="t"/>
              <a:pathLst>
                <a:path extrusionOk="0" h="386079" w="2438400">
                  <a:moveTo>
                    <a:pt x="0" y="96519"/>
                  </a:moveTo>
                  <a:lnTo>
                    <a:pt x="2245487" y="96519"/>
                  </a:lnTo>
                  <a:lnTo>
                    <a:pt x="2245487" y="0"/>
                  </a:lnTo>
                  <a:lnTo>
                    <a:pt x="2438400" y="192912"/>
                  </a:lnTo>
                  <a:lnTo>
                    <a:pt x="2245487" y="385825"/>
                  </a:lnTo>
                  <a:lnTo>
                    <a:pt x="2245487" y="289432"/>
                  </a:lnTo>
                  <a:lnTo>
                    <a:pt x="0" y="289432"/>
                  </a:lnTo>
                  <a:lnTo>
                    <a:pt x="0" y="96519"/>
                  </a:lnTo>
                  <a:close/>
                </a:path>
              </a:pathLst>
            </a:custGeom>
            <a:noFill/>
            <a:ln cap="flat" cmpd="sng" w="25400">
              <a:solidFill>
                <a:srgbClr val="7A7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 name="Google Shape;245;p29"/>
          <p:cNvSpPr txBox="1"/>
          <p:nvPr/>
        </p:nvSpPr>
        <p:spPr>
          <a:xfrm>
            <a:off x="1438402" y="1364360"/>
            <a:ext cx="19780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HTML Code with CSS</a:t>
            </a:r>
            <a:endParaRPr sz="1800">
              <a:solidFill>
                <a:schemeClr val="dk1"/>
              </a:solidFill>
              <a:latin typeface="Calibri"/>
              <a:ea typeface="Calibri"/>
              <a:cs typeface="Calibri"/>
              <a:sym typeface="Calibri"/>
            </a:endParaRPr>
          </a:p>
        </p:txBody>
      </p:sp>
      <p:sp>
        <p:nvSpPr>
          <p:cNvPr id="246" name="Google Shape;246;p29"/>
          <p:cNvSpPr txBox="1"/>
          <p:nvPr/>
        </p:nvSpPr>
        <p:spPr>
          <a:xfrm>
            <a:off x="7098030" y="2380615"/>
            <a:ext cx="707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0"/>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52" name="Google Shape;252;p30"/>
          <p:cNvSpPr txBox="1"/>
          <p:nvPr>
            <p:ph type="title"/>
          </p:nvPr>
        </p:nvSpPr>
        <p:spPr>
          <a:xfrm>
            <a:off x="535940" y="467690"/>
            <a:ext cx="461835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Insert CSS in HTML</a:t>
            </a:r>
            <a:endParaRPr/>
          </a:p>
        </p:txBody>
      </p:sp>
      <p:sp>
        <p:nvSpPr>
          <p:cNvPr id="253" name="Google Shape;253;p30"/>
          <p:cNvSpPr txBox="1"/>
          <p:nvPr/>
        </p:nvSpPr>
        <p:spPr>
          <a:xfrm>
            <a:off x="650240" y="1548824"/>
            <a:ext cx="3121660" cy="1527175"/>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Three Ways to Insert CSS</a:t>
            </a:r>
            <a:endParaRPr sz="2200">
              <a:solidFill>
                <a:schemeClr val="dk1"/>
              </a:solidFill>
              <a:latin typeface="Calibri"/>
              <a:ea typeface="Calibri"/>
              <a:cs typeface="Calibri"/>
              <a:sym typeface="Calibri"/>
            </a:endParaRPr>
          </a:p>
          <a:p>
            <a:pPr indent="-457834" lvl="1" marL="767080" marR="0" rtl="0" algn="l">
              <a:lnSpc>
                <a:spcPct val="100000"/>
              </a:lnSpc>
              <a:spcBef>
                <a:spcPts val="490"/>
              </a:spcBef>
              <a:spcAft>
                <a:spcPts val="0"/>
              </a:spcAft>
              <a:buClr>
                <a:srgbClr val="9CBDBC"/>
              </a:buClr>
              <a:buSzPts val="2000"/>
              <a:buFont typeface="Calibri"/>
              <a:buAutoNum type="arabicPeriod"/>
            </a:pPr>
            <a:r>
              <a:rPr b="0" i="0" lang="en-US" sz="2000" u="none" cap="none" strike="noStrike">
                <a:solidFill>
                  <a:srgbClr val="2E2B1F"/>
                </a:solidFill>
                <a:latin typeface="Calibri"/>
                <a:ea typeface="Calibri"/>
                <a:cs typeface="Calibri"/>
                <a:sym typeface="Calibri"/>
              </a:rPr>
              <a:t>External style sheet</a:t>
            </a:r>
            <a:endParaRPr b="0" i="0" sz="2000" u="none" cap="none" strike="noStrike">
              <a:solidFill>
                <a:schemeClr val="dk1"/>
              </a:solidFill>
              <a:latin typeface="Calibri"/>
              <a:ea typeface="Calibri"/>
              <a:cs typeface="Calibri"/>
              <a:sym typeface="Calibri"/>
            </a:endParaRPr>
          </a:p>
          <a:p>
            <a:pPr indent="-457834" lvl="1" marL="767080" marR="0" rtl="0" algn="l">
              <a:lnSpc>
                <a:spcPct val="100000"/>
              </a:lnSpc>
              <a:spcBef>
                <a:spcPts val="480"/>
              </a:spcBef>
              <a:spcAft>
                <a:spcPts val="0"/>
              </a:spcAft>
              <a:buClr>
                <a:srgbClr val="9CBDBC"/>
              </a:buClr>
              <a:buSzPts val="2000"/>
              <a:buFont typeface="Calibri"/>
              <a:buAutoNum type="arabicPeriod"/>
            </a:pPr>
            <a:r>
              <a:rPr b="0" i="0" lang="en-US" sz="2000" u="none" cap="none" strike="noStrike">
                <a:solidFill>
                  <a:srgbClr val="2E2B1F"/>
                </a:solidFill>
                <a:latin typeface="Calibri"/>
                <a:ea typeface="Calibri"/>
                <a:cs typeface="Calibri"/>
                <a:sym typeface="Calibri"/>
              </a:rPr>
              <a:t>Internal style sheet</a:t>
            </a:r>
            <a:endParaRPr b="0" i="0" sz="2000" u="none" cap="none" strike="noStrike">
              <a:solidFill>
                <a:schemeClr val="dk1"/>
              </a:solidFill>
              <a:latin typeface="Calibri"/>
              <a:ea typeface="Calibri"/>
              <a:cs typeface="Calibri"/>
              <a:sym typeface="Calibri"/>
            </a:endParaRPr>
          </a:p>
          <a:p>
            <a:pPr indent="-457834" lvl="1" marL="767080" marR="0" rtl="0" algn="l">
              <a:lnSpc>
                <a:spcPct val="100000"/>
              </a:lnSpc>
              <a:spcBef>
                <a:spcPts val="480"/>
              </a:spcBef>
              <a:spcAft>
                <a:spcPts val="0"/>
              </a:spcAft>
              <a:buClr>
                <a:srgbClr val="9CBDBC"/>
              </a:buClr>
              <a:buSzPts val="2000"/>
              <a:buFont typeface="Calibri"/>
              <a:buAutoNum type="arabicPeriod"/>
            </a:pPr>
            <a:r>
              <a:rPr b="0" i="0" lang="en-US" sz="2000" u="none" cap="none" strike="noStrike">
                <a:solidFill>
                  <a:srgbClr val="2E2B1F"/>
                </a:solidFill>
                <a:latin typeface="Calibri"/>
                <a:ea typeface="Calibri"/>
                <a:cs typeface="Calibri"/>
                <a:sym typeface="Calibri"/>
              </a:rPr>
              <a:t>Inline style</a:t>
            </a:r>
            <a:endParaRPr b="0" i="0" sz="20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1"/>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59" name="Google Shape;259;p31"/>
          <p:cNvSpPr txBox="1"/>
          <p:nvPr>
            <p:ph type="title"/>
          </p:nvPr>
        </p:nvSpPr>
        <p:spPr>
          <a:xfrm>
            <a:off x="535940" y="467690"/>
            <a:ext cx="475170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External Style Sheet</a:t>
            </a:r>
            <a:endParaRPr/>
          </a:p>
        </p:txBody>
      </p:sp>
      <p:sp>
        <p:nvSpPr>
          <p:cNvPr id="260" name="Google Shape;260;p31"/>
          <p:cNvSpPr txBox="1"/>
          <p:nvPr/>
        </p:nvSpPr>
        <p:spPr>
          <a:xfrm>
            <a:off x="650240" y="1616710"/>
            <a:ext cx="7277734" cy="3244215"/>
          </a:xfrm>
          <a:prstGeom prst="rect">
            <a:avLst/>
          </a:prstGeom>
          <a:noFill/>
          <a:ln>
            <a:noFill/>
          </a:ln>
        </p:spPr>
        <p:txBody>
          <a:bodyPr anchorCtr="0" anchor="t" bIns="0" lIns="0" spcFirstLastPara="1" rIns="0" wrap="square" tIns="12050">
            <a:spAutoFit/>
          </a:bodyPr>
          <a:lstStyle/>
          <a:p>
            <a:pPr indent="-228600" lvl="0" marL="241300" marR="34163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With an external style sheet, you can change the look of an  entire website by changing just one file!</a:t>
            </a:r>
            <a:endParaRPr sz="2200">
              <a:solidFill>
                <a:schemeClr val="dk1"/>
              </a:solidFill>
              <a:latin typeface="Calibri"/>
              <a:ea typeface="Calibri"/>
              <a:cs typeface="Calibri"/>
              <a:sym typeface="Calibri"/>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Each page must include a reference to the external style sheet  file inside the &lt;link&gt; element. The &lt;link&gt; element goes inside  the &lt;head&gt; section:</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&lt;head&gt;</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&lt;link rel="stylesheet" type="text/css" href="mystyle.css"&gt;</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&lt;/head&gt;</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2"/>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66" name="Google Shape;266;p32"/>
          <p:cNvSpPr txBox="1"/>
          <p:nvPr>
            <p:ph type="title"/>
          </p:nvPr>
        </p:nvSpPr>
        <p:spPr>
          <a:xfrm>
            <a:off x="612140" y="208025"/>
            <a:ext cx="723074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External Style Sheet - Example</a:t>
            </a:r>
            <a:endParaRPr/>
          </a:p>
        </p:txBody>
      </p:sp>
      <p:grpSp>
        <p:nvGrpSpPr>
          <p:cNvPr id="267" name="Google Shape;267;p32"/>
          <p:cNvGrpSpPr/>
          <p:nvPr/>
        </p:nvGrpSpPr>
        <p:grpSpPr>
          <a:xfrm>
            <a:off x="1495044" y="1347216"/>
            <a:ext cx="5027676" cy="5510782"/>
            <a:chOff x="1495044" y="1347216"/>
            <a:chExt cx="5027676" cy="5510782"/>
          </a:xfrm>
        </p:grpSpPr>
        <p:pic>
          <p:nvPicPr>
            <p:cNvPr id="268" name="Google Shape;268;p32"/>
            <p:cNvPicPr preferRelativeResize="0"/>
            <p:nvPr/>
          </p:nvPicPr>
          <p:blipFill rotWithShape="1">
            <a:blip r:embed="rId4">
              <a:alphaModFix/>
            </a:blip>
            <a:srcRect b="0" l="0" r="0" t="0"/>
            <a:stretch/>
          </p:blipFill>
          <p:spPr>
            <a:xfrm>
              <a:off x="1495044" y="1347216"/>
              <a:ext cx="5027676" cy="3322320"/>
            </a:xfrm>
            <a:prstGeom prst="rect">
              <a:avLst/>
            </a:prstGeom>
            <a:noFill/>
            <a:ln>
              <a:noFill/>
            </a:ln>
          </p:spPr>
        </p:pic>
        <p:pic>
          <p:nvPicPr>
            <p:cNvPr id="269" name="Google Shape;269;p32"/>
            <p:cNvPicPr preferRelativeResize="0"/>
            <p:nvPr/>
          </p:nvPicPr>
          <p:blipFill rotWithShape="1">
            <a:blip r:embed="rId5">
              <a:alphaModFix/>
            </a:blip>
            <a:srcRect b="0" l="0" r="0" t="0"/>
            <a:stretch/>
          </p:blipFill>
          <p:spPr>
            <a:xfrm>
              <a:off x="1700149" y="1552575"/>
              <a:ext cx="4419600" cy="2714625"/>
            </a:xfrm>
            <a:prstGeom prst="rect">
              <a:avLst/>
            </a:prstGeom>
            <a:noFill/>
            <a:ln>
              <a:noFill/>
            </a:ln>
          </p:spPr>
        </p:pic>
        <p:sp>
          <p:nvSpPr>
            <p:cNvPr id="270" name="Google Shape;270;p32"/>
            <p:cNvSpPr/>
            <p:nvPr/>
          </p:nvSpPr>
          <p:spPr>
            <a:xfrm>
              <a:off x="1695450" y="1547749"/>
              <a:ext cx="4429125" cy="2724150"/>
            </a:xfrm>
            <a:custGeom>
              <a:rect b="b" l="l" r="r" t="t"/>
              <a:pathLst>
                <a:path extrusionOk="0" h="2724150" w="4429125">
                  <a:moveTo>
                    <a:pt x="0" y="2724150"/>
                  </a:moveTo>
                  <a:lnTo>
                    <a:pt x="4429125" y="2724150"/>
                  </a:lnTo>
                  <a:lnTo>
                    <a:pt x="4429125" y="0"/>
                  </a:lnTo>
                  <a:lnTo>
                    <a:pt x="0" y="0"/>
                  </a:lnTo>
                  <a:lnTo>
                    <a:pt x="0" y="2724150"/>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1" name="Google Shape;271;p32"/>
            <p:cNvPicPr preferRelativeResize="0"/>
            <p:nvPr/>
          </p:nvPicPr>
          <p:blipFill rotWithShape="1">
            <a:blip r:embed="rId6">
              <a:alphaModFix/>
            </a:blip>
            <a:srcRect b="0" l="0" r="0" t="0"/>
            <a:stretch/>
          </p:blipFill>
          <p:spPr>
            <a:xfrm>
              <a:off x="2386583" y="4666486"/>
              <a:ext cx="3244596" cy="2191512"/>
            </a:xfrm>
            <a:prstGeom prst="rect">
              <a:avLst/>
            </a:prstGeom>
            <a:noFill/>
            <a:ln>
              <a:noFill/>
            </a:ln>
          </p:spPr>
        </p:pic>
        <p:pic>
          <p:nvPicPr>
            <p:cNvPr id="272" name="Google Shape;272;p32"/>
            <p:cNvPicPr preferRelativeResize="0"/>
            <p:nvPr/>
          </p:nvPicPr>
          <p:blipFill rotWithShape="1">
            <a:blip r:embed="rId7">
              <a:alphaModFix/>
            </a:blip>
            <a:srcRect b="0" l="0" r="0" t="0"/>
            <a:stretch/>
          </p:blipFill>
          <p:spPr>
            <a:xfrm>
              <a:off x="2590800" y="4871884"/>
              <a:ext cx="2638425" cy="1724025"/>
            </a:xfrm>
            <a:prstGeom prst="rect">
              <a:avLst/>
            </a:prstGeom>
            <a:noFill/>
            <a:ln>
              <a:noFill/>
            </a:ln>
          </p:spPr>
        </p:pic>
        <p:sp>
          <p:nvSpPr>
            <p:cNvPr id="273" name="Google Shape;273;p32"/>
            <p:cNvSpPr/>
            <p:nvPr/>
          </p:nvSpPr>
          <p:spPr>
            <a:xfrm>
              <a:off x="2585974" y="4867122"/>
              <a:ext cx="2647950" cy="1733550"/>
            </a:xfrm>
            <a:custGeom>
              <a:rect b="b" l="l" r="r" t="t"/>
              <a:pathLst>
                <a:path extrusionOk="0" h="1733550" w="2647950">
                  <a:moveTo>
                    <a:pt x="0" y="1733550"/>
                  </a:moveTo>
                  <a:lnTo>
                    <a:pt x="2647950" y="1733550"/>
                  </a:lnTo>
                  <a:lnTo>
                    <a:pt x="2647950" y="0"/>
                  </a:lnTo>
                  <a:lnTo>
                    <a:pt x="0" y="0"/>
                  </a:lnTo>
                  <a:lnTo>
                    <a:pt x="0" y="1733550"/>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4" name="Google Shape;274;p32"/>
          <p:cNvSpPr txBox="1"/>
          <p:nvPr/>
        </p:nvSpPr>
        <p:spPr>
          <a:xfrm>
            <a:off x="3340353" y="1115314"/>
            <a:ext cx="11131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HTML Code</a:t>
            </a:r>
            <a:endParaRPr sz="1800">
              <a:solidFill>
                <a:schemeClr val="dk1"/>
              </a:solidFill>
              <a:latin typeface="Calibri"/>
              <a:ea typeface="Calibri"/>
              <a:cs typeface="Calibri"/>
              <a:sym typeface="Calibri"/>
            </a:endParaRPr>
          </a:p>
        </p:txBody>
      </p:sp>
      <p:sp>
        <p:nvSpPr>
          <p:cNvPr id="275" name="Google Shape;275;p32"/>
          <p:cNvSpPr txBox="1"/>
          <p:nvPr/>
        </p:nvSpPr>
        <p:spPr>
          <a:xfrm>
            <a:off x="2547366" y="4451730"/>
            <a:ext cx="26511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CSS File named- mystyle.css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5"/>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13" name="Google Shape;113;p15"/>
          <p:cNvSpPr txBox="1"/>
          <p:nvPr>
            <p:ph type="title"/>
          </p:nvPr>
        </p:nvSpPr>
        <p:spPr>
          <a:xfrm>
            <a:off x="459740" y="2992627"/>
            <a:ext cx="8019415" cy="84836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484230"/>
              </a:buClr>
              <a:buSzPts val="5400"/>
              <a:buFont typeface="Calibri"/>
              <a:buNone/>
            </a:pPr>
            <a:r>
              <a:rPr lang="en-US" sz="5400">
                <a:solidFill>
                  <a:srgbClr val="484230"/>
                </a:solidFill>
              </a:rPr>
              <a:t>Cascading Style Sheets (CSS)</a:t>
            </a:r>
            <a:endParaRPr sz="5400"/>
          </a:p>
        </p:txBody>
      </p:sp>
      <p:pic>
        <p:nvPicPr>
          <p:cNvPr id="114" name="Google Shape;114;p15"/>
          <p:cNvPicPr preferRelativeResize="0"/>
          <p:nvPr/>
        </p:nvPicPr>
        <p:blipFill rotWithShape="1">
          <a:blip r:embed="rId4">
            <a:alphaModFix/>
          </a:blip>
          <a:srcRect b="0" l="0" r="0" t="0"/>
          <a:stretch/>
        </p:blipFill>
        <p:spPr>
          <a:xfrm>
            <a:off x="6165130" y="1366886"/>
            <a:ext cx="1772261" cy="1524535"/>
          </a:xfrm>
          <a:prstGeom prst="rect">
            <a:avLst/>
          </a:prstGeom>
          <a:noFill/>
          <a:ln>
            <a:noFill/>
          </a:ln>
        </p:spPr>
      </p:pic>
      <p:pic>
        <p:nvPicPr>
          <p:cNvPr id="115" name="Google Shape;115;p15"/>
          <p:cNvPicPr preferRelativeResize="0"/>
          <p:nvPr/>
        </p:nvPicPr>
        <p:blipFill rotWithShape="1">
          <a:blip r:embed="rId5">
            <a:alphaModFix/>
          </a:blip>
          <a:srcRect b="0" l="0" r="0" t="0"/>
          <a:stretch/>
        </p:blipFill>
        <p:spPr>
          <a:xfrm>
            <a:off x="2514650" y="197408"/>
            <a:ext cx="2124278" cy="2124405"/>
          </a:xfrm>
          <a:prstGeom prst="rect">
            <a:avLst/>
          </a:prstGeom>
          <a:noFill/>
          <a:ln>
            <a:noFill/>
          </a:ln>
        </p:spPr>
      </p:pic>
      <p:grpSp>
        <p:nvGrpSpPr>
          <p:cNvPr id="116" name="Google Shape;116;p15"/>
          <p:cNvGrpSpPr/>
          <p:nvPr/>
        </p:nvGrpSpPr>
        <p:grpSpPr>
          <a:xfrm>
            <a:off x="4739640" y="4582667"/>
            <a:ext cx="3941064" cy="1920239"/>
            <a:chOff x="4739640" y="4582667"/>
            <a:chExt cx="3941064" cy="1920239"/>
          </a:xfrm>
        </p:grpSpPr>
        <p:pic>
          <p:nvPicPr>
            <p:cNvPr id="117" name="Google Shape;117;p15"/>
            <p:cNvPicPr preferRelativeResize="0"/>
            <p:nvPr/>
          </p:nvPicPr>
          <p:blipFill rotWithShape="1">
            <a:blip r:embed="rId6">
              <a:alphaModFix/>
            </a:blip>
            <a:srcRect b="0" l="0" r="0" t="0"/>
            <a:stretch/>
          </p:blipFill>
          <p:spPr>
            <a:xfrm>
              <a:off x="4739640" y="4582667"/>
              <a:ext cx="3941064" cy="1920239"/>
            </a:xfrm>
            <a:prstGeom prst="rect">
              <a:avLst/>
            </a:prstGeom>
            <a:noFill/>
            <a:ln>
              <a:noFill/>
            </a:ln>
          </p:spPr>
        </p:pic>
        <p:pic>
          <p:nvPicPr>
            <p:cNvPr id="118" name="Google Shape;118;p15"/>
            <p:cNvPicPr preferRelativeResize="0"/>
            <p:nvPr/>
          </p:nvPicPr>
          <p:blipFill rotWithShape="1">
            <a:blip r:embed="rId7">
              <a:alphaModFix/>
            </a:blip>
            <a:srcRect b="0" l="0" r="0" t="0"/>
            <a:stretch/>
          </p:blipFill>
          <p:spPr>
            <a:xfrm>
              <a:off x="4881372" y="4724399"/>
              <a:ext cx="3657600" cy="1636776"/>
            </a:xfrm>
            <a:prstGeom prst="rect">
              <a:avLst/>
            </a:prstGeom>
            <a:noFill/>
            <a:ln>
              <a:noFill/>
            </a:ln>
          </p:spPr>
        </p:pic>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3"/>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81" name="Google Shape;281;p33"/>
          <p:cNvSpPr txBox="1"/>
          <p:nvPr>
            <p:ph type="title"/>
          </p:nvPr>
        </p:nvSpPr>
        <p:spPr>
          <a:xfrm>
            <a:off x="535940" y="117170"/>
            <a:ext cx="464820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Internal Style Sheet</a:t>
            </a:r>
            <a:endParaRPr/>
          </a:p>
        </p:txBody>
      </p:sp>
      <p:sp>
        <p:nvSpPr>
          <p:cNvPr id="282" name="Google Shape;282;p33"/>
          <p:cNvSpPr txBox="1"/>
          <p:nvPr/>
        </p:nvSpPr>
        <p:spPr>
          <a:xfrm>
            <a:off x="650240" y="1616710"/>
            <a:ext cx="7100570" cy="1835785"/>
          </a:xfrm>
          <a:prstGeom prst="rect">
            <a:avLst/>
          </a:prstGeom>
          <a:noFill/>
          <a:ln>
            <a:noFill/>
          </a:ln>
        </p:spPr>
        <p:txBody>
          <a:bodyPr anchorCtr="0" anchor="t" bIns="0" lIns="0" spcFirstLastPara="1" rIns="0" wrap="square" tIns="12050">
            <a:spAutoFit/>
          </a:bodyPr>
          <a:lstStyle/>
          <a:p>
            <a:pPr indent="-228600" lvl="0" marL="241300" marR="13335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An internal style sheet may be used if one single page has a  unique style.</a:t>
            </a:r>
            <a:endParaRPr sz="2200">
              <a:solidFill>
                <a:schemeClr val="dk1"/>
              </a:solidFill>
              <a:latin typeface="Calibri"/>
              <a:ea typeface="Calibri"/>
              <a:cs typeface="Calibri"/>
              <a:sym typeface="Calibri"/>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Internal styles are defined within the &lt;style&gt; element, inside  the &lt;head&gt; section of an HTML page: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p:txBody>
      </p:sp>
      <p:grpSp>
        <p:nvGrpSpPr>
          <p:cNvPr id="283" name="Google Shape;283;p33"/>
          <p:cNvGrpSpPr/>
          <p:nvPr/>
        </p:nvGrpSpPr>
        <p:grpSpPr>
          <a:xfrm>
            <a:off x="1700783" y="3453382"/>
            <a:ext cx="3654552" cy="3404616"/>
            <a:chOff x="1700783" y="3453382"/>
            <a:chExt cx="3654552" cy="3404616"/>
          </a:xfrm>
        </p:grpSpPr>
        <p:pic>
          <p:nvPicPr>
            <p:cNvPr id="284" name="Google Shape;284;p33"/>
            <p:cNvPicPr preferRelativeResize="0"/>
            <p:nvPr/>
          </p:nvPicPr>
          <p:blipFill rotWithShape="1">
            <a:blip r:embed="rId4">
              <a:alphaModFix/>
            </a:blip>
            <a:srcRect b="0" l="0" r="0" t="0"/>
            <a:stretch/>
          </p:blipFill>
          <p:spPr>
            <a:xfrm>
              <a:off x="1700783" y="3453382"/>
              <a:ext cx="3654552" cy="3404616"/>
            </a:xfrm>
            <a:prstGeom prst="rect">
              <a:avLst/>
            </a:prstGeom>
            <a:noFill/>
            <a:ln>
              <a:noFill/>
            </a:ln>
          </p:spPr>
        </p:pic>
        <p:pic>
          <p:nvPicPr>
            <p:cNvPr id="285" name="Google Shape;285;p33"/>
            <p:cNvPicPr preferRelativeResize="0"/>
            <p:nvPr/>
          </p:nvPicPr>
          <p:blipFill rotWithShape="1">
            <a:blip r:embed="rId5">
              <a:alphaModFix/>
            </a:blip>
            <a:srcRect b="0" l="0" r="0" t="0"/>
            <a:stretch/>
          </p:blipFill>
          <p:spPr>
            <a:xfrm>
              <a:off x="1904999" y="3657600"/>
              <a:ext cx="3048000" cy="3048000"/>
            </a:xfrm>
            <a:prstGeom prst="rect">
              <a:avLst/>
            </a:prstGeom>
            <a:noFill/>
            <a:ln>
              <a:noFill/>
            </a:ln>
          </p:spPr>
        </p:pic>
        <p:sp>
          <p:nvSpPr>
            <p:cNvPr id="286" name="Google Shape;286;p33"/>
            <p:cNvSpPr/>
            <p:nvPr/>
          </p:nvSpPr>
          <p:spPr>
            <a:xfrm>
              <a:off x="1900173" y="3652837"/>
              <a:ext cx="3057525" cy="3057525"/>
            </a:xfrm>
            <a:custGeom>
              <a:rect b="b" l="l" r="r" t="t"/>
              <a:pathLst>
                <a:path extrusionOk="0" h="3057525" w="3057525">
                  <a:moveTo>
                    <a:pt x="0" y="3057525"/>
                  </a:moveTo>
                  <a:lnTo>
                    <a:pt x="3057525" y="3057525"/>
                  </a:lnTo>
                  <a:lnTo>
                    <a:pt x="3057525" y="0"/>
                  </a:lnTo>
                  <a:lnTo>
                    <a:pt x="0" y="0"/>
                  </a:lnTo>
                  <a:lnTo>
                    <a:pt x="0" y="30575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4"/>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292" name="Google Shape;292;p34"/>
          <p:cNvSpPr txBox="1"/>
          <p:nvPr>
            <p:ph type="title"/>
          </p:nvPr>
        </p:nvSpPr>
        <p:spPr>
          <a:xfrm>
            <a:off x="535940" y="467690"/>
            <a:ext cx="291973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Inline Styles</a:t>
            </a:r>
            <a:endParaRPr/>
          </a:p>
        </p:txBody>
      </p:sp>
      <p:sp>
        <p:nvSpPr>
          <p:cNvPr id="293" name="Google Shape;293;p34"/>
          <p:cNvSpPr txBox="1"/>
          <p:nvPr/>
        </p:nvSpPr>
        <p:spPr>
          <a:xfrm>
            <a:off x="650240" y="1311910"/>
            <a:ext cx="7259320" cy="2573655"/>
          </a:xfrm>
          <a:prstGeom prst="rect">
            <a:avLst/>
          </a:prstGeom>
          <a:noFill/>
          <a:ln>
            <a:noFill/>
          </a:ln>
        </p:spPr>
        <p:txBody>
          <a:bodyPr anchorCtr="0" anchor="t" bIns="0" lIns="0" spcFirstLastPara="1" rIns="0" wrap="square" tIns="12050">
            <a:spAutoFit/>
          </a:bodyPr>
          <a:lstStyle/>
          <a:p>
            <a:pPr indent="-228600" lvl="0" marL="241300" marR="508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An inline style may be used to apply a unique style for a single  element.</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To use inline styles, add the style attribute to the relevant</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element. The style attribute can contain any CSS property.</a:t>
            </a:r>
            <a:endParaRPr sz="2200">
              <a:solidFill>
                <a:schemeClr val="dk1"/>
              </a:solidFill>
              <a:latin typeface="Calibri"/>
              <a:ea typeface="Calibri"/>
              <a:cs typeface="Calibri"/>
              <a:sym typeface="Calibri"/>
            </a:endParaRPr>
          </a:p>
          <a:p>
            <a:pPr indent="-228600" lvl="0" marL="241300" marR="296545"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The example below shows how to change the color and the  left margin of a &lt;h1&gt; element:</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p:txBody>
      </p:sp>
      <p:grpSp>
        <p:nvGrpSpPr>
          <p:cNvPr id="294" name="Google Shape;294;p34"/>
          <p:cNvGrpSpPr/>
          <p:nvPr/>
        </p:nvGrpSpPr>
        <p:grpSpPr>
          <a:xfrm>
            <a:off x="1167383" y="3910582"/>
            <a:ext cx="5635751" cy="2947416"/>
            <a:chOff x="1167383" y="3910582"/>
            <a:chExt cx="5635751" cy="2947416"/>
          </a:xfrm>
        </p:grpSpPr>
        <p:pic>
          <p:nvPicPr>
            <p:cNvPr id="295" name="Google Shape;295;p34"/>
            <p:cNvPicPr preferRelativeResize="0"/>
            <p:nvPr/>
          </p:nvPicPr>
          <p:blipFill rotWithShape="1">
            <a:blip r:embed="rId4">
              <a:alphaModFix/>
            </a:blip>
            <a:srcRect b="0" l="0" r="0" t="0"/>
            <a:stretch/>
          </p:blipFill>
          <p:spPr>
            <a:xfrm>
              <a:off x="1167383" y="3910582"/>
              <a:ext cx="5635751" cy="2947416"/>
            </a:xfrm>
            <a:prstGeom prst="rect">
              <a:avLst/>
            </a:prstGeom>
            <a:noFill/>
            <a:ln>
              <a:noFill/>
            </a:ln>
          </p:spPr>
        </p:pic>
        <p:pic>
          <p:nvPicPr>
            <p:cNvPr id="296" name="Google Shape;296;p34"/>
            <p:cNvPicPr preferRelativeResize="0"/>
            <p:nvPr/>
          </p:nvPicPr>
          <p:blipFill rotWithShape="1">
            <a:blip r:embed="rId5">
              <a:alphaModFix/>
            </a:blip>
            <a:srcRect b="0" l="0" r="0" t="0"/>
            <a:stretch/>
          </p:blipFill>
          <p:spPr>
            <a:xfrm>
              <a:off x="1371599" y="4114800"/>
              <a:ext cx="5029200" cy="2362200"/>
            </a:xfrm>
            <a:prstGeom prst="rect">
              <a:avLst/>
            </a:prstGeom>
            <a:noFill/>
            <a:ln>
              <a:noFill/>
            </a:ln>
          </p:spPr>
        </p:pic>
        <p:sp>
          <p:nvSpPr>
            <p:cNvPr id="297" name="Google Shape;297;p34"/>
            <p:cNvSpPr/>
            <p:nvPr/>
          </p:nvSpPr>
          <p:spPr>
            <a:xfrm>
              <a:off x="1366773" y="4110037"/>
              <a:ext cx="5038725" cy="2371725"/>
            </a:xfrm>
            <a:custGeom>
              <a:rect b="b" l="l" r="r" t="t"/>
              <a:pathLst>
                <a:path extrusionOk="0" h="2371725" w="5038725">
                  <a:moveTo>
                    <a:pt x="0" y="2371725"/>
                  </a:moveTo>
                  <a:lnTo>
                    <a:pt x="5038725" y="2371725"/>
                  </a:lnTo>
                  <a:lnTo>
                    <a:pt x="5038725" y="0"/>
                  </a:lnTo>
                  <a:lnTo>
                    <a:pt x="0" y="0"/>
                  </a:lnTo>
                  <a:lnTo>
                    <a:pt x="0" y="2371725"/>
                  </a:lnTo>
                  <a:close/>
                </a:path>
              </a:pathLst>
            </a:custGeom>
            <a:noFill/>
            <a:ln cap="flat" cmpd="sng" w="9525">
              <a:solidFill>
                <a:srgbClr val="2E2B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12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5"/>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03" name="Google Shape;303;p35"/>
          <p:cNvSpPr txBox="1"/>
          <p:nvPr>
            <p:ph type="title"/>
          </p:nvPr>
        </p:nvSpPr>
        <p:spPr>
          <a:xfrm>
            <a:off x="535940" y="467690"/>
            <a:ext cx="650113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Text-related CSS Properties</a:t>
            </a:r>
            <a:endParaRPr/>
          </a:p>
        </p:txBody>
      </p:sp>
      <p:sp>
        <p:nvSpPr>
          <p:cNvPr id="304" name="Google Shape;304;p35"/>
          <p:cNvSpPr txBox="1"/>
          <p:nvPr/>
        </p:nvSpPr>
        <p:spPr>
          <a:xfrm>
            <a:off x="650240" y="1526181"/>
            <a:ext cx="7292340" cy="4781550"/>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color </a:t>
            </a:r>
            <a:r>
              <a:rPr lang="en-US" sz="2800">
                <a:solidFill>
                  <a:srgbClr val="2E2B1F"/>
                </a:solidFill>
                <a:latin typeface="Calibri"/>
                <a:ea typeface="Calibri"/>
                <a:cs typeface="Calibri"/>
                <a:sym typeface="Calibri"/>
              </a:rPr>
              <a:t>– specifies the color of the text</a:t>
            </a:r>
            <a:endParaRPr sz="2800">
              <a:solidFill>
                <a:schemeClr val="dk1"/>
              </a:solidFill>
              <a:latin typeface="Calibri"/>
              <a:ea typeface="Calibri"/>
              <a:cs typeface="Calibri"/>
              <a:sym typeface="Calibri"/>
            </a:endParaRPr>
          </a:p>
          <a:p>
            <a:pPr indent="-228600" lvl="0" marL="241300" marR="5080" rtl="0" algn="l">
              <a:lnSpc>
                <a:spcPct val="100000"/>
              </a:lnSpc>
              <a:spcBef>
                <a:spcPts val="675"/>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font-size </a:t>
            </a:r>
            <a:r>
              <a:rPr lang="en-US" sz="2800">
                <a:solidFill>
                  <a:srgbClr val="2E2B1F"/>
                </a:solidFill>
                <a:latin typeface="Calibri"/>
                <a:ea typeface="Calibri"/>
                <a:cs typeface="Calibri"/>
                <a:sym typeface="Calibri"/>
              </a:rPr>
              <a:t>– size of font: </a:t>
            </a:r>
            <a:r>
              <a:rPr lang="en-US" sz="2800">
                <a:solidFill>
                  <a:srgbClr val="FFC000"/>
                </a:solidFill>
                <a:latin typeface="Consolas"/>
                <a:ea typeface="Consolas"/>
                <a:cs typeface="Consolas"/>
                <a:sym typeface="Consolas"/>
              </a:rPr>
              <a:t>xx-small</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x-small</a:t>
            </a:r>
            <a:r>
              <a:rPr lang="en-US" sz="2800">
                <a:solidFill>
                  <a:srgbClr val="2E2B1F"/>
                </a:solidFill>
                <a:latin typeface="Calibri"/>
                <a:ea typeface="Calibri"/>
                <a:cs typeface="Calibri"/>
                <a:sym typeface="Calibri"/>
              </a:rPr>
              <a:t>,  </a:t>
            </a:r>
            <a:r>
              <a:rPr lang="en-US" sz="2800">
                <a:solidFill>
                  <a:srgbClr val="FFC000"/>
                </a:solidFill>
                <a:latin typeface="Consolas"/>
                <a:ea typeface="Consolas"/>
                <a:cs typeface="Consolas"/>
                <a:sym typeface="Consolas"/>
              </a:rPr>
              <a:t>small</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medium</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large</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x-large</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xx-large</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smaller</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larger </a:t>
            </a:r>
            <a:r>
              <a:rPr lang="en-US" sz="2800">
                <a:solidFill>
                  <a:srgbClr val="2E2B1F"/>
                </a:solidFill>
                <a:latin typeface="Calibri"/>
                <a:ea typeface="Calibri"/>
                <a:cs typeface="Calibri"/>
                <a:sym typeface="Calibri"/>
              </a:rPr>
              <a:t>or numeric value</a:t>
            </a:r>
            <a:endParaRPr sz="2800">
              <a:solidFill>
                <a:schemeClr val="dk1"/>
              </a:solidFill>
              <a:latin typeface="Calibri"/>
              <a:ea typeface="Calibri"/>
              <a:cs typeface="Calibri"/>
              <a:sym typeface="Calibri"/>
            </a:endParaRPr>
          </a:p>
          <a:p>
            <a:pPr indent="-228600" lvl="0" marL="241300" marR="0" rtl="0" algn="l">
              <a:lnSpc>
                <a:spcPct val="100000"/>
              </a:lnSpc>
              <a:spcBef>
                <a:spcPts val="675"/>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font-family </a:t>
            </a:r>
            <a:r>
              <a:rPr lang="en-US" sz="2800">
                <a:solidFill>
                  <a:srgbClr val="2E2B1F"/>
                </a:solidFill>
                <a:latin typeface="Calibri"/>
                <a:ea typeface="Calibri"/>
                <a:cs typeface="Calibri"/>
                <a:sym typeface="Calibri"/>
              </a:rPr>
              <a:t>– comma separated font names</a:t>
            </a:r>
            <a:endParaRPr sz="2800">
              <a:solidFill>
                <a:schemeClr val="dk1"/>
              </a:solidFill>
              <a:latin typeface="Calibri"/>
              <a:ea typeface="Calibri"/>
              <a:cs typeface="Calibri"/>
              <a:sym typeface="Calibri"/>
            </a:endParaRPr>
          </a:p>
          <a:p>
            <a:pPr indent="-229235" lvl="1" marL="538480" marR="0" rtl="0" algn="l">
              <a:lnSpc>
                <a:spcPct val="100000"/>
              </a:lnSpc>
              <a:spcBef>
                <a:spcPts val="630"/>
              </a:spcBef>
              <a:spcAft>
                <a:spcPts val="0"/>
              </a:spcAft>
              <a:buClr>
                <a:srgbClr val="9CBDBC"/>
              </a:buClr>
              <a:buSzPts val="2600"/>
              <a:buFont typeface="Arial"/>
              <a:buChar char="•"/>
            </a:pPr>
            <a:r>
              <a:rPr b="0" i="0" lang="en-US" sz="2600" u="none" cap="none" strike="noStrike">
                <a:solidFill>
                  <a:srgbClr val="2E2B1F"/>
                </a:solidFill>
                <a:latin typeface="Calibri"/>
                <a:ea typeface="Calibri"/>
                <a:cs typeface="Calibri"/>
                <a:sym typeface="Calibri"/>
              </a:rPr>
              <a:t>Example: </a:t>
            </a:r>
            <a:r>
              <a:rPr b="0" i="0" lang="en-US" sz="2600" u="none" cap="none" strike="noStrike">
                <a:solidFill>
                  <a:srgbClr val="FFC000"/>
                </a:solidFill>
                <a:latin typeface="Consolas"/>
                <a:ea typeface="Consolas"/>
                <a:cs typeface="Consolas"/>
                <a:sym typeface="Consolas"/>
              </a:rPr>
              <a:t>verdana</a:t>
            </a:r>
            <a:r>
              <a:rPr b="0" i="0" lang="en-US" sz="2600" u="none" cap="none" strike="noStrike">
                <a:solidFill>
                  <a:srgbClr val="FFC000"/>
                </a:solidFill>
                <a:latin typeface="Calibri"/>
                <a:ea typeface="Calibri"/>
                <a:cs typeface="Calibri"/>
                <a:sym typeface="Calibri"/>
              </a:rPr>
              <a:t>, </a:t>
            </a:r>
            <a:r>
              <a:rPr b="0" i="0" lang="en-US" sz="2600" u="none" cap="none" strike="noStrike">
                <a:solidFill>
                  <a:srgbClr val="FFC000"/>
                </a:solidFill>
                <a:latin typeface="Consolas"/>
                <a:ea typeface="Consolas"/>
                <a:cs typeface="Consolas"/>
                <a:sym typeface="Consolas"/>
              </a:rPr>
              <a:t>sans-serif</a:t>
            </a:r>
            <a:r>
              <a:rPr b="0" i="0" lang="en-US" sz="2600" u="none" cap="none" strike="noStrike">
                <a:solidFill>
                  <a:srgbClr val="2E2B1F"/>
                </a:solidFill>
                <a:latin typeface="Calibri"/>
                <a:ea typeface="Calibri"/>
                <a:cs typeface="Calibri"/>
                <a:sym typeface="Calibri"/>
              </a:rPr>
              <a:t>, etc.</a:t>
            </a:r>
            <a:endParaRPr b="0" i="0" sz="2600" u="none" cap="none" strike="noStrike">
              <a:solidFill>
                <a:schemeClr val="dk1"/>
              </a:solidFill>
              <a:latin typeface="Calibri"/>
              <a:ea typeface="Calibri"/>
              <a:cs typeface="Calibri"/>
              <a:sym typeface="Calibri"/>
            </a:endParaRPr>
          </a:p>
          <a:p>
            <a:pPr indent="-229235" lvl="1" marL="538480" marR="0" rtl="0" algn="l">
              <a:lnSpc>
                <a:spcPct val="100000"/>
              </a:lnSpc>
              <a:spcBef>
                <a:spcPts val="625"/>
              </a:spcBef>
              <a:spcAft>
                <a:spcPts val="0"/>
              </a:spcAft>
              <a:buClr>
                <a:srgbClr val="9CBDBC"/>
              </a:buClr>
              <a:buSzPts val="2600"/>
              <a:buFont typeface="Arial"/>
              <a:buChar char="•"/>
            </a:pPr>
            <a:r>
              <a:rPr b="0" i="0" lang="en-US" sz="2600" u="none" cap="none" strike="noStrike">
                <a:solidFill>
                  <a:srgbClr val="2E2B1F"/>
                </a:solidFill>
                <a:latin typeface="Calibri"/>
                <a:ea typeface="Calibri"/>
                <a:cs typeface="Calibri"/>
                <a:sym typeface="Calibri"/>
              </a:rPr>
              <a:t>The browser loads the first one that is available</a:t>
            </a:r>
            <a:endParaRPr b="0" i="0" sz="2600" u="none" cap="none" strike="noStrike">
              <a:solidFill>
                <a:schemeClr val="dk1"/>
              </a:solidFill>
              <a:latin typeface="Calibri"/>
              <a:ea typeface="Calibri"/>
              <a:cs typeface="Calibri"/>
              <a:sym typeface="Calibri"/>
            </a:endParaRPr>
          </a:p>
          <a:p>
            <a:pPr indent="-229235" lvl="1" marL="538480" marR="0" rtl="0" algn="l">
              <a:lnSpc>
                <a:spcPct val="100000"/>
              </a:lnSpc>
              <a:spcBef>
                <a:spcPts val="630"/>
              </a:spcBef>
              <a:spcAft>
                <a:spcPts val="0"/>
              </a:spcAft>
              <a:buClr>
                <a:srgbClr val="9CBDBC"/>
              </a:buClr>
              <a:buSzPts val="2600"/>
              <a:buFont typeface="Arial"/>
              <a:buChar char="•"/>
            </a:pPr>
            <a:r>
              <a:rPr b="0" i="0" lang="en-US" sz="2600" u="none" cap="none" strike="noStrike">
                <a:solidFill>
                  <a:srgbClr val="2E2B1F"/>
                </a:solidFill>
                <a:latin typeface="Calibri"/>
                <a:ea typeface="Calibri"/>
                <a:cs typeface="Calibri"/>
                <a:sym typeface="Calibri"/>
              </a:rPr>
              <a:t>There should always be at least one generic font</a:t>
            </a:r>
            <a:endParaRPr b="0" i="0" sz="2600" u="none" cap="none" strike="noStrike">
              <a:solidFill>
                <a:schemeClr val="dk1"/>
              </a:solidFill>
              <a:latin typeface="Calibri"/>
              <a:ea typeface="Calibri"/>
              <a:cs typeface="Calibri"/>
              <a:sym typeface="Calibri"/>
            </a:endParaRPr>
          </a:p>
          <a:p>
            <a:pPr indent="-228600" lvl="0" marL="241300" marR="312420" rtl="0" algn="l">
              <a:lnSpc>
                <a:spcPct val="100000"/>
              </a:lnSpc>
              <a:spcBef>
                <a:spcPts val="660"/>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font-weight </a:t>
            </a:r>
            <a:r>
              <a:rPr lang="en-US" sz="2600">
                <a:solidFill>
                  <a:srgbClr val="2E2B1F"/>
                </a:solidFill>
                <a:latin typeface="Calibri"/>
                <a:ea typeface="Calibri"/>
                <a:cs typeface="Calibri"/>
                <a:sym typeface="Calibri"/>
              </a:rPr>
              <a:t>can be </a:t>
            </a:r>
            <a:r>
              <a:rPr lang="en-US" sz="2800">
                <a:solidFill>
                  <a:srgbClr val="FFC000"/>
                </a:solidFill>
                <a:latin typeface="Consolas"/>
                <a:ea typeface="Consolas"/>
                <a:cs typeface="Consolas"/>
                <a:sym typeface="Consolas"/>
              </a:rPr>
              <a:t>normal</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bold</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bolder</a:t>
            </a:r>
            <a:r>
              <a:rPr lang="en-US" sz="2800">
                <a:solidFill>
                  <a:srgbClr val="FFC000"/>
                </a:solidFill>
                <a:latin typeface="Calibri"/>
                <a:ea typeface="Calibri"/>
                <a:cs typeface="Calibri"/>
                <a:sym typeface="Calibri"/>
              </a:rPr>
              <a:t>,  </a:t>
            </a:r>
            <a:r>
              <a:rPr lang="en-US" sz="2800">
                <a:solidFill>
                  <a:srgbClr val="FFC000"/>
                </a:solidFill>
                <a:latin typeface="Consolas"/>
                <a:ea typeface="Consolas"/>
                <a:cs typeface="Consolas"/>
                <a:sym typeface="Consolas"/>
              </a:rPr>
              <a:t>lighter </a:t>
            </a:r>
            <a:r>
              <a:rPr lang="en-US" sz="2800">
                <a:solidFill>
                  <a:srgbClr val="2E2B1F"/>
                </a:solidFill>
                <a:latin typeface="Calibri"/>
                <a:ea typeface="Calibri"/>
                <a:cs typeface="Calibri"/>
                <a:sym typeface="Calibri"/>
              </a:rPr>
              <a:t>or a number in range [</a:t>
            </a:r>
            <a:r>
              <a:rPr lang="en-US" sz="2800">
                <a:solidFill>
                  <a:srgbClr val="2E2B1F"/>
                </a:solidFill>
                <a:latin typeface="Consolas"/>
                <a:ea typeface="Consolas"/>
                <a:cs typeface="Consolas"/>
                <a:sym typeface="Consolas"/>
              </a:rPr>
              <a:t>100 … 900</a:t>
            </a:r>
            <a:r>
              <a:rPr lang="en-US" sz="2800">
                <a:solidFill>
                  <a:srgbClr val="2E2B1F"/>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305" name="Google Shape;305;p35"/>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101</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6"/>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11" name="Google Shape;311;p36"/>
          <p:cNvSpPr txBox="1"/>
          <p:nvPr>
            <p:ph type="title"/>
          </p:nvPr>
        </p:nvSpPr>
        <p:spPr>
          <a:xfrm>
            <a:off x="535940" y="467690"/>
            <a:ext cx="540067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Rules for Fonts (2)</a:t>
            </a:r>
            <a:endParaRPr/>
          </a:p>
        </p:txBody>
      </p:sp>
      <p:sp>
        <p:nvSpPr>
          <p:cNvPr id="312" name="Google Shape;312;p36"/>
          <p:cNvSpPr txBox="1"/>
          <p:nvPr/>
        </p:nvSpPr>
        <p:spPr>
          <a:xfrm>
            <a:off x="650240" y="1526181"/>
            <a:ext cx="7101205" cy="3952875"/>
          </a:xfrm>
          <a:prstGeom prst="rect">
            <a:avLst/>
          </a:prstGeom>
          <a:noFill/>
          <a:ln>
            <a:noFill/>
          </a:ln>
        </p:spPr>
        <p:txBody>
          <a:bodyPr anchorCtr="0" anchor="t" bIns="0" lIns="0" spcFirstLastPara="1" rIns="0" wrap="square" tIns="97775">
            <a:spAutoFit/>
          </a:bodyPr>
          <a:lstStyle/>
          <a:p>
            <a:pPr indent="-228600" lvl="0" marL="241300" marR="0" rtl="0" algn="l">
              <a:lnSpc>
                <a:spcPct val="100000"/>
              </a:lnSpc>
              <a:spcBef>
                <a:spcPts val="0"/>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font-style </a:t>
            </a:r>
            <a:r>
              <a:rPr lang="en-US" sz="2800">
                <a:solidFill>
                  <a:srgbClr val="FFC000"/>
                </a:solidFill>
                <a:latin typeface="Calibri"/>
                <a:ea typeface="Calibri"/>
                <a:cs typeface="Calibri"/>
                <a:sym typeface="Calibri"/>
              </a:rPr>
              <a:t>– </a:t>
            </a:r>
            <a:r>
              <a:rPr lang="en-US" sz="2800">
                <a:solidFill>
                  <a:srgbClr val="2E2B1F"/>
                </a:solidFill>
                <a:latin typeface="Calibri"/>
                <a:ea typeface="Calibri"/>
                <a:cs typeface="Calibri"/>
                <a:sym typeface="Calibri"/>
              </a:rPr>
              <a:t>styles the font</a:t>
            </a:r>
            <a:endParaRPr sz="2800">
              <a:solidFill>
                <a:schemeClr val="dk1"/>
              </a:solidFill>
              <a:latin typeface="Calibri"/>
              <a:ea typeface="Calibri"/>
              <a:cs typeface="Calibri"/>
              <a:sym typeface="Calibri"/>
            </a:endParaRPr>
          </a:p>
          <a:p>
            <a:pPr indent="-229235" lvl="1" marL="538480" marR="0" rtl="0" algn="l">
              <a:lnSpc>
                <a:spcPct val="100000"/>
              </a:lnSpc>
              <a:spcBef>
                <a:spcPts val="675"/>
              </a:spcBef>
              <a:spcAft>
                <a:spcPts val="0"/>
              </a:spcAft>
              <a:buClr>
                <a:srgbClr val="9CBDBC"/>
              </a:buClr>
              <a:buSzPts val="2800"/>
              <a:buFont typeface="Arial"/>
              <a:buChar char="•"/>
            </a:pPr>
            <a:r>
              <a:rPr b="0" i="0" lang="en-US" sz="2800" u="none" cap="none" strike="noStrike">
                <a:solidFill>
                  <a:srgbClr val="2E2B1F"/>
                </a:solidFill>
                <a:latin typeface="Calibri"/>
                <a:ea typeface="Calibri"/>
                <a:cs typeface="Calibri"/>
                <a:sym typeface="Calibri"/>
              </a:rPr>
              <a:t>Values: </a:t>
            </a:r>
            <a:r>
              <a:rPr b="0" i="0" lang="en-US" sz="2800" u="none" cap="none" strike="noStrike">
                <a:solidFill>
                  <a:srgbClr val="FFC000"/>
                </a:solidFill>
                <a:latin typeface="Consolas"/>
                <a:ea typeface="Consolas"/>
                <a:cs typeface="Consolas"/>
                <a:sym typeface="Consolas"/>
              </a:rPr>
              <a:t>normal</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italic</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oblique</a:t>
            </a:r>
            <a:endParaRPr b="0" i="0" sz="2800" u="none" cap="none" strike="noStrike">
              <a:solidFill>
                <a:schemeClr val="dk1"/>
              </a:solidFill>
              <a:latin typeface="Consolas"/>
              <a:ea typeface="Consolas"/>
              <a:cs typeface="Consolas"/>
              <a:sym typeface="Consolas"/>
            </a:endParaRPr>
          </a:p>
          <a:p>
            <a:pPr indent="-228600" lvl="0" marL="241300" marR="0" rtl="0" algn="l">
              <a:lnSpc>
                <a:spcPct val="100000"/>
              </a:lnSpc>
              <a:spcBef>
                <a:spcPts val="675"/>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text-decoration </a:t>
            </a:r>
            <a:r>
              <a:rPr lang="en-US" sz="2800">
                <a:solidFill>
                  <a:srgbClr val="2E2B1F"/>
                </a:solidFill>
                <a:latin typeface="Calibri"/>
                <a:ea typeface="Calibri"/>
                <a:cs typeface="Calibri"/>
                <a:sym typeface="Calibri"/>
              </a:rPr>
              <a:t>– decorates the text</a:t>
            </a:r>
            <a:endParaRPr sz="2800">
              <a:solidFill>
                <a:schemeClr val="dk1"/>
              </a:solidFill>
              <a:latin typeface="Calibri"/>
              <a:ea typeface="Calibri"/>
              <a:cs typeface="Calibri"/>
              <a:sym typeface="Calibri"/>
            </a:endParaRPr>
          </a:p>
          <a:p>
            <a:pPr indent="-228600" lvl="1" marL="538480" marR="328930" rtl="0" algn="l">
              <a:lnSpc>
                <a:spcPct val="100000"/>
              </a:lnSpc>
              <a:spcBef>
                <a:spcPts val="670"/>
              </a:spcBef>
              <a:spcAft>
                <a:spcPts val="0"/>
              </a:spcAft>
              <a:buClr>
                <a:srgbClr val="9CBDBC"/>
              </a:buClr>
              <a:buSzPts val="2800"/>
              <a:buFont typeface="Arial"/>
              <a:buChar char="•"/>
            </a:pPr>
            <a:r>
              <a:rPr b="0" i="0" lang="en-US" sz="2800" u="none" cap="none" strike="noStrike">
                <a:solidFill>
                  <a:srgbClr val="2E2B1F"/>
                </a:solidFill>
                <a:latin typeface="Calibri"/>
                <a:ea typeface="Calibri"/>
                <a:cs typeface="Calibri"/>
                <a:sym typeface="Calibri"/>
              </a:rPr>
              <a:t>Values: </a:t>
            </a:r>
            <a:r>
              <a:rPr b="0" i="0" lang="en-US" sz="2800" u="none" cap="none" strike="noStrike">
                <a:solidFill>
                  <a:srgbClr val="FFC000"/>
                </a:solidFill>
                <a:latin typeface="Consolas"/>
                <a:ea typeface="Consolas"/>
                <a:cs typeface="Consolas"/>
                <a:sym typeface="Consolas"/>
              </a:rPr>
              <a:t>none</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underline</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line-trough</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overline</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blink</a:t>
            </a:r>
            <a:endParaRPr b="0" i="0" sz="2800" u="none" cap="none" strike="noStrike">
              <a:solidFill>
                <a:schemeClr val="dk1"/>
              </a:solidFill>
              <a:latin typeface="Consolas"/>
              <a:ea typeface="Consolas"/>
              <a:cs typeface="Consolas"/>
              <a:sym typeface="Consolas"/>
            </a:endParaRPr>
          </a:p>
          <a:p>
            <a:pPr indent="-228600" lvl="0" marL="241300" marR="5080" rtl="0" algn="l">
              <a:lnSpc>
                <a:spcPct val="119642"/>
              </a:lnSpc>
              <a:spcBef>
                <a:spcPts val="795"/>
              </a:spcBef>
              <a:spcAft>
                <a:spcPts val="0"/>
              </a:spcAft>
              <a:buClr>
                <a:srgbClr val="A9A47B"/>
              </a:buClr>
              <a:buSzPts val="2800"/>
              <a:buFont typeface="Arial"/>
              <a:buChar char="•"/>
            </a:pPr>
            <a:r>
              <a:rPr lang="en-US" sz="2800">
                <a:solidFill>
                  <a:srgbClr val="FFC000"/>
                </a:solidFill>
                <a:latin typeface="Consolas"/>
                <a:ea typeface="Consolas"/>
                <a:cs typeface="Consolas"/>
                <a:sym typeface="Consolas"/>
              </a:rPr>
              <a:t>text-align </a:t>
            </a:r>
            <a:r>
              <a:rPr lang="en-US" sz="2800">
                <a:solidFill>
                  <a:srgbClr val="2E2B1F"/>
                </a:solidFill>
                <a:latin typeface="Calibri"/>
                <a:ea typeface="Calibri"/>
                <a:cs typeface="Calibri"/>
                <a:sym typeface="Calibri"/>
              </a:rPr>
              <a:t>– defines the alignment of text or  other content</a:t>
            </a:r>
            <a:endParaRPr sz="2800">
              <a:solidFill>
                <a:schemeClr val="dk1"/>
              </a:solidFill>
              <a:latin typeface="Calibri"/>
              <a:ea typeface="Calibri"/>
              <a:cs typeface="Calibri"/>
              <a:sym typeface="Calibri"/>
            </a:endParaRPr>
          </a:p>
          <a:p>
            <a:pPr indent="-229235" lvl="1" marL="538480" marR="0" rtl="0" algn="l">
              <a:lnSpc>
                <a:spcPct val="100000"/>
              </a:lnSpc>
              <a:spcBef>
                <a:spcPts val="575"/>
              </a:spcBef>
              <a:spcAft>
                <a:spcPts val="0"/>
              </a:spcAft>
              <a:buClr>
                <a:srgbClr val="9CBDBC"/>
              </a:buClr>
              <a:buSzPts val="2800"/>
              <a:buFont typeface="Arial"/>
              <a:buChar char="•"/>
            </a:pPr>
            <a:r>
              <a:rPr b="0" i="0" lang="en-US" sz="2800" u="none" cap="none" strike="noStrike">
                <a:solidFill>
                  <a:srgbClr val="2E2B1F"/>
                </a:solidFill>
                <a:latin typeface="Calibri"/>
                <a:ea typeface="Calibri"/>
                <a:cs typeface="Calibri"/>
                <a:sym typeface="Calibri"/>
              </a:rPr>
              <a:t>Values: </a:t>
            </a:r>
            <a:r>
              <a:rPr b="0" i="0" lang="en-US" sz="2800" u="none" cap="none" strike="noStrike">
                <a:solidFill>
                  <a:srgbClr val="FFC000"/>
                </a:solidFill>
                <a:latin typeface="Consolas"/>
                <a:ea typeface="Consolas"/>
                <a:cs typeface="Consolas"/>
                <a:sym typeface="Consolas"/>
              </a:rPr>
              <a:t>left</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right</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center</a:t>
            </a:r>
            <a:r>
              <a:rPr b="0" i="0" lang="en-US" sz="2800" u="none" cap="none" strike="noStrike">
                <a:solidFill>
                  <a:srgbClr val="FFC000"/>
                </a:solidFill>
                <a:latin typeface="Calibri"/>
                <a:ea typeface="Calibri"/>
                <a:cs typeface="Calibri"/>
                <a:sym typeface="Calibri"/>
              </a:rPr>
              <a:t>, </a:t>
            </a:r>
            <a:r>
              <a:rPr b="0" i="0" lang="en-US" sz="2800" u="none" cap="none" strike="noStrike">
                <a:solidFill>
                  <a:srgbClr val="FFC000"/>
                </a:solidFill>
                <a:latin typeface="Consolas"/>
                <a:ea typeface="Consolas"/>
                <a:cs typeface="Consolas"/>
                <a:sym typeface="Consolas"/>
              </a:rPr>
              <a:t>justify</a:t>
            </a:r>
            <a:endParaRPr b="0" i="0" sz="2800" u="none" cap="none" strike="noStrike">
              <a:solidFill>
                <a:schemeClr val="dk1"/>
              </a:solidFill>
              <a:latin typeface="Consolas"/>
              <a:ea typeface="Consolas"/>
              <a:cs typeface="Consolas"/>
              <a:sym typeface="Consolas"/>
            </a:endParaRPr>
          </a:p>
        </p:txBody>
      </p:sp>
      <p:sp>
        <p:nvSpPr>
          <p:cNvPr id="313" name="Google Shape;313;p36"/>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102</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7"/>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19" name="Google Shape;319;p37"/>
          <p:cNvSpPr txBox="1"/>
          <p:nvPr>
            <p:ph type="title"/>
          </p:nvPr>
        </p:nvSpPr>
        <p:spPr>
          <a:xfrm>
            <a:off x="535940" y="467690"/>
            <a:ext cx="596582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Shorthand Font Property</a:t>
            </a:r>
            <a:endParaRPr/>
          </a:p>
        </p:txBody>
      </p:sp>
      <p:sp>
        <p:nvSpPr>
          <p:cNvPr id="320" name="Google Shape;320;p37"/>
          <p:cNvSpPr txBox="1"/>
          <p:nvPr/>
        </p:nvSpPr>
        <p:spPr>
          <a:xfrm>
            <a:off x="650240" y="1546599"/>
            <a:ext cx="7071900" cy="1262700"/>
          </a:xfrm>
          <a:prstGeom prst="rect">
            <a:avLst/>
          </a:prstGeom>
          <a:noFill/>
          <a:ln>
            <a:noFill/>
          </a:ln>
        </p:spPr>
        <p:txBody>
          <a:bodyPr anchorCtr="0" anchor="t" bIns="0" lIns="0" spcFirstLastPara="1" rIns="0" wrap="square" tIns="82550">
            <a:spAutoFit/>
          </a:bodyPr>
          <a:lstStyle/>
          <a:p>
            <a:pPr indent="-228600" lvl="0" marL="241300" marR="0" rtl="0" algn="l">
              <a:lnSpc>
                <a:spcPct val="100000"/>
              </a:lnSpc>
              <a:spcBef>
                <a:spcPts val="0"/>
              </a:spcBef>
              <a:spcAft>
                <a:spcPts val="0"/>
              </a:spcAft>
              <a:buClr>
                <a:srgbClr val="980000"/>
              </a:buClr>
              <a:buSzPts val="2400"/>
              <a:buFont typeface="Arial"/>
              <a:buChar char="•"/>
            </a:pPr>
            <a:r>
              <a:rPr lang="en-US" sz="2400">
                <a:solidFill>
                  <a:srgbClr val="980000"/>
                </a:solidFill>
                <a:latin typeface="Consolas"/>
                <a:ea typeface="Consolas"/>
                <a:cs typeface="Consolas"/>
                <a:sym typeface="Consolas"/>
              </a:rPr>
              <a:t>font</a:t>
            </a:r>
            <a:endParaRPr sz="2400">
              <a:solidFill>
                <a:srgbClr val="980000"/>
              </a:solidFill>
              <a:latin typeface="Consolas"/>
              <a:ea typeface="Consolas"/>
              <a:cs typeface="Consolas"/>
              <a:sym typeface="Consolas"/>
            </a:endParaRPr>
          </a:p>
          <a:p>
            <a:pPr indent="-229235" lvl="1" marL="538480" marR="0" rtl="0" algn="l">
              <a:lnSpc>
                <a:spcPct val="100000"/>
              </a:lnSpc>
              <a:spcBef>
                <a:spcPts val="555"/>
              </a:spcBef>
              <a:spcAft>
                <a:spcPts val="0"/>
              </a:spcAft>
              <a:buClr>
                <a:srgbClr val="980000"/>
              </a:buClr>
              <a:buSzPts val="2400"/>
              <a:buFont typeface="Arial"/>
              <a:buChar char="•"/>
            </a:pPr>
            <a:r>
              <a:rPr b="0" i="0" lang="en-US" sz="2400" u="none" cap="none" strike="noStrike">
                <a:solidFill>
                  <a:srgbClr val="980000"/>
                </a:solidFill>
                <a:latin typeface="Calibri"/>
                <a:ea typeface="Calibri"/>
                <a:cs typeface="Calibri"/>
                <a:sym typeface="Calibri"/>
              </a:rPr>
              <a:t>Shorthand rule for setting multiple font properties at</a:t>
            </a:r>
            <a:endParaRPr b="0" i="0" sz="2400" u="none" cap="none" strike="noStrike">
              <a:solidFill>
                <a:srgbClr val="980000"/>
              </a:solidFill>
              <a:latin typeface="Calibri"/>
              <a:ea typeface="Calibri"/>
              <a:cs typeface="Calibri"/>
              <a:sym typeface="Calibri"/>
            </a:endParaRPr>
          </a:p>
          <a:p>
            <a:pPr indent="0" lvl="0" marL="538480" marR="0" rtl="0" algn="l">
              <a:lnSpc>
                <a:spcPct val="100000"/>
              </a:lnSpc>
              <a:spcBef>
                <a:spcPts val="0"/>
              </a:spcBef>
              <a:spcAft>
                <a:spcPts val="0"/>
              </a:spcAft>
              <a:buNone/>
            </a:pPr>
            <a:r>
              <a:rPr lang="en-US" sz="2400">
                <a:solidFill>
                  <a:srgbClr val="980000"/>
                </a:solidFill>
                <a:latin typeface="Calibri"/>
                <a:ea typeface="Calibri"/>
                <a:cs typeface="Calibri"/>
                <a:sym typeface="Calibri"/>
              </a:rPr>
              <a:t>the same time</a:t>
            </a:r>
            <a:endParaRPr sz="2400">
              <a:solidFill>
                <a:srgbClr val="980000"/>
              </a:solidFill>
              <a:latin typeface="Calibri"/>
              <a:ea typeface="Calibri"/>
              <a:cs typeface="Calibri"/>
              <a:sym typeface="Calibri"/>
            </a:endParaRPr>
          </a:p>
        </p:txBody>
      </p:sp>
      <p:sp>
        <p:nvSpPr>
          <p:cNvPr id="321" name="Google Shape;321;p37"/>
          <p:cNvSpPr txBox="1"/>
          <p:nvPr/>
        </p:nvSpPr>
        <p:spPr>
          <a:xfrm>
            <a:off x="1176324" y="3576904"/>
            <a:ext cx="28397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400">
                <a:solidFill>
                  <a:srgbClr val="2E2B1F"/>
                </a:solidFill>
                <a:latin typeface="Calibri"/>
                <a:ea typeface="Calibri"/>
                <a:cs typeface="Calibri"/>
                <a:sym typeface="Calibri"/>
              </a:rPr>
              <a:t>is equal to writing this:</a:t>
            </a:r>
            <a:endParaRPr sz="2400">
              <a:solidFill>
                <a:schemeClr val="dk1"/>
              </a:solidFill>
              <a:latin typeface="Calibri"/>
              <a:ea typeface="Calibri"/>
              <a:cs typeface="Calibri"/>
              <a:sym typeface="Calibri"/>
            </a:endParaRPr>
          </a:p>
        </p:txBody>
      </p:sp>
      <p:sp>
        <p:nvSpPr>
          <p:cNvPr id="322" name="Google Shape;322;p37"/>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103</a:t>
            </a:r>
            <a:endParaRPr sz="1200">
              <a:solidFill>
                <a:schemeClr val="dk1"/>
              </a:solidFill>
              <a:latin typeface="Calibri"/>
              <a:ea typeface="Calibri"/>
              <a:cs typeface="Calibri"/>
              <a:sym typeface="Calibri"/>
            </a:endParaRPr>
          </a:p>
        </p:txBody>
      </p:sp>
      <p:sp>
        <p:nvSpPr>
          <p:cNvPr id="323" name="Google Shape;323;p37"/>
          <p:cNvSpPr txBox="1"/>
          <p:nvPr/>
        </p:nvSpPr>
        <p:spPr>
          <a:xfrm>
            <a:off x="900112" y="2851899"/>
            <a:ext cx="7416900" cy="309000"/>
          </a:xfrm>
          <a:prstGeom prst="rect">
            <a:avLst/>
          </a:prstGeom>
          <a:solidFill>
            <a:srgbClr val="E9D9BD">
              <a:alpha val="14509"/>
            </a:srgbClr>
          </a:solidFill>
          <a:ln cap="flat" cmpd="sng" w="12700">
            <a:solidFill>
              <a:srgbClr val="DEC59E"/>
            </a:solidFill>
            <a:prstDash val="solid"/>
            <a:round/>
            <a:headEnd len="sm" w="sm" type="none"/>
            <a:tailEnd len="sm" w="sm" type="none"/>
          </a:ln>
        </p:spPr>
        <p:txBody>
          <a:bodyPr anchorCtr="0" anchor="t" bIns="0" lIns="0" spcFirstLastPara="1" rIns="0" wrap="square" tIns="1250">
            <a:spAutoFit/>
          </a:bodyPr>
          <a:lstStyle/>
          <a:p>
            <a:pPr indent="0" lvl="0" marL="91440" marR="0" rtl="0" algn="l">
              <a:lnSpc>
                <a:spcPct val="100000"/>
              </a:lnSpc>
              <a:spcBef>
                <a:spcPts val="0"/>
              </a:spcBef>
              <a:spcAft>
                <a:spcPts val="0"/>
              </a:spcAft>
              <a:buNone/>
            </a:pPr>
            <a:r>
              <a:rPr b="1" lang="en-US" sz="2000">
                <a:solidFill>
                  <a:srgbClr val="980000"/>
                </a:solidFill>
                <a:latin typeface="Consolas"/>
                <a:ea typeface="Consolas"/>
                <a:cs typeface="Consolas"/>
                <a:sym typeface="Consolas"/>
              </a:rPr>
              <a:t>font:italic normal bold 12px/16px verdana</a:t>
            </a:r>
            <a:endParaRPr sz="2000">
              <a:solidFill>
                <a:srgbClr val="980000"/>
              </a:solidFill>
              <a:latin typeface="Consolas"/>
              <a:ea typeface="Consolas"/>
              <a:cs typeface="Consolas"/>
              <a:sym typeface="Consolas"/>
            </a:endParaRPr>
          </a:p>
        </p:txBody>
      </p:sp>
      <p:sp>
        <p:nvSpPr>
          <p:cNvPr id="324" name="Google Shape;324;p37"/>
          <p:cNvSpPr txBox="1"/>
          <p:nvPr/>
        </p:nvSpPr>
        <p:spPr>
          <a:xfrm>
            <a:off x="900112" y="4168216"/>
            <a:ext cx="7416900" cy="1694400"/>
          </a:xfrm>
          <a:prstGeom prst="rect">
            <a:avLst/>
          </a:prstGeom>
          <a:solidFill>
            <a:srgbClr val="E9D9BD">
              <a:alpha val="14509"/>
            </a:srgbClr>
          </a:solidFill>
          <a:ln cap="flat" cmpd="sng" w="12700">
            <a:solidFill>
              <a:srgbClr val="DEC59E"/>
            </a:solidFill>
            <a:prstDash val="solid"/>
            <a:round/>
            <a:headEnd len="sm" w="sm" type="none"/>
            <a:tailEnd len="sm" w="sm" type="none"/>
          </a:ln>
        </p:spPr>
        <p:txBody>
          <a:bodyPr anchorCtr="0" anchor="t" bIns="0" lIns="0" spcFirstLastPara="1" rIns="0" wrap="square" tIns="31750">
            <a:spAutoFit/>
          </a:bodyPr>
          <a:lstStyle/>
          <a:p>
            <a:pPr indent="0" lvl="0" marL="91440" marR="4381500" rtl="0" algn="l">
              <a:lnSpc>
                <a:spcPct val="90000"/>
              </a:lnSpc>
              <a:spcBef>
                <a:spcPts val="0"/>
              </a:spcBef>
              <a:spcAft>
                <a:spcPts val="0"/>
              </a:spcAft>
              <a:buNone/>
            </a:pPr>
            <a:r>
              <a:rPr b="1" lang="en-US" sz="2000">
                <a:solidFill>
                  <a:srgbClr val="980000"/>
                </a:solidFill>
                <a:latin typeface="Consolas"/>
                <a:ea typeface="Consolas"/>
                <a:cs typeface="Consolas"/>
                <a:sym typeface="Consolas"/>
              </a:rPr>
              <a:t>font-style: italic;  font-variant: normal;  font-weight: bold;  font-size: 12px;  line-height: 16px;  font-family: verdana;</a:t>
            </a:r>
            <a:endParaRPr sz="2000">
              <a:solidFill>
                <a:srgbClr val="980000"/>
              </a:solidFill>
              <a:latin typeface="Consolas"/>
              <a:ea typeface="Consolas"/>
              <a:cs typeface="Consolas"/>
              <a:sym typeface="Consolas"/>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8"/>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30" name="Google Shape;330;p38"/>
          <p:cNvSpPr txBox="1"/>
          <p:nvPr>
            <p:ph type="title"/>
          </p:nvPr>
        </p:nvSpPr>
        <p:spPr>
          <a:xfrm>
            <a:off x="535940" y="467690"/>
            <a:ext cx="315722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Backgrounds</a:t>
            </a:r>
            <a:endParaRPr/>
          </a:p>
        </p:txBody>
      </p:sp>
      <p:sp>
        <p:nvSpPr>
          <p:cNvPr id="331" name="Google Shape;331;p38"/>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104</a:t>
            </a:r>
            <a:endParaRPr sz="1200">
              <a:solidFill>
                <a:schemeClr val="dk1"/>
              </a:solidFill>
              <a:latin typeface="Calibri"/>
              <a:ea typeface="Calibri"/>
              <a:cs typeface="Calibri"/>
              <a:sym typeface="Calibri"/>
            </a:endParaRPr>
          </a:p>
        </p:txBody>
      </p:sp>
      <p:grpSp>
        <p:nvGrpSpPr>
          <p:cNvPr id="332" name="Google Shape;332;p38"/>
          <p:cNvGrpSpPr/>
          <p:nvPr/>
        </p:nvGrpSpPr>
        <p:grpSpPr>
          <a:xfrm>
            <a:off x="801623" y="2142744"/>
            <a:ext cx="7515289" cy="679703"/>
            <a:chOff x="801623" y="2142744"/>
            <a:chExt cx="7515289" cy="679703"/>
          </a:xfrm>
        </p:grpSpPr>
        <p:sp>
          <p:nvSpPr>
            <p:cNvPr id="333" name="Google Shape;333;p38"/>
            <p:cNvSpPr/>
            <p:nvPr/>
          </p:nvSpPr>
          <p:spPr>
            <a:xfrm>
              <a:off x="900112" y="2233041"/>
              <a:ext cx="7416800" cy="434340"/>
            </a:xfrm>
            <a:custGeom>
              <a:rect b="b" l="l" r="r" t="t"/>
              <a:pathLst>
                <a:path extrusionOk="0" h="434339" w="7416800">
                  <a:moveTo>
                    <a:pt x="7416800" y="0"/>
                  </a:moveTo>
                  <a:lnTo>
                    <a:pt x="0" y="0"/>
                  </a:lnTo>
                  <a:lnTo>
                    <a:pt x="0" y="433959"/>
                  </a:lnTo>
                  <a:lnTo>
                    <a:pt x="7416800" y="433959"/>
                  </a:lnTo>
                  <a:lnTo>
                    <a:pt x="7416800" y="0"/>
                  </a:lnTo>
                  <a:close/>
                </a:path>
              </a:pathLst>
            </a:custGeom>
            <a:solidFill>
              <a:srgbClr val="E9D9BD">
                <a:alpha val="1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8"/>
            <p:cNvSpPr/>
            <p:nvPr/>
          </p:nvSpPr>
          <p:spPr>
            <a:xfrm>
              <a:off x="900112" y="2233041"/>
              <a:ext cx="7416800" cy="434340"/>
            </a:xfrm>
            <a:custGeom>
              <a:rect b="b" l="l" r="r" t="t"/>
              <a:pathLst>
                <a:path extrusionOk="0" h="434339" w="7416800">
                  <a:moveTo>
                    <a:pt x="0" y="433959"/>
                  </a:moveTo>
                  <a:lnTo>
                    <a:pt x="7416800" y="433959"/>
                  </a:lnTo>
                  <a:lnTo>
                    <a:pt x="7416800" y="0"/>
                  </a:lnTo>
                  <a:lnTo>
                    <a:pt x="0" y="0"/>
                  </a:lnTo>
                  <a:lnTo>
                    <a:pt x="0" y="433959"/>
                  </a:lnTo>
                  <a:close/>
                </a:path>
              </a:pathLst>
            </a:custGeom>
            <a:noFill/>
            <a:ln cap="flat" cmpd="sng" w="12700">
              <a:solidFill>
                <a:srgbClr val="DEC5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5" name="Google Shape;335;p38"/>
            <p:cNvPicPr preferRelativeResize="0"/>
            <p:nvPr/>
          </p:nvPicPr>
          <p:blipFill rotWithShape="1">
            <a:blip r:embed="rId4">
              <a:alphaModFix/>
            </a:blip>
            <a:srcRect b="0" l="0" r="0" t="0"/>
            <a:stretch/>
          </p:blipFill>
          <p:spPr>
            <a:xfrm>
              <a:off x="801623" y="2142744"/>
              <a:ext cx="2087880" cy="679703"/>
            </a:xfrm>
            <a:prstGeom prst="rect">
              <a:avLst/>
            </a:prstGeom>
            <a:noFill/>
            <a:ln>
              <a:noFill/>
            </a:ln>
          </p:spPr>
        </p:pic>
        <p:pic>
          <p:nvPicPr>
            <p:cNvPr id="336" name="Google Shape;336;p38"/>
            <p:cNvPicPr preferRelativeResize="0"/>
            <p:nvPr/>
          </p:nvPicPr>
          <p:blipFill rotWithShape="1">
            <a:blip r:embed="rId5">
              <a:alphaModFix/>
            </a:blip>
            <a:srcRect b="0" l="0" r="0" t="0"/>
            <a:stretch/>
          </p:blipFill>
          <p:spPr>
            <a:xfrm>
              <a:off x="2484119" y="2142744"/>
              <a:ext cx="573024" cy="679703"/>
            </a:xfrm>
            <a:prstGeom prst="rect">
              <a:avLst/>
            </a:prstGeom>
            <a:noFill/>
            <a:ln>
              <a:noFill/>
            </a:ln>
          </p:spPr>
        </p:pic>
        <p:pic>
          <p:nvPicPr>
            <p:cNvPr id="337" name="Google Shape;337;p38"/>
            <p:cNvPicPr preferRelativeResize="0"/>
            <p:nvPr/>
          </p:nvPicPr>
          <p:blipFill rotWithShape="1">
            <a:blip r:embed="rId6">
              <a:alphaModFix/>
            </a:blip>
            <a:srcRect b="0" l="0" r="0" t="0"/>
            <a:stretch/>
          </p:blipFill>
          <p:spPr>
            <a:xfrm>
              <a:off x="2651759" y="2142744"/>
              <a:ext cx="4108703" cy="679703"/>
            </a:xfrm>
            <a:prstGeom prst="rect">
              <a:avLst/>
            </a:prstGeom>
            <a:noFill/>
            <a:ln>
              <a:noFill/>
            </a:ln>
          </p:spPr>
        </p:pic>
      </p:grpSp>
      <p:sp>
        <p:nvSpPr>
          <p:cNvPr id="338" name="Google Shape;338;p38"/>
          <p:cNvSpPr txBox="1"/>
          <p:nvPr/>
        </p:nvSpPr>
        <p:spPr>
          <a:xfrm>
            <a:off x="458216" y="1323835"/>
            <a:ext cx="6096000" cy="3901440"/>
          </a:xfrm>
          <a:prstGeom prst="rect">
            <a:avLst/>
          </a:prstGeom>
          <a:noFill/>
          <a:ln>
            <a:noFill/>
          </a:ln>
        </p:spPr>
        <p:txBody>
          <a:bodyPr anchorCtr="0" anchor="t" bIns="0" lIns="0" spcFirstLastPara="1" rIns="0" wrap="square" tIns="78100">
            <a:spAutoFit/>
          </a:bodyPr>
          <a:lstStyle/>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background-image</a:t>
            </a:r>
            <a:endParaRPr sz="2200">
              <a:solidFill>
                <a:schemeClr val="dk1"/>
              </a:solidFill>
              <a:latin typeface="Consolas"/>
              <a:ea typeface="Consolas"/>
              <a:cs typeface="Consolas"/>
              <a:sym typeface="Consolas"/>
            </a:endParaRPr>
          </a:p>
          <a:p>
            <a:pPr indent="-228600" lvl="1" marL="538480" marR="0" rtl="0" algn="l">
              <a:lnSpc>
                <a:spcPct val="100000"/>
              </a:lnSpc>
              <a:spcBef>
                <a:spcPts val="475"/>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URL of image to be used as background, e.g.:</a:t>
            </a:r>
            <a:endParaRPr b="0" i="0" sz="2000" u="none" cap="none" strike="noStrike">
              <a:solidFill>
                <a:schemeClr val="dk1"/>
              </a:solidFill>
              <a:latin typeface="Calibri"/>
              <a:ea typeface="Calibri"/>
              <a:cs typeface="Calibri"/>
              <a:sym typeface="Calibri"/>
            </a:endParaRPr>
          </a:p>
          <a:p>
            <a:pPr indent="0" lvl="0" marL="533400" marR="0" rtl="0" algn="l">
              <a:lnSpc>
                <a:spcPct val="100000"/>
              </a:lnSpc>
              <a:spcBef>
                <a:spcPts val="969"/>
              </a:spcBef>
              <a:spcAft>
                <a:spcPts val="0"/>
              </a:spcAft>
              <a:buNone/>
            </a:pPr>
            <a:r>
              <a:rPr b="1" lang="en-US" sz="2400">
                <a:solidFill>
                  <a:srgbClr val="006FC0"/>
                </a:solidFill>
                <a:latin typeface="Consolas"/>
                <a:ea typeface="Consolas"/>
                <a:cs typeface="Consolas"/>
                <a:sym typeface="Consolas"/>
              </a:rPr>
              <a:t>background-image:url("back.gif");</a:t>
            </a:r>
            <a:endParaRPr sz="2400">
              <a:solidFill>
                <a:schemeClr val="dk1"/>
              </a:solidFill>
              <a:latin typeface="Consolas"/>
              <a:ea typeface="Consolas"/>
              <a:cs typeface="Consolas"/>
              <a:sym typeface="Consolas"/>
            </a:endParaRPr>
          </a:p>
          <a:p>
            <a:pPr indent="0" lvl="0" marL="0" marR="0" rtl="0" algn="l">
              <a:lnSpc>
                <a:spcPct val="100000"/>
              </a:lnSpc>
              <a:spcBef>
                <a:spcPts val="35"/>
              </a:spcBef>
              <a:spcAft>
                <a:spcPts val="0"/>
              </a:spcAft>
              <a:buNone/>
            </a:pPr>
            <a:r>
              <a:t/>
            </a:r>
            <a:endParaRPr sz="2550">
              <a:solidFill>
                <a:schemeClr val="dk1"/>
              </a:solidFill>
              <a:latin typeface="Consolas"/>
              <a:ea typeface="Consolas"/>
              <a:cs typeface="Consolas"/>
              <a:sym typeface="Consolas"/>
            </a:endParaRPr>
          </a:p>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background-color</a:t>
            </a:r>
            <a:endParaRPr sz="2200">
              <a:solidFill>
                <a:schemeClr val="dk1"/>
              </a:solidFill>
              <a:latin typeface="Consolas"/>
              <a:ea typeface="Consolas"/>
              <a:cs typeface="Consolas"/>
              <a:sym typeface="Consolas"/>
            </a:endParaRPr>
          </a:p>
          <a:p>
            <a:pPr indent="-228600" lvl="1" marL="538480" marR="0" rtl="0" algn="l">
              <a:lnSpc>
                <a:spcPct val="100000"/>
              </a:lnSpc>
              <a:spcBef>
                <a:spcPts val="475"/>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Using color and image and the same time</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535"/>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background-repeat</a:t>
            </a:r>
            <a:endParaRPr sz="2200">
              <a:solidFill>
                <a:schemeClr val="dk1"/>
              </a:solidFill>
              <a:latin typeface="Consolas"/>
              <a:ea typeface="Consolas"/>
              <a:cs typeface="Consolas"/>
              <a:sym typeface="Consolas"/>
            </a:endParaRPr>
          </a:p>
          <a:p>
            <a:pPr indent="-228600" lvl="1" marL="538480" marR="0" rtl="0" algn="l">
              <a:lnSpc>
                <a:spcPct val="100000"/>
              </a:lnSpc>
              <a:spcBef>
                <a:spcPts val="475"/>
              </a:spcBef>
              <a:spcAft>
                <a:spcPts val="0"/>
              </a:spcAft>
              <a:buClr>
                <a:srgbClr val="9CBDBC"/>
              </a:buClr>
              <a:buSzPts val="2000"/>
              <a:buFont typeface="Arial"/>
              <a:buChar char="•"/>
            </a:pPr>
            <a:r>
              <a:rPr b="0" i="0" lang="en-US" sz="2000" u="none" cap="none" strike="noStrike">
                <a:solidFill>
                  <a:srgbClr val="2E2B1F"/>
                </a:solidFill>
                <a:latin typeface="Consolas"/>
                <a:ea typeface="Consolas"/>
                <a:cs typeface="Consolas"/>
                <a:sym typeface="Consolas"/>
              </a:rPr>
              <a:t>repeat-x</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repeat-y</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repeat</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no-repeat</a:t>
            </a:r>
            <a:endParaRPr b="0" i="0" sz="2000" u="none" cap="none" strike="noStrike">
              <a:solidFill>
                <a:schemeClr val="dk1"/>
              </a:solidFill>
              <a:latin typeface="Consolas"/>
              <a:ea typeface="Consolas"/>
              <a:cs typeface="Consolas"/>
              <a:sym typeface="Consolas"/>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background-attachment</a:t>
            </a:r>
            <a:endParaRPr sz="2200">
              <a:solidFill>
                <a:schemeClr val="dk1"/>
              </a:solidFill>
              <a:latin typeface="Consolas"/>
              <a:ea typeface="Consolas"/>
              <a:cs typeface="Consolas"/>
              <a:sym typeface="Consolas"/>
            </a:endParaRPr>
          </a:p>
          <a:p>
            <a:pPr indent="-228600" lvl="1" marL="538480" marR="0" rtl="0" algn="l">
              <a:lnSpc>
                <a:spcPct val="100000"/>
              </a:lnSpc>
              <a:spcBef>
                <a:spcPts val="480"/>
              </a:spcBef>
              <a:spcAft>
                <a:spcPts val="0"/>
              </a:spcAft>
              <a:buClr>
                <a:srgbClr val="9CBDBC"/>
              </a:buClr>
              <a:buSzPts val="2000"/>
              <a:buFont typeface="Arial"/>
              <a:buChar char="•"/>
            </a:pPr>
            <a:r>
              <a:rPr b="0" i="0" lang="en-US" sz="2000" u="none" cap="none" strike="noStrike">
                <a:solidFill>
                  <a:srgbClr val="2E2B1F"/>
                </a:solidFill>
                <a:latin typeface="Consolas"/>
                <a:ea typeface="Consolas"/>
                <a:cs typeface="Consolas"/>
                <a:sym typeface="Consolas"/>
              </a:rPr>
              <a:t>fixed </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scroll</a:t>
            </a:r>
            <a:endParaRPr b="0" i="0" sz="2000" u="none" cap="none" strike="noStrike">
              <a:solidFill>
                <a:schemeClr val="dk1"/>
              </a:solidFill>
              <a:latin typeface="Consolas"/>
              <a:ea typeface="Consolas"/>
              <a:cs typeface="Consolas"/>
              <a:sym typeface="Consolas"/>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9"/>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44" name="Google Shape;344;p39"/>
          <p:cNvSpPr txBox="1"/>
          <p:nvPr>
            <p:ph type="title"/>
          </p:nvPr>
        </p:nvSpPr>
        <p:spPr>
          <a:xfrm>
            <a:off x="535940" y="467690"/>
            <a:ext cx="400177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Backgrounds (2)</a:t>
            </a:r>
            <a:endParaRPr/>
          </a:p>
        </p:txBody>
      </p:sp>
      <p:sp>
        <p:nvSpPr>
          <p:cNvPr id="345" name="Google Shape;345;p39"/>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105</a:t>
            </a:r>
            <a:endParaRPr sz="1200">
              <a:solidFill>
                <a:schemeClr val="dk1"/>
              </a:solidFill>
              <a:latin typeface="Calibri"/>
              <a:ea typeface="Calibri"/>
              <a:cs typeface="Calibri"/>
              <a:sym typeface="Calibri"/>
            </a:endParaRPr>
          </a:p>
        </p:txBody>
      </p:sp>
      <p:sp>
        <p:nvSpPr>
          <p:cNvPr id="346" name="Google Shape;346;p39"/>
          <p:cNvSpPr txBox="1"/>
          <p:nvPr/>
        </p:nvSpPr>
        <p:spPr>
          <a:xfrm>
            <a:off x="650240" y="1616710"/>
            <a:ext cx="6925945" cy="3709035"/>
          </a:xfrm>
          <a:prstGeom prst="rect">
            <a:avLst/>
          </a:prstGeom>
          <a:noFill/>
          <a:ln>
            <a:noFill/>
          </a:ln>
        </p:spPr>
        <p:txBody>
          <a:bodyPr anchorCtr="0" anchor="t" bIns="0" lIns="0" spcFirstLastPara="1" rIns="0" wrap="square" tIns="12050">
            <a:spAutoFit/>
          </a:bodyPr>
          <a:lstStyle/>
          <a:p>
            <a:pPr indent="-228600" lvl="0" marL="241300" marR="56514" rtl="0" algn="l">
              <a:lnSpc>
                <a:spcPct val="100000"/>
              </a:lnSpc>
              <a:spcBef>
                <a:spcPts val="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background-position</a:t>
            </a:r>
            <a:r>
              <a:rPr lang="en-US" sz="2200">
                <a:solidFill>
                  <a:srgbClr val="2E2B1F"/>
                </a:solidFill>
                <a:latin typeface="Calibri"/>
                <a:ea typeface="Calibri"/>
                <a:cs typeface="Calibri"/>
                <a:sym typeface="Calibri"/>
              </a:rPr>
              <a:t>: specifies vertical and horizontal  position of the background image</a:t>
            </a:r>
            <a:endParaRPr sz="2200">
              <a:solidFill>
                <a:schemeClr val="dk1"/>
              </a:solidFill>
              <a:latin typeface="Calibri"/>
              <a:ea typeface="Calibri"/>
              <a:cs typeface="Calibri"/>
              <a:sym typeface="Calibri"/>
            </a:endParaRPr>
          </a:p>
          <a:p>
            <a:pPr indent="-229235" lvl="1" marL="538480" marR="0" rtl="0" algn="l">
              <a:lnSpc>
                <a:spcPct val="100000"/>
              </a:lnSpc>
              <a:spcBef>
                <a:spcPts val="49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Vertical position: </a:t>
            </a:r>
            <a:r>
              <a:rPr b="0" i="0" lang="en-US" sz="2000" u="none" cap="none" strike="noStrike">
                <a:solidFill>
                  <a:srgbClr val="2E2B1F"/>
                </a:solidFill>
                <a:latin typeface="Consolas"/>
                <a:ea typeface="Consolas"/>
                <a:cs typeface="Consolas"/>
                <a:sym typeface="Consolas"/>
              </a:rPr>
              <a:t>top</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center</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bottom</a:t>
            </a:r>
            <a:endParaRPr b="0" i="0" sz="2000" u="none" cap="none" strike="noStrike">
              <a:solidFill>
                <a:schemeClr val="dk1"/>
              </a:solidFill>
              <a:latin typeface="Consolas"/>
              <a:ea typeface="Consolas"/>
              <a:cs typeface="Consolas"/>
              <a:sym typeface="Consolas"/>
            </a:endParaRPr>
          </a:p>
          <a:p>
            <a:pPr indent="-229235" lvl="1" marL="538480" marR="0" rtl="0" algn="l">
              <a:lnSpc>
                <a:spcPct val="100000"/>
              </a:lnSpc>
              <a:spcBef>
                <a:spcPts val="48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Horizontal position: </a:t>
            </a:r>
            <a:r>
              <a:rPr b="0" i="0" lang="en-US" sz="2000" u="none" cap="none" strike="noStrike">
                <a:solidFill>
                  <a:srgbClr val="2E2B1F"/>
                </a:solidFill>
                <a:latin typeface="Consolas"/>
                <a:ea typeface="Consolas"/>
                <a:cs typeface="Consolas"/>
                <a:sym typeface="Consolas"/>
              </a:rPr>
              <a:t>left</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center</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right</a:t>
            </a:r>
            <a:endParaRPr b="0" i="0" sz="2000" u="none" cap="none" strike="noStrike">
              <a:solidFill>
                <a:schemeClr val="dk1"/>
              </a:solidFill>
              <a:latin typeface="Consolas"/>
              <a:ea typeface="Consolas"/>
              <a:cs typeface="Consolas"/>
              <a:sym typeface="Consolas"/>
            </a:endParaRPr>
          </a:p>
          <a:p>
            <a:pPr indent="-229235" lvl="1" marL="538480" marR="0" rtl="0" algn="l">
              <a:lnSpc>
                <a:spcPct val="100000"/>
              </a:lnSpc>
              <a:spcBef>
                <a:spcPts val="48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Both can be specified in percentage or other numerical values</a:t>
            </a:r>
            <a:endParaRPr b="0" i="0" sz="2000" u="none" cap="none" strike="noStrike">
              <a:solidFill>
                <a:schemeClr val="dk1"/>
              </a:solidFill>
              <a:latin typeface="Calibri"/>
              <a:ea typeface="Calibri"/>
              <a:cs typeface="Calibri"/>
              <a:sym typeface="Calibri"/>
            </a:endParaRPr>
          </a:p>
          <a:p>
            <a:pPr indent="-229235" lvl="1" marL="538480" marR="0" rtl="0" algn="l">
              <a:lnSpc>
                <a:spcPct val="100000"/>
              </a:lnSpc>
              <a:spcBef>
                <a:spcPts val="48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Examples:</a:t>
            </a:r>
            <a:endParaRPr b="0" i="0" sz="2000" u="none" cap="none" strike="noStrike">
              <a:solidFill>
                <a:schemeClr val="dk1"/>
              </a:solidFill>
              <a:latin typeface="Calibri"/>
              <a:ea typeface="Calibri"/>
              <a:cs typeface="Calibri"/>
              <a:sym typeface="Calibri"/>
            </a:endParaRPr>
          </a:p>
          <a:p>
            <a:pPr indent="0" lvl="0" marL="431800" marR="1438275" rtl="0" algn="l">
              <a:lnSpc>
                <a:spcPct val="208400"/>
              </a:lnSpc>
              <a:spcBef>
                <a:spcPts val="190"/>
              </a:spcBef>
              <a:spcAft>
                <a:spcPts val="0"/>
              </a:spcAft>
              <a:buNone/>
            </a:pPr>
            <a:r>
              <a:rPr b="1" lang="en-US" sz="2400">
                <a:solidFill>
                  <a:srgbClr val="006FC0"/>
                </a:solidFill>
                <a:latin typeface="Consolas"/>
                <a:ea typeface="Consolas"/>
                <a:cs typeface="Consolas"/>
                <a:sym typeface="Consolas"/>
              </a:rPr>
              <a:t>background-position: top left;  background-position: -5px 50%;</a:t>
            </a:r>
            <a:endParaRPr sz="2400">
              <a:solidFill>
                <a:schemeClr val="dk1"/>
              </a:solidFill>
              <a:latin typeface="Consolas"/>
              <a:ea typeface="Consolas"/>
              <a:cs typeface="Consolas"/>
              <a:sym typeface="Consolas"/>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0"/>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52" name="Google Shape;352;p40"/>
          <p:cNvSpPr txBox="1"/>
          <p:nvPr>
            <p:ph type="title"/>
          </p:nvPr>
        </p:nvSpPr>
        <p:spPr>
          <a:xfrm>
            <a:off x="535940" y="467690"/>
            <a:ext cx="195008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Borders</a:t>
            </a:r>
            <a:endParaRPr/>
          </a:p>
        </p:txBody>
      </p:sp>
      <p:sp>
        <p:nvSpPr>
          <p:cNvPr id="353" name="Google Shape;353;p40"/>
          <p:cNvSpPr txBox="1"/>
          <p:nvPr/>
        </p:nvSpPr>
        <p:spPr>
          <a:xfrm>
            <a:off x="650240" y="1616710"/>
            <a:ext cx="7126605" cy="2940685"/>
          </a:xfrm>
          <a:prstGeom prst="rect">
            <a:avLst/>
          </a:prstGeom>
          <a:noFill/>
          <a:ln>
            <a:noFill/>
          </a:ln>
        </p:spPr>
        <p:txBody>
          <a:bodyPr anchorCtr="0" anchor="t" bIns="0" lIns="0" spcFirstLastPara="1" rIns="0" wrap="square" tIns="12050">
            <a:spAutoFit/>
          </a:bodyPr>
          <a:lstStyle/>
          <a:p>
            <a:pPr indent="-228600" lvl="0" marL="241300" marR="147955" rtl="0" algn="l">
              <a:lnSpc>
                <a:spcPct val="100000"/>
              </a:lnSpc>
              <a:spcBef>
                <a:spcPts val="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border-width</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thin</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medium</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thick </a:t>
            </a:r>
            <a:r>
              <a:rPr lang="en-US" sz="2200">
                <a:solidFill>
                  <a:srgbClr val="2E2B1F"/>
                </a:solidFill>
                <a:latin typeface="Calibri"/>
                <a:ea typeface="Calibri"/>
                <a:cs typeface="Calibri"/>
                <a:sym typeface="Calibri"/>
              </a:rPr>
              <a:t>or numerical value  (e.g. </a:t>
            </a:r>
            <a:r>
              <a:rPr lang="en-US" sz="2200">
                <a:solidFill>
                  <a:srgbClr val="2E2B1F"/>
                </a:solidFill>
                <a:latin typeface="Consolas"/>
                <a:ea typeface="Consolas"/>
                <a:cs typeface="Consolas"/>
                <a:sym typeface="Consolas"/>
              </a:rPr>
              <a:t>10px</a:t>
            </a:r>
            <a:r>
              <a:rPr lang="en-US" sz="2200">
                <a:solidFill>
                  <a:srgbClr val="2E2B1F"/>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border-color</a:t>
            </a:r>
            <a:r>
              <a:rPr lang="en-US" sz="2200">
                <a:solidFill>
                  <a:srgbClr val="2E2B1F"/>
                </a:solidFill>
                <a:latin typeface="Calibri"/>
                <a:ea typeface="Calibri"/>
                <a:cs typeface="Calibri"/>
                <a:sym typeface="Calibri"/>
              </a:rPr>
              <a:t>: color alias or RGB value</a:t>
            </a:r>
            <a:endParaRPr sz="2200">
              <a:solidFill>
                <a:schemeClr val="dk1"/>
              </a:solidFill>
              <a:latin typeface="Calibri"/>
              <a:ea typeface="Calibri"/>
              <a:cs typeface="Calibri"/>
              <a:sym typeface="Calibri"/>
            </a:endParaRPr>
          </a:p>
          <a:p>
            <a:pPr indent="-228600" lvl="0" marL="241300" marR="129539" rtl="0" algn="l">
              <a:lnSpc>
                <a:spcPct val="100000"/>
              </a:lnSpc>
              <a:spcBef>
                <a:spcPts val="53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border-style</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none</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hidden</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dotted</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dashed</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solid</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double</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groove</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ridge</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inset</a:t>
            </a:r>
            <a:r>
              <a:rPr lang="en-US" sz="2200">
                <a:solidFill>
                  <a:srgbClr val="2E2B1F"/>
                </a:solidFill>
                <a:latin typeface="Calibri"/>
                <a:ea typeface="Calibri"/>
                <a:cs typeface="Calibri"/>
                <a:sym typeface="Calibri"/>
              </a:rPr>
              <a:t>, </a:t>
            </a:r>
            <a:r>
              <a:rPr lang="en-US" sz="2200">
                <a:solidFill>
                  <a:srgbClr val="2E2B1F"/>
                </a:solidFill>
                <a:latin typeface="Consolas"/>
                <a:ea typeface="Consolas"/>
                <a:cs typeface="Consolas"/>
                <a:sym typeface="Consolas"/>
              </a:rPr>
              <a:t>outset</a:t>
            </a:r>
            <a:endParaRPr sz="2200">
              <a:solidFill>
                <a:schemeClr val="dk1"/>
              </a:solidFill>
              <a:latin typeface="Consolas"/>
              <a:ea typeface="Consolas"/>
              <a:cs typeface="Consolas"/>
              <a:sym typeface="Consolas"/>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Each property can be defined separately for left, top, bottom  and right</a:t>
            </a:r>
            <a:endParaRPr sz="2200">
              <a:solidFill>
                <a:schemeClr val="dk1"/>
              </a:solidFill>
              <a:latin typeface="Calibri"/>
              <a:ea typeface="Calibri"/>
              <a:cs typeface="Calibri"/>
              <a:sym typeface="Calibri"/>
            </a:endParaRPr>
          </a:p>
          <a:p>
            <a:pPr indent="-229235" lvl="1" marL="538480" marR="0" rtl="0" algn="l">
              <a:lnSpc>
                <a:spcPct val="100000"/>
              </a:lnSpc>
              <a:spcBef>
                <a:spcPts val="484"/>
              </a:spcBef>
              <a:spcAft>
                <a:spcPts val="0"/>
              </a:spcAft>
              <a:buClr>
                <a:srgbClr val="9CBDBC"/>
              </a:buClr>
              <a:buSzPts val="2000"/>
              <a:buFont typeface="Arial"/>
              <a:buChar char="•"/>
            </a:pPr>
            <a:r>
              <a:rPr b="0" i="0" lang="en-US" sz="2000" u="none" cap="none" strike="noStrike">
                <a:solidFill>
                  <a:srgbClr val="2E2B1F"/>
                </a:solidFill>
                <a:latin typeface="Consolas"/>
                <a:ea typeface="Consolas"/>
                <a:cs typeface="Consolas"/>
                <a:sym typeface="Consolas"/>
              </a:rPr>
              <a:t>border-top-style</a:t>
            </a:r>
            <a:r>
              <a:rPr b="0" i="0" lang="en-US" sz="2000" u="none" cap="none" strike="noStrike">
                <a:solidFill>
                  <a:srgbClr val="2E2B1F"/>
                </a:solidFill>
                <a:latin typeface="Calibri"/>
                <a:ea typeface="Calibri"/>
                <a:cs typeface="Calibri"/>
                <a:sym typeface="Calibri"/>
              </a:rPr>
              <a:t>, </a:t>
            </a:r>
            <a:r>
              <a:rPr b="0" i="0" lang="en-US" sz="2000" u="none" cap="none" strike="noStrike">
                <a:solidFill>
                  <a:srgbClr val="2E2B1F"/>
                </a:solidFill>
                <a:latin typeface="Consolas"/>
                <a:ea typeface="Consolas"/>
                <a:cs typeface="Consolas"/>
                <a:sym typeface="Consolas"/>
              </a:rPr>
              <a:t>border-left-color</a:t>
            </a:r>
            <a:r>
              <a:rPr b="0" i="0" lang="en-US" sz="2000" u="none" cap="none" strike="noStrike">
                <a:solidFill>
                  <a:srgbClr val="2E2B1F"/>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354" name="Google Shape;354;p40"/>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106</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1"/>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60" name="Google Shape;360;p41"/>
          <p:cNvSpPr txBox="1"/>
          <p:nvPr>
            <p:ph type="title"/>
          </p:nvPr>
        </p:nvSpPr>
        <p:spPr>
          <a:xfrm>
            <a:off x="535940" y="467690"/>
            <a:ext cx="6566534"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Border Shorthand Property</a:t>
            </a:r>
            <a:endParaRPr/>
          </a:p>
        </p:txBody>
      </p:sp>
      <p:sp>
        <p:nvSpPr>
          <p:cNvPr id="361" name="Google Shape;361;p41"/>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107</a:t>
            </a:r>
            <a:endParaRPr sz="1200">
              <a:solidFill>
                <a:schemeClr val="dk1"/>
              </a:solidFill>
              <a:latin typeface="Calibri"/>
              <a:ea typeface="Calibri"/>
              <a:cs typeface="Calibri"/>
              <a:sym typeface="Calibri"/>
            </a:endParaRPr>
          </a:p>
        </p:txBody>
      </p:sp>
      <p:grpSp>
        <p:nvGrpSpPr>
          <p:cNvPr id="362" name="Google Shape;362;p41"/>
          <p:cNvGrpSpPr/>
          <p:nvPr/>
        </p:nvGrpSpPr>
        <p:grpSpPr>
          <a:xfrm>
            <a:off x="510540" y="1940051"/>
            <a:ext cx="8023860" cy="679703"/>
            <a:chOff x="510540" y="1940051"/>
            <a:chExt cx="8023860" cy="679703"/>
          </a:xfrm>
        </p:grpSpPr>
        <p:sp>
          <p:nvSpPr>
            <p:cNvPr id="363" name="Google Shape;363;p41"/>
            <p:cNvSpPr/>
            <p:nvPr/>
          </p:nvSpPr>
          <p:spPr>
            <a:xfrm>
              <a:off x="609600" y="2029929"/>
              <a:ext cx="7924800" cy="424815"/>
            </a:xfrm>
            <a:custGeom>
              <a:rect b="b" l="l" r="r" t="t"/>
              <a:pathLst>
                <a:path extrusionOk="0" h="424814" w="7924800">
                  <a:moveTo>
                    <a:pt x="7924800" y="0"/>
                  </a:moveTo>
                  <a:lnTo>
                    <a:pt x="0" y="0"/>
                  </a:lnTo>
                  <a:lnTo>
                    <a:pt x="0" y="424726"/>
                  </a:lnTo>
                  <a:lnTo>
                    <a:pt x="7924800" y="424726"/>
                  </a:lnTo>
                  <a:lnTo>
                    <a:pt x="7924800" y="0"/>
                  </a:lnTo>
                  <a:close/>
                </a:path>
              </a:pathLst>
            </a:custGeom>
            <a:solidFill>
              <a:srgbClr val="E9D9BD">
                <a:alpha val="1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41"/>
            <p:cNvSpPr/>
            <p:nvPr/>
          </p:nvSpPr>
          <p:spPr>
            <a:xfrm>
              <a:off x="609600" y="2029929"/>
              <a:ext cx="7924800" cy="424815"/>
            </a:xfrm>
            <a:custGeom>
              <a:rect b="b" l="l" r="r" t="t"/>
              <a:pathLst>
                <a:path extrusionOk="0" h="424814" w="7924800">
                  <a:moveTo>
                    <a:pt x="0" y="424726"/>
                  </a:moveTo>
                  <a:lnTo>
                    <a:pt x="7924800" y="424726"/>
                  </a:lnTo>
                  <a:lnTo>
                    <a:pt x="7924800" y="0"/>
                  </a:lnTo>
                  <a:lnTo>
                    <a:pt x="0" y="0"/>
                  </a:lnTo>
                  <a:lnTo>
                    <a:pt x="0" y="424726"/>
                  </a:lnTo>
                  <a:close/>
                </a:path>
              </a:pathLst>
            </a:custGeom>
            <a:noFill/>
            <a:ln cap="flat" cmpd="sng" w="12700">
              <a:solidFill>
                <a:srgbClr val="DEC5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5" name="Google Shape;365;p41"/>
            <p:cNvPicPr preferRelativeResize="0"/>
            <p:nvPr/>
          </p:nvPicPr>
          <p:blipFill rotWithShape="1">
            <a:blip r:embed="rId4">
              <a:alphaModFix/>
            </a:blip>
            <a:srcRect b="0" l="0" r="0" t="0"/>
            <a:stretch/>
          </p:blipFill>
          <p:spPr>
            <a:xfrm>
              <a:off x="510540" y="1940051"/>
              <a:ext cx="3939540" cy="679703"/>
            </a:xfrm>
            <a:prstGeom prst="rect">
              <a:avLst/>
            </a:prstGeom>
            <a:noFill/>
            <a:ln>
              <a:noFill/>
            </a:ln>
          </p:spPr>
        </p:pic>
      </p:grpSp>
      <p:grpSp>
        <p:nvGrpSpPr>
          <p:cNvPr id="366" name="Google Shape;366;p41"/>
          <p:cNvGrpSpPr/>
          <p:nvPr/>
        </p:nvGrpSpPr>
        <p:grpSpPr>
          <a:xfrm>
            <a:off x="470916" y="3186683"/>
            <a:ext cx="8024152" cy="1338072"/>
            <a:chOff x="470916" y="3186683"/>
            <a:chExt cx="8024152" cy="1338072"/>
          </a:xfrm>
        </p:grpSpPr>
        <p:sp>
          <p:nvSpPr>
            <p:cNvPr id="367" name="Google Shape;367;p41"/>
            <p:cNvSpPr/>
            <p:nvPr/>
          </p:nvSpPr>
          <p:spPr>
            <a:xfrm>
              <a:off x="570268" y="3276599"/>
              <a:ext cx="7924800" cy="1089660"/>
            </a:xfrm>
            <a:custGeom>
              <a:rect b="b" l="l" r="r" t="t"/>
              <a:pathLst>
                <a:path extrusionOk="0" h="1089660" w="7924800">
                  <a:moveTo>
                    <a:pt x="7924800" y="0"/>
                  </a:moveTo>
                  <a:lnTo>
                    <a:pt x="0" y="0"/>
                  </a:lnTo>
                  <a:lnTo>
                    <a:pt x="0" y="1089533"/>
                  </a:lnTo>
                  <a:lnTo>
                    <a:pt x="7924800" y="1089533"/>
                  </a:lnTo>
                  <a:lnTo>
                    <a:pt x="7924800" y="0"/>
                  </a:lnTo>
                  <a:close/>
                </a:path>
              </a:pathLst>
            </a:custGeom>
            <a:solidFill>
              <a:srgbClr val="E9D9BD">
                <a:alpha val="1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41"/>
            <p:cNvSpPr/>
            <p:nvPr/>
          </p:nvSpPr>
          <p:spPr>
            <a:xfrm>
              <a:off x="570268" y="3276599"/>
              <a:ext cx="7924800" cy="1089660"/>
            </a:xfrm>
            <a:custGeom>
              <a:rect b="b" l="l" r="r" t="t"/>
              <a:pathLst>
                <a:path extrusionOk="0" h="1089660" w="7924800">
                  <a:moveTo>
                    <a:pt x="0" y="1089533"/>
                  </a:moveTo>
                  <a:lnTo>
                    <a:pt x="7924800" y="1089533"/>
                  </a:lnTo>
                  <a:lnTo>
                    <a:pt x="7924800" y="0"/>
                  </a:lnTo>
                  <a:lnTo>
                    <a:pt x="0" y="0"/>
                  </a:lnTo>
                  <a:lnTo>
                    <a:pt x="0" y="1089533"/>
                  </a:lnTo>
                  <a:close/>
                </a:path>
              </a:pathLst>
            </a:custGeom>
            <a:noFill/>
            <a:ln cap="flat" cmpd="sng" w="12675">
              <a:solidFill>
                <a:srgbClr val="DEC5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9" name="Google Shape;369;p41"/>
            <p:cNvPicPr preferRelativeResize="0"/>
            <p:nvPr/>
          </p:nvPicPr>
          <p:blipFill rotWithShape="1">
            <a:blip r:embed="rId5">
              <a:alphaModFix/>
            </a:blip>
            <a:srcRect b="0" l="0" r="0" t="0"/>
            <a:stretch/>
          </p:blipFill>
          <p:spPr>
            <a:xfrm>
              <a:off x="470916" y="3186683"/>
              <a:ext cx="1414272" cy="679703"/>
            </a:xfrm>
            <a:prstGeom prst="rect">
              <a:avLst/>
            </a:prstGeom>
            <a:noFill/>
            <a:ln>
              <a:noFill/>
            </a:ln>
          </p:spPr>
        </p:pic>
        <p:pic>
          <p:nvPicPr>
            <p:cNvPr id="370" name="Google Shape;370;p41"/>
            <p:cNvPicPr preferRelativeResize="0"/>
            <p:nvPr/>
          </p:nvPicPr>
          <p:blipFill rotWithShape="1">
            <a:blip r:embed="rId6">
              <a:alphaModFix/>
            </a:blip>
            <a:srcRect b="0" l="0" r="0" t="0"/>
            <a:stretch/>
          </p:blipFill>
          <p:spPr>
            <a:xfrm>
              <a:off x="1479804" y="3186683"/>
              <a:ext cx="573023" cy="679703"/>
            </a:xfrm>
            <a:prstGeom prst="rect">
              <a:avLst/>
            </a:prstGeom>
            <a:noFill/>
            <a:ln>
              <a:noFill/>
            </a:ln>
          </p:spPr>
        </p:pic>
        <p:pic>
          <p:nvPicPr>
            <p:cNvPr id="371" name="Google Shape;371;p41"/>
            <p:cNvPicPr preferRelativeResize="0"/>
            <p:nvPr/>
          </p:nvPicPr>
          <p:blipFill rotWithShape="1">
            <a:blip r:embed="rId7">
              <a:alphaModFix/>
            </a:blip>
            <a:srcRect b="0" l="0" r="0" t="0"/>
            <a:stretch/>
          </p:blipFill>
          <p:spPr>
            <a:xfrm>
              <a:off x="1647444" y="3186683"/>
              <a:ext cx="2089404" cy="679703"/>
            </a:xfrm>
            <a:prstGeom prst="rect">
              <a:avLst/>
            </a:prstGeom>
            <a:noFill/>
            <a:ln>
              <a:noFill/>
            </a:ln>
          </p:spPr>
        </p:pic>
        <p:pic>
          <p:nvPicPr>
            <p:cNvPr id="372" name="Google Shape;372;p41"/>
            <p:cNvPicPr preferRelativeResize="0"/>
            <p:nvPr/>
          </p:nvPicPr>
          <p:blipFill rotWithShape="1">
            <a:blip r:embed="rId8">
              <a:alphaModFix/>
            </a:blip>
            <a:srcRect b="0" l="0" r="0" t="0"/>
            <a:stretch/>
          </p:blipFill>
          <p:spPr>
            <a:xfrm>
              <a:off x="470916" y="3515867"/>
              <a:ext cx="1414272" cy="679703"/>
            </a:xfrm>
            <a:prstGeom prst="rect">
              <a:avLst/>
            </a:prstGeom>
            <a:noFill/>
            <a:ln>
              <a:noFill/>
            </a:ln>
          </p:spPr>
        </p:pic>
        <p:pic>
          <p:nvPicPr>
            <p:cNvPr id="373" name="Google Shape;373;p41"/>
            <p:cNvPicPr preferRelativeResize="0"/>
            <p:nvPr/>
          </p:nvPicPr>
          <p:blipFill rotWithShape="1">
            <a:blip r:embed="rId9">
              <a:alphaModFix/>
            </a:blip>
            <a:srcRect b="0" l="0" r="0" t="0"/>
            <a:stretch/>
          </p:blipFill>
          <p:spPr>
            <a:xfrm>
              <a:off x="1479804" y="3515867"/>
              <a:ext cx="573023" cy="679703"/>
            </a:xfrm>
            <a:prstGeom prst="rect">
              <a:avLst/>
            </a:prstGeom>
            <a:noFill/>
            <a:ln>
              <a:noFill/>
            </a:ln>
          </p:spPr>
        </p:pic>
        <p:pic>
          <p:nvPicPr>
            <p:cNvPr id="374" name="Google Shape;374;p41"/>
            <p:cNvPicPr preferRelativeResize="0"/>
            <p:nvPr/>
          </p:nvPicPr>
          <p:blipFill rotWithShape="1">
            <a:blip r:embed="rId10">
              <a:alphaModFix/>
            </a:blip>
            <a:srcRect b="0" l="0" r="0" t="0"/>
            <a:stretch/>
          </p:blipFill>
          <p:spPr>
            <a:xfrm>
              <a:off x="1647444" y="3515867"/>
              <a:ext cx="2089404" cy="679703"/>
            </a:xfrm>
            <a:prstGeom prst="rect">
              <a:avLst/>
            </a:prstGeom>
            <a:noFill/>
            <a:ln>
              <a:noFill/>
            </a:ln>
          </p:spPr>
        </p:pic>
        <p:pic>
          <p:nvPicPr>
            <p:cNvPr id="375" name="Google Shape;375;p41"/>
            <p:cNvPicPr preferRelativeResize="0"/>
            <p:nvPr/>
          </p:nvPicPr>
          <p:blipFill rotWithShape="1">
            <a:blip r:embed="rId8">
              <a:alphaModFix/>
            </a:blip>
            <a:srcRect b="0" l="0" r="0" t="0"/>
            <a:stretch/>
          </p:blipFill>
          <p:spPr>
            <a:xfrm>
              <a:off x="470916" y="3845051"/>
              <a:ext cx="1414272" cy="679704"/>
            </a:xfrm>
            <a:prstGeom prst="rect">
              <a:avLst/>
            </a:prstGeom>
            <a:noFill/>
            <a:ln>
              <a:noFill/>
            </a:ln>
          </p:spPr>
        </p:pic>
        <p:pic>
          <p:nvPicPr>
            <p:cNvPr id="376" name="Google Shape;376;p41"/>
            <p:cNvPicPr preferRelativeResize="0"/>
            <p:nvPr/>
          </p:nvPicPr>
          <p:blipFill rotWithShape="1">
            <a:blip r:embed="rId9">
              <a:alphaModFix/>
            </a:blip>
            <a:srcRect b="0" l="0" r="0" t="0"/>
            <a:stretch/>
          </p:blipFill>
          <p:spPr>
            <a:xfrm>
              <a:off x="1479804" y="3845051"/>
              <a:ext cx="573023" cy="679704"/>
            </a:xfrm>
            <a:prstGeom prst="rect">
              <a:avLst/>
            </a:prstGeom>
            <a:noFill/>
            <a:ln>
              <a:noFill/>
            </a:ln>
          </p:spPr>
        </p:pic>
        <p:pic>
          <p:nvPicPr>
            <p:cNvPr id="377" name="Google Shape;377;p41"/>
            <p:cNvPicPr preferRelativeResize="0"/>
            <p:nvPr/>
          </p:nvPicPr>
          <p:blipFill rotWithShape="1">
            <a:blip r:embed="rId11">
              <a:alphaModFix/>
            </a:blip>
            <a:srcRect b="0" l="0" r="0" t="0"/>
            <a:stretch/>
          </p:blipFill>
          <p:spPr>
            <a:xfrm>
              <a:off x="1647444" y="3845051"/>
              <a:ext cx="2426208" cy="679704"/>
            </a:xfrm>
            <a:prstGeom prst="rect">
              <a:avLst/>
            </a:prstGeom>
            <a:noFill/>
            <a:ln>
              <a:noFill/>
            </a:ln>
          </p:spPr>
        </p:pic>
      </p:grpSp>
      <p:sp>
        <p:nvSpPr>
          <p:cNvPr id="378" name="Google Shape;378;p41"/>
          <p:cNvSpPr txBox="1"/>
          <p:nvPr/>
        </p:nvSpPr>
        <p:spPr>
          <a:xfrm>
            <a:off x="649020" y="1563162"/>
            <a:ext cx="7261859" cy="4759636"/>
          </a:xfrm>
          <a:prstGeom prst="rect">
            <a:avLst/>
          </a:prstGeom>
          <a:noFill/>
          <a:ln>
            <a:noFill/>
          </a:ln>
        </p:spPr>
        <p:txBody>
          <a:bodyPr anchorCtr="0" anchor="t" bIns="0" lIns="0" spcFirstLastPara="1" rIns="0" wrap="square" tIns="65400">
            <a:spAutoFit/>
          </a:bodyPr>
          <a:lstStyle/>
          <a:p>
            <a:pPr indent="-229234" lvl="0" marL="241934" marR="0" rtl="0" algn="just">
              <a:lnSpc>
                <a:spcPct val="100000"/>
              </a:lnSpc>
              <a:spcBef>
                <a:spcPts val="0"/>
              </a:spcBef>
              <a:spcAft>
                <a:spcPts val="0"/>
              </a:spcAft>
              <a:buClr>
                <a:srgbClr val="A9A47B"/>
              </a:buClr>
              <a:buSzPts val="2200"/>
              <a:buFont typeface="Arial"/>
              <a:buChar char="•"/>
            </a:pPr>
            <a:r>
              <a:rPr lang="en-US" sz="2200">
                <a:solidFill>
                  <a:srgbClr val="595959"/>
                </a:solidFill>
                <a:latin typeface="Consolas"/>
                <a:ea typeface="Consolas"/>
                <a:cs typeface="Consolas"/>
                <a:sym typeface="Consolas"/>
              </a:rPr>
              <a:t>border</a:t>
            </a:r>
            <a:r>
              <a:rPr lang="en-US" sz="2200">
                <a:solidFill>
                  <a:srgbClr val="595959"/>
                </a:solidFill>
                <a:latin typeface="Calibri"/>
                <a:ea typeface="Calibri"/>
                <a:cs typeface="Calibri"/>
                <a:sym typeface="Calibri"/>
              </a:rPr>
              <a:t>: shorthand rule for setting border properties at once:</a:t>
            </a:r>
            <a:endParaRPr sz="2200">
              <a:solidFill>
                <a:srgbClr val="595959"/>
              </a:solidFill>
              <a:latin typeface="Calibri"/>
              <a:ea typeface="Calibri"/>
              <a:cs typeface="Calibri"/>
              <a:sym typeface="Calibri"/>
            </a:endParaRPr>
          </a:p>
          <a:p>
            <a:pPr indent="0" lvl="0" marL="51435" marR="0" rtl="0" algn="l">
              <a:lnSpc>
                <a:spcPct val="100000"/>
              </a:lnSpc>
              <a:spcBef>
                <a:spcPts val="459"/>
              </a:spcBef>
              <a:spcAft>
                <a:spcPts val="0"/>
              </a:spcAft>
              <a:buNone/>
            </a:pPr>
            <a:r>
              <a:rPr b="1" lang="en-US" sz="2400">
                <a:solidFill>
                  <a:srgbClr val="595959"/>
                </a:solidFill>
                <a:latin typeface="Consolas"/>
                <a:ea typeface="Consolas"/>
                <a:cs typeface="Consolas"/>
                <a:sym typeface="Consolas"/>
              </a:rPr>
              <a:t>border: 1px solid red</a:t>
            </a:r>
            <a:endParaRPr sz="2400">
              <a:solidFill>
                <a:srgbClr val="595959"/>
              </a:solidFill>
              <a:latin typeface="Consolas"/>
              <a:ea typeface="Consolas"/>
              <a:cs typeface="Consolas"/>
              <a:sym typeface="Consolas"/>
            </a:endParaRPr>
          </a:p>
          <a:p>
            <a:pPr indent="0" lvl="0" marL="0" marR="0" rtl="0" algn="l">
              <a:lnSpc>
                <a:spcPct val="100000"/>
              </a:lnSpc>
              <a:spcBef>
                <a:spcPts val="15"/>
              </a:spcBef>
              <a:spcAft>
                <a:spcPts val="0"/>
              </a:spcAft>
              <a:buNone/>
            </a:pPr>
            <a:r>
              <a:t/>
            </a:r>
            <a:endParaRPr sz="3000">
              <a:solidFill>
                <a:srgbClr val="595959"/>
              </a:solidFill>
              <a:latin typeface="Consolas"/>
              <a:ea typeface="Consolas"/>
              <a:cs typeface="Consolas"/>
              <a:sym typeface="Consolas"/>
            </a:endParaRPr>
          </a:p>
          <a:p>
            <a:pPr indent="0" lvl="0" marL="13334" marR="0" rtl="0" algn="l">
              <a:lnSpc>
                <a:spcPct val="100000"/>
              </a:lnSpc>
              <a:spcBef>
                <a:spcPts val="0"/>
              </a:spcBef>
              <a:spcAft>
                <a:spcPts val="0"/>
              </a:spcAft>
              <a:buNone/>
            </a:pPr>
            <a:r>
              <a:rPr lang="en-US" sz="2200">
                <a:solidFill>
                  <a:srgbClr val="595959"/>
                </a:solidFill>
                <a:latin typeface="Calibri"/>
                <a:ea typeface="Calibri"/>
                <a:cs typeface="Calibri"/>
                <a:sym typeface="Calibri"/>
              </a:rPr>
              <a:t>is equal to writing:</a:t>
            </a:r>
            <a:endParaRPr sz="2200">
              <a:solidFill>
                <a:srgbClr val="595959"/>
              </a:solidFill>
              <a:latin typeface="Calibri"/>
              <a:ea typeface="Calibri"/>
              <a:cs typeface="Calibri"/>
              <a:sym typeface="Calibri"/>
            </a:endParaRPr>
          </a:p>
          <a:p>
            <a:pPr indent="0" lvl="0" marL="12700" marR="4044950" rtl="0" algn="l">
              <a:lnSpc>
                <a:spcPct val="107916"/>
              </a:lnSpc>
              <a:spcBef>
                <a:spcPts val="1100"/>
              </a:spcBef>
              <a:spcAft>
                <a:spcPts val="0"/>
              </a:spcAft>
              <a:buNone/>
            </a:pPr>
            <a:r>
              <a:rPr b="1" lang="en-US" sz="2400">
                <a:solidFill>
                  <a:srgbClr val="595959"/>
                </a:solidFill>
                <a:latin typeface="Consolas"/>
                <a:ea typeface="Consolas"/>
                <a:cs typeface="Consolas"/>
                <a:sym typeface="Consolas"/>
              </a:rPr>
              <a:t>border-width:1px;  border-color:red;  border-style:solid;</a:t>
            </a:r>
            <a:endParaRPr sz="2400">
              <a:solidFill>
                <a:srgbClr val="59595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400">
              <a:solidFill>
                <a:srgbClr val="595959"/>
              </a:solidFill>
              <a:latin typeface="Consolas"/>
              <a:ea typeface="Consolas"/>
              <a:cs typeface="Consolas"/>
              <a:sym typeface="Consolas"/>
            </a:endParaRPr>
          </a:p>
          <a:p>
            <a:pPr indent="-228600" lvl="0" marL="241934" marR="448309" rtl="0" algn="just">
              <a:lnSpc>
                <a:spcPct val="100299"/>
              </a:lnSpc>
              <a:spcBef>
                <a:spcPts val="1515"/>
              </a:spcBef>
              <a:spcAft>
                <a:spcPts val="0"/>
              </a:spcAft>
              <a:buClr>
                <a:srgbClr val="A9A47B"/>
              </a:buClr>
              <a:buSzPts val="2200"/>
              <a:buFont typeface="Arial"/>
              <a:buChar char="•"/>
            </a:pPr>
            <a:r>
              <a:rPr lang="en-US" sz="2200">
                <a:solidFill>
                  <a:srgbClr val="595959"/>
                </a:solidFill>
                <a:latin typeface="Calibri"/>
                <a:ea typeface="Calibri"/>
                <a:cs typeface="Calibri"/>
                <a:sym typeface="Calibri"/>
              </a:rPr>
              <a:t>Specify different borders for the sides via shorthand rules:  </a:t>
            </a:r>
            <a:r>
              <a:rPr lang="en-US" sz="2200">
                <a:solidFill>
                  <a:srgbClr val="595959"/>
                </a:solidFill>
                <a:latin typeface="Consolas"/>
                <a:ea typeface="Consolas"/>
                <a:cs typeface="Consolas"/>
                <a:sym typeface="Consolas"/>
              </a:rPr>
              <a:t>border-top</a:t>
            </a:r>
            <a:r>
              <a:rPr lang="en-US" sz="2200">
                <a:solidFill>
                  <a:srgbClr val="595959"/>
                </a:solidFill>
                <a:latin typeface="Calibri"/>
                <a:ea typeface="Calibri"/>
                <a:cs typeface="Calibri"/>
                <a:sym typeface="Calibri"/>
              </a:rPr>
              <a:t>, </a:t>
            </a:r>
            <a:r>
              <a:rPr lang="en-US" sz="2200">
                <a:solidFill>
                  <a:srgbClr val="595959"/>
                </a:solidFill>
                <a:latin typeface="Consolas"/>
                <a:ea typeface="Consolas"/>
                <a:cs typeface="Consolas"/>
                <a:sym typeface="Consolas"/>
              </a:rPr>
              <a:t>border-left</a:t>
            </a:r>
            <a:r>
              <a:rPr lang="en-US" sz="2200">
                <a:solidFill>
                  <a:srgbClr val="595959"/>
                </a:solidFill>
                <a:latin typeface="Calibri"/>
                <a:ea typeface="Calibri"/>
                <a:cs typeface="Calibri"/>
                <a:sym typeface="Calibri"/>
              </a:rPr>
              <a:t>, </a:t>
            </a:r>
            <a:r>
              <a:rPr lang="en-US" sz="2200">
                <a:solidFill>
                  <a:srgbClr val="595959"/>
                </a:solidFill>
                <a:latin typeface="Consolas"/>
                <a:ea typeface="Consolas"/>
                <a:cs typeface="Consolas"/>
                <a:sym typeface="Consolas"/>
              </a:rPr>
              <a:t>border-right</a:t>
            </a:r>
            <a:r>
              <a:rPr lang="en-US" sz="2200">
                <a:solidFill>
                  <a:srgbClr val="595959"/>
                </a:solidFill>
                <a:latin typeface="Calibri"/>
                <a:ea typeface="Calibri"/>
                <a:cs typeface="Calibri"/>
                <a:sym typeface="Calibri"/>
              </a:rPr>
              <a:t>, </a:t>
            </a:r>
            <a:r>
              <a:rPr lang="en-US" sz="2200">
                <a:solidFill>
                  <a:srgbClr val="595959"/>
                </a:solidFill>
                <a:latin typeface="Consolas"/>
                <a:ea typeface="Consolas"/>
                <a:cs typeface="Consolas"/>
                <a:sym typeface="Consolas"/>
              </a:rPr>
              <a:t>border-  bottom</a:t>
            </a:r>
            <a:endParaRPr sz="2200">
              <a:solidFill>
                <a:srgbClr val="595959"/>
              </a:solidFill>
              <a:latin typeface="Consolas"/>
              <a:ea typeface="Consolas"/>
              <a:cs typeface="Consolas"/>
              <a:sym typeface="Consolas"/>
            </a:endParaRPr>
          </a:p>
          <a:p>
            <a:pPr indent="-229234" lvl="0" marL="241934" marR="0" rtl="0" algn="just">
              <a:lnSpc>
                <a:spcPct val="100000"/>
              </a:lnSpc>
              <a:spcBef>
                <a:spcPts val="515"/>
              </a:spcBef>
              <a:spcAft>
                <a:spcPts val="0"/>
              </a:spcAft>
              <a:buClr>
                <a:srgbClr val="A9A47B"/>
              </a:buClr>
              <a:buSzPts val="2200"/>
              <a:buFont typeface="Arial"/>
              <a:buChar char="•"/>
            </a:pPr>
            <a:r>
              <a:rPr lang="en-US" sz="2200">
                <a:solidFill>
                  <a:srgbClr val="595959"/>
                </a:solidFill>
                <a:latin typeface="Calibri"/>
                <a:ea typeface="Calibri"/>
                <a:cs typeface="Calibri"/>
                <a:sym typeface="Calibri"/>
              </a:rPr>
              <a:t>When to avoid </a:t>
            </a:r>
            <a:r>
              <a:rPr lang="en-US" sz="2200">
                <a:solidFill>
                  <a:srgbClr val="595959"/>
                </a:solidFill>
                <a:latin typeface="Consolas"/>
                <a:ea typeface="Consolas"/>
                <a:cs typeface="Consolas"/>
                <a:sym typeface="Consolas"/>
              </a:rPr>
              <a:t>border:0</a:t>
            </a:r>
            <a:endParaRPr sz="2200">
              <a:solidFill>
                <a:srgbClr val="595959"/>
              </a:solidFill>
              <a:latin typeface="Consolas"/>
              <a:ea typeface="Consolas"/>
              <a:cs typeface="Consolas"/>
              <a:sym typeface="Consolas"/>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42"/>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84" name="Google Shape;384;p42"/>
          <p:cNvSpPr txBox="1"/>
          <p:nvPr>
            <p:ph type="title"/>
          </p:nvPr>
        </p:nvSpPr>
        <p:spPr>
          <a:xfrm>
            <a:off x="535940" y="467690"/>
            <a:ext cx="422592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Width and Height</a:t>
            </a:r>
            <a:endParaRPr/>
          </a:p>
        </p:txBody>
      </p:sp>
      <p:sp>
        <p:nvSpPr>
          <p:cNvPr id="385" name="Google Shape;385;p42"/>
          <p:cNvSpPr txBox="1"/>
          <p:nvPr/>
        </p:nvSpPr>
        <p:spPr>
          <a:xfrm>
            <a:off x="650240" y="1616710"/>
            <a:ext cx="7110095" cy="264668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width </a:t>
            </a:r>
            <a:r>
              <a:rPr lang="en-US" sz="2200">
                <a:solidFill>
                  <a:srgbClr val="2E2B1F"/>
                </a:solidFill>
                <a:latin typeface="Calibri"/>
                <a:ea typeface="Calibri"/>
                <a:cs typeface="Calibri"/>
                <a:sym typeface="Calibri"/>
              </a:rPr>
              <a:t>– defines numerical value for the width of element,</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e.g. </a:t>
            </a:r>
            <a:r>
              <a:rPr lang="en-US" sz="2200">
                <a:solidFill>
                  <a:srgbClr val="2E2B1F"/>
                </a:solidFill>
                <a:latin typeface="Consolas"/>
                <a:ea typeface="Consolas"/>
                <a:cs typeface="Consolas"/>
                <a:sym typeface="Consolas"/>
              </a:rPr>
              <a:t>200px</a:t>
            </a:r>
            <a:endParaRPr sz="2200">
              <a:solidFill>
                <a:schemeClr val="dk1"/>
              </a:solidFill>
              <a:latin typeface="Consolas"/>
              <a:ea typeface="Consolas"/>
              <a:cs typeface="Consolas"/>
              <a:sym typeface="Consolas"/>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onsolas"/>
                <a:ea typeface="Consolas"/>
                <a:cs typeface="Consolas"/>
                <a:sym typeface="Consolas"/>
              </a:rPr>
              <a:t>height </a:t>
            </a:r>
            <a:r>
              <a:rPr lang="en-US" sz="2200">
                <a:solidFill>
                  <a:srgbClr val="2E2B1F"/>
                </a:solidFill>
                <a:latin typeface="Calibri"/>
                <a:ea typeface="Calibri"/>
                <a:cs typeface="Calibri"/>
                <a:sym typeface="Calibri"/>
              </a:rPr>
              <a:t>– defines numerical value for the height of element,</a:t>
            </a:r>
            <a:endParaRPr sz="22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200">
                <a:solidFill>
                  <a:srgbClr val="2E2B1F"/>
                </a:solidFill>
                <a:latin typeface="Calibri"/>
                <a:ea typeface="Calibri"/>
                <a:cs typeface="Calibri"/>
                <a:sym typeface="Calibri"/>
              </a:rPr>
              <a:t>e.g. </a:t>
            </a:r>
            <a:r>
              <a:rPr lang="en-US" sz="2200">
                <a:solidFill>
                  <a:srgbClr val="2E2B1F"/>
                </a:solidFill>
                <a:latin typeface="Consolas"/>
                <a:ea typeface="Consolas"/>
                <a:cs typeface="Consolas"/>
                <a:sym typeface="Consolas"/>
              </a:rPr>
              <a:t>100px</a:t>
            </a:r>
            <a:endParaRPr sz="2200">
              <a:solidFill>
                <a:schemeClr val="dk1"/>
              </a:solidFill>
              <a:latin typeface="Consolas"/>
              <a:ea typeface="Consolas"/>
              <a:cs typeface="Consolas"/>
              <a:sym typeface="Consolas"/>
            </a:endParaRPr>
          </a:p>
          <a:p>
            <a:pPr indent="-229235" lvl="1" marL="538480" marR="0" rtl="0" algn="l">
              <a:lnSpc>
                <a:spcPct val="100000"/>
              </a:lnSpc>
              <a:spcBef>
                <a:spcPts val="489"/>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By default the height of an element is defined by its content</a:t>
            </a:r>
            <a:endParaRPr b="0" i="0" sz="2000" u="none" cap="none" strike="noStrike">
              <a:solidFill>
                <a:schemeClr val="dk1"/>
              </a:solidFill>
              <a:latin typeface="Calibri"/>
              <a:ea typeface="Calibri"/>
              <a:cs typeface="Calibri"/>
              <a:sym typeface="Calibri"/>
            </a:endParaRPr>
          </a:p>
          <a:p>
            <a:pPr indent="-229235" lvl="1" marL="538480" marR="0" rtl="0" algn="l">
              <a:lnSpc>
                <a:spcPct val="118499"/>
              </a:lnSpc>
              <a:spcBef>
                <a:spcPts val="48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Inline elements do not apply height, unless you change their</a:t>
            </a:r>
            <a:endParaRPr b="0" i="0" sz="2000" u="none" cap="none" strike="noStrike">
              <a:solidFill>
                <a:schemeClr val="dk1"/>
              </a:solidFill>
              <a:latin typeface="Calibri"/>
              <a:ea typeface="Calibri"/>
              <a:cs typeface="Calibri"/>
              <a:sym typeface="Calibri"/>
            </a:endParaRPr>
          </a:p>
          <a:p>
            <a:pPr indent="0" lvl="0" marL="538480" marR="0" rtl="0" algn="l">
              <a:lnSpc>
                <a:spcPct val="119062"/>
              </a:lnSpc>
              <a:spcBef>
                <a:spcPts val="0"/>
              </a:spcBef>
              <a:spcAft>
                <a:spcPts val="0"/>
              </a:spcAft>
              <a:buNone/>
            </a:pPr>
            <a:r>
              <a:rPr lang="en-US" sz="3200">
                <a:solidFill>
                  <a:srgbClr val="2E2B1F"/>
                </a:solidFill>
                <a:latin typeface="Consolas"/>
                <a:ea typeface="Consolas"/>
                <a:cs typeface="Consolas"/>
                <a:sym typeface="Consolas"/>
              </a:rPr>
              <a:t>display </a:t>
            </a:r>
            <a:r>
              <a:rPr lang="en-US" sz="2000">
                <a:solidFill>
                  <a:srgbClr val="2E2B1F"/>
                </a:solidFill>
                <a:latin typeface="Calibri"/>
                <a:ea typeface="Calibri"/>
                <a:cs typeface="Calibri"/>
                <a:sym typeface="Calibri"/>
              </a:rPr>
              <a:t>style.</a:t>
            </a:r>
            <a:endParaRPr sz="2000">
              <a:solidFill>
                <a:schemeClr val="dk1"/>
              </a:solidFill>
              <a:latin typeface="Calibri"/>
              <a:ea typeface="Calibri"/>
              <a:cs typeface="Calibri"/>
              <a:sym typeface="Calibri"/>
            </a:endParaRPr>
          </a:p>
        </p:txBody>
      </p:sp>
      <p:sp>
        <p:nvSpPr>
          <p:cNvPr id="386" name="Google Shape;386;p42"/>
          <p:cNvSpPr txBox="1"/>
          <p:nvPr/>
        </p:nvSpPr>
        <p:spPr>
          <a:xfrm rot="-5400000">
            <a:off x="8656409" y="2751646"/>
            <a:ext cx="259079" cy="178435"/>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DFDCB7"/>
                </a:solidFill>
                <a:latin typeface="Calibri"/>
                <a:ea typeface="Calibri"/>
                <a:cs typeface="Calibri"/>
                <a:sym typeface="Calibri"/>
              </a:rPr>
              <a:t>108</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6"/>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24" name="Google Shape;124;p16"/>
          <p:cNvSpPr txBox="1"/>
          <p:nvPr>
            <p:ph type="title"/>
          </p:nvPr>
        </p:nvSpPr>
        <p:spPr>
          <a:xfrm>
            <a:off x="535940" y="467690"/>
            <a:ext cx="4599940"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Introduction of CSS</a:t>
            </a:r>
            <a:endParaRPr/>
          </a:p>
        </p:txBody>
      </p:sp>
      <p:sp>
        <p:nvSpPr>
          <p:cNvPr id="125" name="Google Shape;125;p16"/>
          <p:cNvSpPr txBox="1"/>
          <p:nvPr/>
        </p:nvSpPr>
        <p:spPr>
          <a:xfrm>
            <a:off x="650240" y="1616710"/>
            <a:ext cx="7338695" cy="3177540"/>
          </a:xfrm>
          <a:prstGeom prst="rect">
            <a:avLst/>
          </a:prstGeom>
          <a:noFill/>
          <a:ln>
            <a:noFill/>
          </a:ln>
        </p:spPr>
        <p:txBody>
          <a:bodyPr anchorCtr="0" anchor="t" bIns="0" lIns="0" spcFirstLastPara="1" rIns="0" wrap="square" tIns="12050">
            <a:spAutoFit/>
          </a:bodyPr>
          <a:lstStyle/>
          <a:p>
            <a:pPr indent="-228600" lvl="0" marL="241300" marR="302260" rtl="0" algn="l">
              <a:lnSpc>
                <a:spcPct val="100000"/>
              </a:lnSpc>
              <a:spcBef>
                <a:spcPts val="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C</a:t>
            </a:r>
            <a:r>
              <a:rPr lang="en-US" sz="2200">
                <a:solidFill>
                  <a:srgbClr val="2E2B1F"/>
                </a:solidFill>
                <a:latin typeface="Calibri"/>
                <a:ea typeface="Calibri"/>
                <a:cs typeface="Calibri"/>
                <a:sym typeface="Calibri"/>
              </a:rPr>
              <a:t>ascading </a:t>
            </a:r>
            <a:r>
              <a:rPr b="1" lang="en-US" sz="2200">
                <a:solidFill>
                  <a:srgbClr val="2E2B1F"/>
                </a:solidFill>
                <a:latin typeface="Calibri"/>
                <a:ea typeface="Calibri"/>
                <a:cs typeface="Calibri"/>
                <a:sym typeface="Calibri"/>
              </a:rPr>
              <a:t>S</a:t>
            </a:r>
            <a:r>
              <a:rPr lang="en-US" sz="2200">
                <a:solidFill>
                  <a:srgbClr val="2E2B1F"/>
                </a:solidFill>
                <a:latin typeface="Calibri"/>
                <a:ea typeface="Calibri"/>
                <a:cs typeface="Calibri"/>
                <a:sym typeface="Calibri"/>
              </a:rPr>
              <a:t>tyle </a:t>
            </a:r>
            <a:r>
              <a:rPr b="1" lang="en-US" sz="2200">
                <a:solidFill>
                  <a:srgbClr val="2E2B1F"/>
                </a:solidFill>
                <a:latin typeface="Calibri"/>
                <a:ea typeface="Calibri"/>
                <a:cs typeface="Calibri"/>
                <a:sym typeface="Calibri"/>
              </a:rPr>
              <a:t>S</a:t>
            </a:r>
            <a:r>
              <a:rPr lang="en-US" sz="2200">
                <a:solidFill>
                  <a:srgbClr val="2E2B1F"/>
                </a:solidFill>
                <a:latin typeface="Calibri"/>
                <a:ea typeface="Calibri"/>
                <a:cs typeface="Calibri"/>
                <a:sym typeface="Calibri"/>
              </a:rPr>
              <a:t>heets, fondly referred to as CSS, is a simple  design language intended to simplify the process of making  web pages presentable.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CSS handles the look and feel part of a web page.</a:t>
            </a:r>
            <a:endParaRPr sz="2200">
              <a:solidFill>
                <a:schemeClr val="dk1"/>
              </a:solidFill>
              <a:latin typeface="Calibri"/>
              <a:ea typeface="Calibri"/>
              <a:cs typeface="Calibri"/>
              <a:sym typeface="Calibri"/>
            </a:endParaRPr>
          </a:p>
          <a:p>
            <a:pPr indent="-228600" lvl="0" marL="241300" marR="508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3"/>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393" name="Google Shape;393;p43"/>
          <p:cNvSpPr txBox="1"/>
          <p:nvPr/>
        </p:nvSpPr>
        <p:spPr>
          <a:xfrm>
            <a:off x="94268" y="952107"/>
            <a:ext cx="904973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Assignment Title</a:t>
            </a:r>
            <a:endParaRPr sz="3600">
              <a:solidFill>
                <a:schemeClr val="dk1"/>
              </a:solidFill>
              <a:latin typeface="Calibri"/>
              <a:ea typeface="Calibri"/>
              <a:cs typeface="Calibri"/>
              <a:sym typeface="Calibri"/>
            </a:endParaRPr>
          </a:p>
        </p:txBody>
      </p:sp>
      <p:sp>
        <p:nvSpPr>
          <p:cNvPr id="394" name="Google Shape;394;p43"/>
          <p:cNvSpPr txBox="1"/>
          <p:nvPr/>
        </p:nvSpPr>
        <p:spPr>
          <a:xfrm>
            <a:off x="94238" y="2157399"/>
            <a:ext cx="9049800" cy="224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Create a webpage for any of the following and make use of CSS</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a. Coffee Shop</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b. Car Service Centre</a:t>
            </a:r>
            <a:endParaRPr/>
          </a:p>
          <a:p>
            <a:pPr indent="0" lvl="0" marL="0" marR="0" rtl="0" algn="ctr">
              <a:spcBef>
                <a:spcPts val="0"/>
              </a:spcBef>
              <a:spcAft>
                <a:spcPts val="0"/>
              </a:spcAft>
              <a:buNone/>
            </a:pPr>
            <a:r>
              <a:rPr lang="en-US" sz="2800">
                <a:solidFill>
                  <a:schemeClr val="dk1"/>
                </a:solidFill>
                <a:latin typeface="Calibri"/>
                <a:ea typeface="Calibri"/>
                <a:cs typeface="Calibri"/>
                <a:sym typeface="Calibri"/>
              </a:rPr>
              <a:t>c. Flower Shop</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4"/>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401" name="Google Shape;401;p44"/>
          <p:cNvSpPr txBox="1"/>
          <p:nvPr/>
        </p:nvSpPr>
        <p:spPr>
          <a:xfrm>
            <a:off x="0" y="84841"/>
            <a:ext cx="567493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Task for Students</a:t>
            </a:r>
            <a:endParaRPr sz="3200">
              <a:solidFill>
                <a:schemeClr val="dk1"/>
              </a:solidFill>
              <a:latin typeface="Calibri"/>
              <a:ea typeface="Calibri"/>
              <a:cs typeface="Calibri"/>
              <a:sym typeface="Calibri"/>
            </a:endParaRPr>
          </a:p>
        </p:txBody>
      </p:sp>
      <p:sp>
        <p:nvSpPr>
          <p:cNvPr id="402" name="Google Shape;402;p44"/>
          <p:cNvSpPr txBox="1"/>
          <p:nvPr/>
        </p:nvSpPr>
        <p:spPr>
          <a:xfrm>
            <a:off x="51845" y="942680"/>
            <a:ext cx="9040200" cy="6064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Write a HTML Script using HTML tags and CSS features for Coffee: shop online web content. </a:t>
            </a:r>
            <a:r>
              <a:rPr lang="en-US" sz="2400">
                <a:solidFill>
                  <a:srgbClr val="FF0000"/>
                </a:solidFill>
                <a:latin typeface="Calibri"/>
                <a:ea typeface="Calibri"/>
                <a:cs typeface="Calibri"/>
                <a:sym typeface="Calibri"/>
              </a:rPr>
              <a:t>Beautify content using coffee mug and relevant Images. Provide option for Selecting Coffee type and Show Rate of Type of Coffee selection done</a:t>
            </a:r>
            <a:endParaRPr/>
          </a:p>
          <a:p>
            <a:pPr indent="-165100" lvl="0" marL="342900" marR="0" rtl="0" algn="l">
              <a:spcBef>
                <a:spcPts val="0"/>
              </a:spcBef>
              <a:spcAft>
                <a:spcPts val="0"/>
              </a:spcAft>
              <a:buClr>
                <a:schemeClr val="dk1"/>
              </a:buClr>
              <a:buSzPts val="2800"/>
              <a:buFont typeface="Calibri"/>
              <a:buNone/>
            </a:pPr>
            <a:r>
              <a:t/>
            </a:r>
            <a:endParaRPr sz="2800">
              <a:solidFill>
                <a:srgbClr val="FF0000"/>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Write a HTML Script using HTML tags and CSS features for Car Service Centre: </a:t>
            </a:r>
            <a:r>
              <a:rPr lang="en-US" sz="2400">
                <a:solidFill>
                  <a:srgbClr val="FF0000"/>
                </a:solidFill>
                <a:latin typeface="Calibri"/>
                <a:ea typeface="Calibri"/>
                <a:cs typeface="Calibri"/>
                <a:sym typeface="Calibri"/>
              </a:rPr>
              <a:t>Beautify Content using Different Car workshop images and Car accessories and show details of various options for Car Servicing Packages</a:t>
            </a:r>
            <a:endParaRPr/>
          </a:p>
          <a:p>
            <a:pPr indent="-165100" lvl="0" marL="342900" marR="0" rtl="0" algn="l">
              <a:spcBef>
                <a:spcPts val="0"/>
              </a:spcBef>
              <a:spcAft>
                <a:spcPts val="0"/>
              </a:spcAft>
              <a:buClr>
                <a:schemeClr val="dk1"/>
              </a:buClr>
              <a:buSzPts val="2800"/>
              <a:buFont typeface="Calibri"/>
              <a:buNone/>
            </a:pPr>
            <a:r>
              <a:t/>
            </a:r>
            <a:endParaRPr sz="2800">
              <a:solidFill>
                <a:srgbClr val="FF0000"/>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Write a HTML Script using HTML tags and CSS features for Flower Shop</a:t>
            </a:r>
            <a:r>
              <a:rPr lang="en-US" sz="2400">
                <a:solidFill>
                  <a:srgbClr val="FF0000"/>
                </a:solidFill>
                <a:latin typeface="Calibri"/>
                <a:ea typeface="Calibri"/>
                <a:cs typeface="Calibri"/>
                <a:sym typeface="Calibri"/>
              </a:rPr>
              <a:t>: Using CSS Selectors and Beautification Options show Output with various types of flower images and available stock of flowers in floweriest shop</a:t>
            </a:r>
            <a:endParaRPr/>
          </a:p>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5"/>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409" name="Google Shape;409;p45"/>
          <p:cNvSpPr txBox="1"/>
          <p:nvPr/>
        </p:nvSpPr>
        <p:spPr>
          <a:xfrm>
            <a:off x="0" y="2366128"/>
            <a:ext cx="9144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Calibri"/>
                <a:ea typeface="Calibri"/>
                <a:cs typeface="Calibri"/>
                <a:sym typeface="Calibri"/>
              </a:rPr>
              <a:t>THANK YOU</a:t>
            </a:r>
            <a:endParaRPr sz="40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7"/>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31" name="Google Shape;131;p17"/>
          <p:cNvSpPr txBox="1"/>
          <p:nvPr>
            <p:ph type="title"/>
          </p:nvPr>
        </p:nvSpPr>
        <p:spPr>
          <a:xfrm>
            <a:off x="535940" y="467690"/>
            <a:ext cx="434403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Advantages of CSS</a:t>
            </a:r>
            <a:endParaRPr/>
          </a:p>
        </p:txBody>
      </p:sp>
      <p:sp>
        <p:nvSpPr>
          <p:cNvPr id="132" name="Google Shape;132;p17"/>
          <p:cNvSpPr txBox="1"/>
          <p:nvPr/>
        </p:nvSpPr>
        <p:spPr>
          <a:xfrm>
            <a:off x="650240" y="1548663"/>
            <a:ext cx="3603625" cy="3245485"/>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CSS saves time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Pages load faster</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Easy maintenance</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Superior styles to HTML</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Multiple Device Compatibility</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Global web standards</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Offline Browsing</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Platform Independence</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38" name="Google Shape;138;p18"/>
          <p:cNvSpPr txBox="1"/>
          <p:nvPr>
            <p:ph type="title"/>
          </p:nvPr>
        </p:nvSpPr>
        <p:spPr>
          <a:xfrm>
            <a:off x="535940" y="467690"/>
            <a:ext cx="3373754"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CSS3 Modules</a:t>
            </a:r>
            <a:endParaRPr/>
          </a:p>
        </p:txBody>
      </p:sp>
      <p:sp>
        <p:nvSpPr>
          <p:cNvPr id="139" name="Google Shape;139;p18"/>
          <p:cNvSpPr txBox="1"/>
          <p:nvPr/>
        </p:nvSpPr>
        <p:spPr>
          <a:xfrm>
            <a:off x="650257" y="1548675"/>
            <a:ext cx="7198500" cy="3671100"/>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Selectors → element, id, class, group, siblings…</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Box Model / Flex / Grid</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Backgrounds and Borders</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Image Values and Replaced Content</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Text Effects</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2D/3D Transformations</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Animations</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Multiple Column Layout → Grid</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User Interface</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45" name="Google Shape;145;p19"/>
          <p:cNvSpPr txBox="1"/>
          <p:nvPr>
            <p:ph type="title"/>
          </p:nvPr>
        </p:nvSpPr>
        <p:spPr>
          <a:xfrm>
            <a:off x="535940" y="467690"/>
            <a:ext cx="291020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 Syntax</a:t>
            </a:r>
            <a:endParaRPr/>
          </a:p>
        </p:txBody>
      </p:sp>
      <p:sp>
        <p:nvSpPr>
          <p:cNvPr id="146" name="Google Shape;146;p19"/>
          <p:cNvSpPr txBox="1"/>
          <p:nvPr/>
        </p:nvSpPr>
        <p:spPr>
          <a:xfrm>
            <a:off x="650240" y="1616710"/>
            <a:ext cx="7078980" cy="3982720"/>
          </a:xfrm>
          <a:prstGeom prst="rect">
            <a:avLst/>
          </a:prstGeom>
          <a:noFill/>
          <a:ln>
            <a:noFill/>
          </a:ln>
        </p:spPr>
        <p:txBody>
          <a:bodyPr anchorCtr="0" anchor="t" bIns="0" lIns="0" spcFirstLastPara="1" rIns="0" wrap="square" tIns="12050">
            <a:spAutoFit/>
          </a:bodyPr>
          <a:lstStyle/>
          <a:p>
            <a:pPr indent="-228600" lvl="0" marL="241300" marR="9525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A CSS comprises of style rules that are interpreted by the  browser and then applied to the corresponding elements in  your document.</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Style rule is made of three parts −</a:t>
            </a:r>
            <a:endParaRPr sz="2200">
              <a:solidFill>
                <a:schemeClr val="dk1"/>
              </a:solidFill>
              <a:latin typeface="Calibri"/>
              <a:ea typeface="Calibri"/>
              <a:cs typeface="Calibri"/>
              <a:sym typeface="Calibri"/>
            </a:endParaRPr>
          </a:p>
          <a:p>
            <a:pPr indent="-228600" lvl="0" marL="241300" marR="141605"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Selector </a:t>
            </a:r>
            <a:r>
              <a:rPr lang="en-US" sz="2200">
                <a:solidFill>
                  <a:srgbClr val="2E2B1F"/>
                </a:solidFill>
                <a:latin typeface="Calibri"/>
                <a:ea typeface="Calibri"/>
                <a:cs typeface="Calibri"/>
                <a:sym typeface="Calibri"/>
              </a:rPr>
              <a:t>− A selector is an HTML tag at which a style will be  applied. This could be any tag like &lt;h1&gt; or &lt;table&gt; etc.</a:t>
            </a:r>
            <a:endParaRPr sz="2200">
              <a:solidFill>
                <a:schemeClr val="dk1"/>
              </a:solidFill>
              <a:latin typeface="Calibri"/>
              <a:ea typeface="Calibri"/>
              <a:cs typeface="Calibri"/>
              <a:sym typeface="Calibri"/>
            </a:endParaRPr>
          </a:p>
          <a:p>
            <a:pPr indent="-228600" lvl="0" marL="241300" marR="64769"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Property </a:t>
            </a:r>
            <a:r>
              <a:rPr lang="en-US" sz="2200">
                <a:solidFill>
                  <a:srgbClr val="2E2B1F"/>
                </a:solidFill>
                <a:latin typeface="Calibri"/>
                <a:ea typeface="Calibri"/>
                <a:cs typeface="Calibri"/>
                <a:sym typeface="Calibri"/>
              </a:rPr>
              <a:t>- A property is a type of attribute of HTML tag. Put  simply, all the HTML attributes are converted into CSS  properties. They could be </a:t>
            </a:r>
            <a:r>
              <a:rPr i="1" lang="en-US" sz="2200">
                <a:solidFill>
                  <a:srgbClr val="2E2B1F"/>
                </a:solidFill>
                <a:latin typeface="Calibri"/>
                <a:ea typeface="Calibri"/>
                <a:cs typeface="Calibri"/>
                <a:sym typeface="Calibri"/>
              </a:rPr>
              <a:t>color</a:t>
            </a:r>
            <a:r>
              <a:rPr lang="en-US" sz="2200">
                <a:solidFill>
                  <a:srgbClr val="2E2B1F"/>
                </a:solidFill>
                <a:latin typeface="Calibri"/>
                <a:ea typeface="Calibri"/>
                <a:cs typeface="Calibri"/>
                <a:sym typeface="Calibri"/>
              </a:rPr>
              <a:t>, </a:t>
            </a:r>
            <a:r>
              <a:rPr i="1" lang="en-US" sz="2200">
                <a:solidFill>
                  <a:srgbClr val="2E2B1F"/>
                </a:solidFill>
                <a:latin typeface="Calibri"/>
                <a:ea typeface="Calibri"/>
                <a:cs typeface="Calibri"/>
                <a:sym typeface="Calibri"/>
              </a:rPr>
              <a:t>border </a:t>
            </a:r>
            <a:r>
              <a:rPr lang="en-US" sz="2200">
                <a:solidFill>
                  <a:srgbClr val="2E2B1F"/>
                </a:solidFill>
                <a:latin typeface="Calibri"/>
                <a:ea typeface="Calibri"/>
                <a:cs typeface="Calibri"/>
                <a:sym typeface="Calibri"/>
              </a:rPr>
              <a:t>etc.</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Value </a:t>
            </a:r>
            <a:r>
              <a:rPr lang="en-US" sz="2200">
                <a:solidFill>
                  <a:srgbClr val="2E2B1F"/>
                </a:solidFill>
                <a:latin typeface="Calibri"/>
                <a:ea typeface="Calibri"/>
                <a:cs typeface="Calibri"/>
                <a:sym typeface="Calibri"/>
              </a:rPr>
              <a:t>- Values are assigned to properties. For example, </a:t>
            </a:r>
            <a:r>
              <a:rPr i="1" lang="en-US" sz="2200">
                <a:solidFill>
                  <a:srgbClr val="2E2B1F"/>
                </a:solidFill>
                <a:latin typeface="Calibri"/>
                <a:ea typeface="Calibri"/>
                <a:cs typeface="Calibri"/>
                <a:sym typeface="Calibri"/>
              </a:rPr>
              <a:t>color</a:t>
            </a:r>
            <a:endParaRPr sz="2200">
              <a:solidFill>
                <a:schemeClr val="dk1"/>
              </a:solidFill>
              <a:latin typeface="Calibri"/>
              <a:ea typeface="Calibri"/>
              <a:cs typeface="Calibri"/>
              <a:sym typeface="Calibri"/>
            </a:endParaRPr>
          </a:p>
          <a:p>
            <a:pPr indent="0" lvl="0" marL="241300" marR="0" rtl="0" algn="l">
              <a:lnSpc>
                <a:spcPct val="100000"/>
              </a:lnSpc>
              <a:spcBef>
                <a:spcPts val="5"/>
              </a:spcBef>
              <a:spcAft>
                <a:spcPts val="0"/>
              </a:spcAft>
              <a:buNone/>
            </a:pPr>
            <a:r>
              <a:rPr lang="en-US" sz="2200">
                <a:solidFill>
                  <a:srgbClr val="2E2B1F"/>
                </a:solidFill>
                <a:latin typeface="Calibri"/>
                <a:ea typeface="Calibri"/>
                <a:cs typeface="Calibri"/>
                <a:sym typeface="Calibri"/>
              </a:rPr>
              <a:t>property can have value either </a:t>
            </a:r>
            <a:r>
              <a:rPr i="1" lang="en-US" sz="2200">
                <a:solidFill>
                  <a:srgbClr val="2E2B1F"/>
                </a:solidFill>
                <a:latin typeface="Calibri"/>
                <a:ea typeface="Calibri"/>
                <a:cs typeface="Calibri"/>
                <a:sym typeface="Calibri"/>
              </a:rPr>
              <a:t>red </a:t>
            </a:r>
            <a:r>
              <a:rPr lang="en-US" sz="2200">
                <a:solidFill>
                  <a:srgbClr val="2E2B1F"/>
                </a:solidFill>
                <a:latin typeface="Calibri"/>
                <a:ea typeface="Calibri"/>
                <a:cs typeface="Calibri"/>
                <a:sym typeface="Calibri"/>
              </a:rPr>
              <a:t>or </a:t>
            </a:r>
            <a:r>
              <a:rPr i="1" lang="en-US" sz="2200">
                <a:solidFill>
                  <a:srgbClr val="2E2B1F"/>
                </a:solidFill>
                <a:latin typeface="Calibri"/>
                <a:ea typeface="Calibri"/>
                <a:cs typeface="Calibri"/>
                <a:sym typeface="Calibri"/>
              </a:rPr>
              <a:t>#F1F1F1 </a:t>
            </a:r>
            <a:r>
              <a:rPr lang="en-US" sz="2200">
                <a:solidFill>
                  <a:srgbClr val="2E2B1F"/>
                </a:solidFill>
                <a:latin typeface="Calibri"/>
                <a:ea typeface="Calibri"/>
                <a:cs typeface="Calibri"/>
                <a:sym typeface="Calibri"/>
              </a:rPr>
              <a:t>etc.</a:t>
            </a:r>
            <a:endParaRPr sz="22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52" name="Google Shape;152;p20"/>
          <p:cNvSpPr txBox="1"/>
          <p:nvPr>
            <p:ph type="title"/>
          </p:nvPr>
        </p:nvSpPr>
        <p:spPr>
          <a:xfrm>
            <a:off x="535940" y="467690"/>
            <a:ext cx="291020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 Syntax</a:t>
            </a:r>
            <a:endParaRPr/>
          </a:p>
        </p:txBody>
      </p:sp>
      <p:sp>
        <p:nvSpPr>
          <p:cNvPr id="153" name="Google Shape;153;p20"/>
          <p:cNvSpPr txBox="1"/>
          <p:nvPr/>
        </p:nvSpPr>
        <p:spPr>
          <a:xfrm>
            <a:off x="650240" y="1548663"/>
            <a:ext cx="3870325" cy="1635760"/>
          </a:xfrm>
          <a:prstGeom prst="rect">
            <a:avLst/>
          </a:prstGeom>
          <a:noFill/>
          <a:ln>
            <a:noFill/>
          </a:ln>
        </p:spPr>
        <p:txBody>
          <a:bodyPr anchorCtr="0" anchor="t" bIns="0" lIns="0" spcFirstLastPara="1" rIns="0" wrap="square" tIns="80000">
            <a:spAutoFit/>
          </a:bodyPr>
          <a:lstStyle/>
          <a:p>
            <a:pPr indent="-228600" lvl="0" marL="241300" marR="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Syntax:</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selector { property: value }</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Example:</a:t>
            </a:r>
            <a:endParaRPr sz="2200">
              <a:solidFill>
                <a:schemeClr val="dk1"/>
              </a:solidFill>
              <a:latin typeface="Calibri"/>
              <a:ea typeface="Calibri"/>
              <a:cs typeface="Calibri"/>
              <a:sym typeface="Calibri"/>
            </a:endParaRPr>
          </a:p>
          <a:p>
            <a:pPr indent="-228600" lvl="0" marL="241300" marR="0" rtl="0" algn="l">
              <a:lnSpc>
                <a:spcPct val="100000"/>
              </a:lnSpc>
              <a:spcBef>
                <a:spcPts val="525"/>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table{ border :1px	solid #C00; }</a:t>
            </a:r>
            <a:endParaRPr sz="2200">
              <a:solidFill>
                <a:schemeClr val="dk1"/>
              </a:solidFill>
              <a:latin typeface="Calibri"/>
              <a:ea typeface="Calibri"/>
              <a:cs typeface="Calibri"/>
              <a:sym typeface="Calibri"/>
            </a:endParaRPr>
          </a:p>
        </p:txBody>
      </p:sp>
      <p:pic>
        <p:nvPicPr>
          <p:cNvPr id="154" name="Google Shape;154;p20"/>
          <p:cNvPicPr preferRelativeResize="0"/>
          <p:nvPr/>
        </p:nvPicPr>
        <p:blipFill rotWithShape="1">
          <a:blip r:embed="rId4">
            <a:alphaModFix/>
          </a:blip>
          <a:srcRect b="0" l="0" r="0" t="0"/>
          <a:stretch/>
        </p:blipFill>
        <p:spPr>
          <a:xfrm>
            <a:off x="990600" y="3733800"/>
            <a:ext cx="6372225" cy="20478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b="0" l="0" r="0" t="0"/>
          <a:stretch/>
        </p:blipFill>
        <p:spPr>
          <a:xfrm>
            <a:off x="-1" y="0"/>
            <a:ext cx="9144001" cy="6858000"/>
          </a:xfrm>
          <a:prstGeom prst="rect">
            <a:avLst/>
          </a:prstGeom>
          <a:noFill/>
          <a:ln>
            <a:noFill/>
          </a:ln>
        </p:spPr>
      </p:pic>
      <p:sp>
        <p:nvSpPr>
          <p:cNvPr id="160" name="Google Shape;160;p21"/>
          <p:cNvSpPr txBox="1"/>
          <p:nvPr>
            <p:ph type="title"/>
          </p:nvPr>
        </p:nvSpPr>
        <p:spPr>
          <a:xfrm>
            <a:off x="535940" y="192989"/>
            <a:ext cx="3988435" cy="72644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1"/>
              </a:buClr>
              <a:buSzPts val="4400"/>
              <a:buFont typeface="Calibri"/>
              <a:buNone/>
            </a:pPr>
            <a:r>
              <a:rPr lang="en-US"/>
              <a:t>CSS selectors (1)</a:t>
            </a:r>
            <a:endParaRPr/>
          </a:p>
        </p:txBody>
      </p:sp>
      <p:sp>
        <p:nvSpPr>
          <p:cNvPr id="161" name="Google Shape;161;p21"/>
          <p:cNvSpPr txBox="1"/>
          <p:nvPr/>
        </p:nvSpPr>
        <p:spPr>
          <a:xfrm>
            <a:off x="650240" y="1388110"/>
            <a:ext cx="7298690" cy="3960495"/>
          </a:xfrm>
          <a:prstGeom prst="rect">
            <a:avLst/>
          </a:prstGeom>
          <a:noFill/>
          <a:ln>
            <a:noFill/>
          </a:ln>
        </p:spPr>
        <p:txBody>
          <a:bodyPr anchorCtr="0" anchor="t" bIns="0" lIns="0" spcFirstLastPara="1" rIns="0" wrap="square" tIns="12050">
            <a:spAutoFit/>
          </a:bodyPr>
          <a:lstStyle/>
          <a:p>
            <a:pPr indent="-228600" lvl="0" marL="241300" marR="262890" rtl="0" algn="l">
              <a:lnSpc>
                <a:spcPct val="100000"/>
              </a:lnSpc>
              <a:spcBef>
                <a:spcPts val="0"/>
              </a:spcBef>
              <a:spcAft>
                <a:spcPts val="0"/>
              </a:spcAft>
              <a:buClr>
                <a:srgbClr val="A9A47B"/>
              </a:buClr>
              <a:buSzPts val="2200"/>
              <a:buFont typeface="Arial"/>
              <a:buChar char="•"/>
            </a:pPr>
            <a:r>
              <a:rPr lang="en-US" sz="2200">
                <a:solidFill>
                  <a:srgbClr val="2E2B1F"/>
                </a:solidFill>
                <a:latin typeface="Calibri"/>
                <a:ea typeface="Calibri"/>
                <a:cs typeface="Calibri"/>
                <a:sym typeface="Calibri"/>
              </a:rPr>
              <a:t>CSS selectors are used to "find" (or select) HTML elements  based on their element name, id, class, attribute, and more.</a:t>
            </a:r>
            <a:endParaRPr sz="2200">
              <a:solidFill>
                <a:schemeClr val="dk1"/>
              </a:solidFill>
              <a:latin typeface="Calibri"/>
              <a:ea typeface="Calibri"/>
              <a:cs typeface="Calibri"/>
              <a:sym typeface="Calibri"/>
            </a:endParaRPr>
          </a:p>
          <a:p>
            <a:pPr indent="-228600" lvl="0" marL="241300" marR="0" rtl="0" algn="l">
              <a:lnSpc>
                <a:spcPct val="100000"/>
              </a:lnSpc>
              <a:spcBef>
                <a:spcPts val="530"/>
              </a:spcBef>
              <a:spcAft>
                <a:spcPts val="0"/>
              </a:spcAft>
              <a:buClr>
                <a:srgbClr val="A9A47B"/>
              </a:buClr>
              <a:buSzPts val="2200"/>
              <a:buFont typeface="Arial"/>
              <a:buChar char="•"/>
            </a:pPr>
            <a:r>
              <a:rPr b="1" lang="en-US" sz="2200">
                <a:solidFill>
                  <a:srgbClr val="2E2B1F"/>
                </a:solidFill>
                <a:latin typeface="Calibri"/>
                <a:ea typeface="Calibri"/>
                <a:cs typeface="Calibri"/>
                <a:sym typeface="Calibri"/>
              </a:rPr>
              <a:t>The element Selector</a:t>
            </a:r>
            <a:endParaRPr sz="2200">
              <a:solidFill>
                <a:schemeClr val="dk1"/>
              </a:solidFill>
              <a:latin typeface="Calibri"/>
              <a:ea typeface="Calibri"/>
              <a:cs typeface="Calibri"/>
              <a:sym typeface="Calibri"/>
            </a:endParaRPr>
          </a:p>
          <a:p>
            <a:pPr indent="-228600" lvl="1" marL="538480" marR="474344" rtl="0" algn="l">
              <a:lnSpc>
                <a:spcPct val="100000"/>
              </a:lnSpc>
              <a:spcBef>
                <a:spcPts val="489"/>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The element selector selects elements based on the element  name.</a:t>
            </a:r>
            <a:endParaRPr b="0" i="0" sz="2000" u="none" cap="none" strike="noStrike">
              <a:solidFill>
                <a:schemeClr val="dk1"/>
              </a:solidFill>
              <a:latin typeface="Calibri"/>
              <a:ea typeface="Calibri"/>
              <a:cs typeface="Calibri"/>
              <a:sym typeface="Calibri"/>
            </a:endParaRPr>
          </a:p>
          <a:p>
            <a:pPr indent="-229235" lvl="1" marL="538480" marR="0" rtl="0" algn="l">
              <a:lnSpc>
                <a:spcPct val="100000"/>
              </a:lnSpc>
              <a:spcBef>
                <a:spcPts val="480"/>
              </a:spcBef>
              <a:spcAft>
                <a:spcPts val="0"/>
              </a:spcAft>
              <a:buClr>
                <a:srgbClr val="9CBDBC"/>
              </a:buClr>
              <a:buSzPts val="2000"/>
              <a:buFont typeface="Arial"/>
              <a:buChar char="•"/>
            </a:pPr>
            <a:r>
              <a:rPr b="0" i="0" lang="en-US" sz="2000" u="none" cap="none" strike="noStrike">
                <a:solidFill>
                  <a:srgbClr val="2E2B1F"/>
                </a:solidFill>
                <a:latin typeface="Calibri"/>
                <a:ea typeface="Calibri"/>
                <a:cs typeface="Calibri"/>
                <a:sym typeface="Calibri"/>
              </a:rPr>
              <a:t>You can select all &lt;p&gt; elements on a page like this (in this case, all</a:t>
            </a:r>
            <a:endParaRPr b="0" i="0" sz="2000" u="none" cap="none" strike="noStrike">
              <a:solidFill>
                <a:schemeClr val="dk1"/>
              </a:solidFill>
              <a:latin typeface="Calibri"/>
              <a:ea typeface="Calibri"/>
              <a:cs typeface="Calibri"/>
              <a:sym typeface="Calibri"/>
            </a:endParaRPr>
          </a:p>
          <a:p>
            <a:pPr indent="0" lvl="0" marL="538480" marR="0" rtl="0" algn="l">
              <a:lnSpc>
                <a:spcPct val="100000"/>
              </a:lnSpc>
              <a:spcBef>
                <a:spcPts val="0"/>
              </a:spcBef>
              <a:spcAft>
                <a:spcPts val="0"/>
              </a:spcAft>
              <a:buNone/>
            </a:pPr>
            <a:r>
              <a:rPr lang="en-US" sz="2000">
                <a:solidFill>
                  <a:srgbClr val="2E2B1F"/>
                </a:solidFill>
                <a:latin typeface="Calibri"/>
                <a:ea typeface="Calibri"/>
                <a:cs typeface="Calibri"/>
                <a:sym typeface="Calibri"/>
              </a:rPr>
              <a:t>&lt;p&gt; elements will be center-aligned, with a red text color):</a:t>
            </a:r>
            <a:endParaRPr sz="2000">
              <a:solidFill>
                <a:schemeClr val="dk1"/>
              </a:solidFill>
              <a:latin typeface="Calibri"/>
              <a:ea typeface="Calibri"/>
              <a:cs typeface="Calibri"/>
              <a:sym typeface="Calibri"/>
            </a:endParaRPr>
          </a:p>
          <a:p>
            <a:pPr indent="-229235" lvl="1" marL="538480" marR="0" rtl="0" algn="l">
              <a:lnSpc>
                <a:spcPct val="100000"/>
              </a:lnSpc>
              <a:spcBef>
                <a:spcPts val="480"/>
              </a:spcBef>
              <a:spcAft>
                <a:spcPts val="0"/>
              </a:spcAft>
              <a:buClr>
                <a:srgbClr val="9CBDBC"/>
              </a:buClr>
              <a:buSzPts val="2000"/>
              <a:buFont typeface="Arial"/>
              <a:buChar char="•"/>
            </a:pPr>
            <a:r>
              <a:rPr b="1" i="0" lang="en-US" sz="2000" u="none" cap="none" strike="noStrike">
                <a:solidFill>
                  <a:srgbClr val="2E2B1F"/>
                </a:solidFill>
                <a:latin typeface="Calibri"/>
                <a:ea typeface="Calibri"/>
                <a:cs typeface="Calibri"/>
                <a:sym typeface="Calibri"/>
              </a:rPr>
              <a:t>Example</a:t>
            </a:r>
            <a:endParaRPr b="0" i="0" sz="2000" u="none" cap="none" strike="noStrike">
              <a:solidFill>
                <a:schemeClr val="dk1"/>
              </a:solidFill>
              <a:latin typeface="Calibri"/>
              <a:ea typeface="Calibri"/>
              <a:cs typeface="Calibri"/>
              <a:sym typeface="Calibri"/>
            </a:endParaRPr>
          </a:p>
          <a:p>
            <a:pPr indent="-229234" lvl="2" marL="904239" marR="0" rtl="0" algn="l">
              <a:lnSpc>
                <a:spcPct val="100000"/>
              </a:lnSpc>
              <a:spcBef>
                <a:spcPts val="440"/>
              </a:spcBef>
              <a:spcAft>
                <a:spcPts val="0"/>
              </a:spcAft>
              <a:buClr>
                <a:srgbClr val="D2CA6C"/>
              </a:buClr>
              <a:buSzPts val="1800"/>
              <a:buFont typeface="Arial"/>
              <a:buChar char="•"/>
            </a:pPr>
            <a:r>
              <a:rPr b="0" i="0" lang="en-US" sz="1800" u="none" cap="none" strike="noStrike">
                <a:solidFill>
                  <a:srgbClr val="2E2B1F"/>
                </a:solidFill>
                <a:latin typeface="Calibri"/>
                <a:ea typeface="Calibri"/>
                <a:cs typeface="Calibri"/>
                <a:sym typeface="Calibri"/>
              </a:rPr>
              <a:t>p {</a:t>
            </a:r>
            <a:endParaRPr b="0" i="0" sz="1800" u="none" cap="none" strike="noStrike">
              <a:solidFill>
                <a:schemeClr val="dk1"/>
              </a:solidFill>
              <a:latin typeface="Calibri"/>
              <a:ea typeface="Calibri"/>
              <a:cs typeface="Calibri"/>
              <a:sym typeface="Calibri"/>
            </a:endParaRPr>
          </a:p>
          <a:p>
            <a:pPr indent="0" lvl="0" marL="1113155" marR="4532630" rtl="0" algn="l">
              <a:lnSpc>
                <a:spcPct val="100000"/>
              </a:lnSpc>
              <a:spcBef>
                <a:spcPts val="0"/>
              </a:spcBef>
              <a:spcAft>
                <a:spcPts val="0"/>
              </a:spcAft>
              <a:buNone/>
            </a:pPr>
            <a:r>
              <a:rPr lang="en-US" sz="1800">
                <a:solidFill>
                  <a:srgbClr val="2E2B1F"/>
                </a:solidFill>
                <a:latin typeface="Calibri"/>
                <a:ea typeface="Calibri"/>
                <a:cs typeface="Calibri"/>
                <a:sym typeface="Calibri"/>
              </a:rPr>
              <a:t>text-align: center;  color: red;</a:t>
            </a:r>
            <a:endParaRPr sz="1800">
              <a:solidFill>
                <a:schemeClr val="dk1"/>
              </a:solidFill>
              <a:latin typeface="Calibri"/>
              <a:ea typeface="Calibri"/>
              <a:cs typeface="Calibri"/>
              <a:sym typeface="Calibri"/>
            </a:endParaRPr>
          </a:p>
          <a:p>
            <a:pPr indent="0" lvl="0" marL="904239" marR="0" rtl="0" algn="l">
              <a:lnSpc>
                <a:spcPct val="100000"/>
              </a:lnSpc>
              <a:spcBef>
                <a:spcPts val="5"/>
              </a:spcBef>
              <a:spcAft>
                <a:spcPts val="0"/>
              </a:spcAft>
              <a:buNone/>
            </a:pPr>
            <a:r>
              <a:rPr lang="en-US" sz="1800">
                <a:solidFill>
                  <a:srgbClr val="2E2B1F"/>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6404228" y="2163571"/>
            <a:ext cx="7086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E2B1F"/>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167" name="Google Shape;167;p22"/>
          <p:cNvSpPr txBox="1"/>
          <p:nvPr/>
        </p:nvSpPr>
        <p:spPr>
          <a:xfrm>
            <a:off x="535940" y="129841"/>
            <a:ext cx="5020945" cy="1470660"/>
          </a:xfrm>
          <a:prstGeom prst="rect">
            <a:avLst/>
          </a:prstGeom>
          <a:noFill/>
          <a:ln>
            <a:noFill/>
          </a:ln>
        </p:spPr>
        <p:txBody>
          <a:bodyPr anchorCtr="0" anchor="t" bIns="0" lIns="0" spcFirstLastPara="1" rIns="0" wrap="square" tIns="349875">
            <a:spAutoFit/>
          </a:bodyPr>
          <a:lstStyle/>
          <a:p>
            <a:pPr indent="0" lvl="0" marL="12700" marR="0" rtl="0" algn="l">
              <a:lnSpc>
                <a:spcPct val="100000"/>
              </a:lnSpc>
              <a:spcBef>
                <a:spcPts val="0"/>
              </a:spcBef>
              <a:spcAft>
                <a:spcPts val="0"/>
              </a:spcAft>
              <a:buNone/>
            </a:pPr>
            <a:r>
              <a:rPr lang="en-US" sz="4600">
                <a:solidFill>
                  <a:srgbClr val="675E46"/>
                </a:solidFill>
                <a:latin typeface="Cambria"/>
                <a:ea typeface="Cambria"/>
                <a:cs typeface="Cambria"/>
                <a:sym typeface="Cambria"/>
              </a:rPr>
              <a:t>Example with output</a:t>
            </a:r>
            <a:endParaRPr sz="4600">
              <a:solidFill>
                <a:schemeClr val="dk1"/>
              </a:solidFill>
              <a:latin typeface="Cambria"/>
              <a:ea typeface="Cambria"/>
              <a:cs typeface="Cambria"/>
              <a:sym typeface="Cambria"/>
            </a:endParaRPr>
          </a:p>
          <a:p>
            <a:pPr indent="0" lvl="0" marL="927100" marR="0" rtl="0" algn="l">
              <a:lnSpc>
                <a:spcPct val="100000"/>
              </a:lnSpc>
              <a:spcBef>
                <a:spcPts val="1045"/>
              </a:spcBef>
              <a:spcAft>
                <a:spcPts val="0"/>
              </a:spcAft>
              <a:buNone/>
            </a:pPr>
            <a:r>
              <a:rPr b="1" lang="en-US" sz="1800">
                <a:solidFill>
                  <a:srgbClr val="2E2B1F"/>
                </a:solidFill>
                <a:latin typeface="Calibri"/>
                <a:ea typeface="Calibri"/>
                <a:cs typeface="Calibri"/>
                <a:sym typeface="Calibri"/>
              </a:rPr>
              <a:t>HTML Code with CSS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