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85" r:id="rId2"/>
    <p:sldId id="259" r:id="rId3"/>
    <p:sldId id="260" r:id="rId4"/>
    <p:sldId id="261" r:id="rId5"/>
    <p:sldId id="262" r:id="rId6"/>
    <p:sldId id="263" r:id="rId7"/>
    <p:sldId id="264" r:id="rId8"/>
    <p:sldId id="32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321" r:id="rId27"/>
    <p:sldId id="286" r:id="rId28"/>
    <p:sldId id="287" r:id="rId29"/>
    <p:sldId id="288" r:id="rId30"/>
    <p:sldId id="319" r:id="rId31"/>
    <p:sldId id="322" r:id="rId32"/>
    <p:sldId id="310" r:id="rId33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A2F4"/>
    <a:srgbClr val="F58634"/>
    <a:srgbClr val="FE7F7A"/>
    <a:srgbClr val="A43594"/>
    <a:srgbClr val="00A884"/>
    <a:srgbClr val="A63494"/>
    <a:srgbClr val="E32450"/>
    <a:srgbClr val="F57B32"/>
    <a:srgbClr val="FEE064"/>
    <a:srgbClr val="58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382" autoAdjust="0"/>
  </p:normalViewPr>
  <p:slideViewPr>
    <p:cSldViewPr snapToGrid="0">
      <p:cViewPr varScale="1">
        <p:scale>
          <a:sx n="81" d="100"/>
          <a:sy n="81" d="100"/>
        </p:scale>
        <p:origin x="15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5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50C984C2-7E11-4DF7-A9E2-43E8C00A068A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CFD25319-F40F-4D33-8C8F-76509F900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517-CDB5-4587-ABD8-70D86A5576D5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3371010" y="6542854"/>
            <a:ext cx="2401980" cy="230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Prof. Suraj Bhoyar, 2018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ED7-1134-4FEE-8732-4039BEFA4EAD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0D9-A1CE-4E54-98A0-0B7E30FA2B6C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5440" y="1516735"/>
            <a:ext cx="3470910" cy="463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E7E7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4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BE3-E37D-4125-9A5E-C88C66431E65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1D1-2AE9-44A0-B1A3-75300268B746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FC6-0C40-4553-AFC7-E1DCF508F84F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85CE-9F41-442F-B7C4-E0A0AAB19533}" type="datetime1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B5A0-7370-4E72-A5A4-63FD2EBC2F99}" type="datetime1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AB0-7F47-44D1-8532-C8C42F2D4605}" type="datetime1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8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FFD-A97C-485E-AADB-3734B04B6FB8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E8BC-37E8-43F2-B5A2-DBEF17017430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4D31-4284-44F1-A820-EB4944DC48B9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338846-245A-4CD6-AA11-D3FF8842F0BB}"/>
              </a:ext>
            </a:extLst>
          </p:cNvPr>
          <p:cNvSpPr/>
          <p:nvPr/>
        </p:nvSpPr>
        <p:spPr>
          <a:xfrm>
            <a:off x="593720" y="1840620"/>
            <a:ext cx="1336227" cy="1310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4646363" y="3348915"/>
            <a:ext cx="48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PLD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"/>
            <a:ext cx="6504495" cy="85832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69966" y="243299"/>
            <a:ext cx="6039881" cy="764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chemeClr val="bg1"/>
                </a:solidFill>
                <a:latin typeface="Adobe Caslon Pro" panose="0205060205050A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Dept. of Computer Science &amp; Engineering.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A3D00-6490-4D7E-BAEE-2D37DEBF7877}"/>
              </a:ext>
            </a:extLst>
          </p:cNvPr>
          <p:cNvSpPr txBox="1"/>
          <p:nvPr/>
        </p:nvSpPr>
        <p:spPr>
          <a:xfrm>
            <a:off x="4185501" y="4993510"/>
            <a:ext cx="4958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</a:t>
            </a:r>
          </a:p>
          <a:p>
            <a:r>
              <a:rPr lang="en-US" sz="2400" dirty="0"/>
              <a:t>Prof. A. R. Uttarkar</a:t>
            </a:r>
          </a:p>
          <a:p>
            <a:r>
              <a:rPr lang="en-US" sz="2400" dirty="0"/>
              <a:t>Assistant Professor</a:t>
            </a:r>
          </a:p>
          <a:p>
            <a:r>
              <a:rPr lang="en-US" sz="2400" dirty="0"/>
              <a:t>CSE Department, MIT SOE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D8477-EFCF-487E-9E68-607EC533AC1D}"/>
              </a:ext>
            </a:extLst>
          </p:cNvPr>
          <p:cNvSpPr txBox="1"/>
          <p:nvPr/>
        </p:nvSpPr>
        <p:spPr>
          <a:xfrm>
            <a:off x="51845" y="1723247"/>
            <a:ext cx="904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Assignment 7</a:t>
            </a:r>
            <a:endParaRPr lang="en-US" sz="3600" dirty="0"/>
          </a:p>
          <a:p>
            <a:pPr algn="ctr"/>
            <a:r>
              <a:rPr lang="en-US" sz="3600" dirty="0"/>
              <a:t>PHP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338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16608F0B-FF94-40DD-A936-E83BD56CC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3392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61771"/>
            <a:ext cx="5694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xa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-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out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tex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ia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930349"/>
            <a:ext cx="107505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36830" indent="-228600" algn="r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html&gt;</a:t>
            </a:r>
            <a:endParaRPr sz="20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2845435"/>
            <a:ext cx="26727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&lt;?php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$txt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sz="2000" spc="-10" dirty="0">
                <a:solidFill>
                  <a:srgbClr val="2E2B1F"/>
                </a:solidFill>
                <a:latin typeface="Cambria"/>
                <a:cs typeface="Cambria"/>
              </a:rPr>
              <a:t>MIT SOE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";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echo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"I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love</a:t>
            </a:r>
            <a:r>
              <a:rPr sz="20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$txt";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?&gt;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344" y="4369689"/>
            <a:ext cx="971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&lt;/html&gt;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875" y="1777949"/>
            <a:ext cx="107505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36830" indent="-228600" algn="r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html&gt;</a:t>
            </a:r>
            <a:endParaRPr sz="20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0728" y="2693035"/>
            <a:ext cx="26727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&lt;?php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$txt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sz="2000" spc="-10" dirty="0">
                <a:solidFill>
                  <a:srgbClr val="2E2B1F"/>
                </a:solidFill>
                <a:latin typeface="Cambria"/>
                <a:cs typeface="Cambria"/>
              </a:rPr>
              <a:t>MIT SOE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";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echo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"I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love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$txt</a:t>
            </a:r>
            <a:r>
              <a:rPr sz="20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?&gt;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0728" y="4217289"/>
            <a:ext cx="971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&lt;/html&gt;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38437-6C61-4C79-8D43-8E299BC8D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474"/>
            <a:ext cx="662749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</a:t>
            </a:r>
            <a:r>
              <a:rPr spc="-180" dirty="0"/>
              <a:t>r</a:t>
            </a:r>
            <a:r>
              <a:rPr spc="-105" dirty="0"/>
              <a:t>og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5" dirty="0"/>
              <a:t>m</a:t>
            </a:r>
            <a:r>
              <a:rPr spc="-195" dirty="0"/>
              <a:t> </a:t>
            </a:r>
            <a:r>
              <a:rPr spc="-160" dirty="0"/>
              <a:t>f</a:t>
            </a:r>
            <a:r>
              <a:rPr spc="-105" dirty="0"/>
              <a:t>o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5" dirty="0"/>
              <a:t>add</a:t>
            </a:r>
            <a:r>
              <a:rPr spc="-110" dirty="0"/>
              <a:t>i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0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spc="-155" dirty="0"/>
              <a:t>w</a:t>
            </a:r>
            <a:r>
              <a:rPr spc="-5" dirty="0"/>
              <a:t>o  </a:t>
            </a:r>
            <a:r>
              <a:rPr spc="-8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3377565" cy="32454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$n1=5;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$n2=6;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$sum=$n1+$n2;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“Summation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is”.$sum;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DC93-04FD-4CFB-8B0B-4AFF6505D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8933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729730" cy="26676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PHP,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declared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anywhere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script.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scope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variable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referenced/used.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scopes: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static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E6D1779A-A0E2-4AEE-81B3-5982FDBE8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Scop</a:t>
            </a:r>
            <a:r>
              <a:rPr spc="-95" dirty="0"/>
              <a:t>e</a:t>
            </a:r>
            <a:r>
              <a:rPr spc="-5" dirty="0"/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561" y="1131468"/>
            <a:ext cx="522414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44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oc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co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4400" dirty="0">
              <a:latin typeface="Cambria"/>
              <a:cs typeface="Cambria"/>
            </a:endParaRPr>
          </a:p>
          <a:p>
            <a:pPr marL="13011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40" y="2226691"/>
            <a:ext cx="22961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5;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scope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440" y="3141091"/>
            <a:ext cx="41503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myTest()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"Variable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inside 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" y="4421504"/>
            <a:ext cx="420560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myTest();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"Variable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outside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$x”;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87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961" y="2175510"/>
            <a:ext cx="3733800" cy="1178560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434340" indent="-229870">
              <a:lnSpc>
                <a:spcPct val="100000"/>
              </a:lnSpc>
              <a:spcBef>
                <a:spcPts val="1025"/>
              </a:spcBef>
              <a:buClr>
                <a:srgbClr val="A9A47B"/>
              </a:buClr>
              <a:buFont typeface="Arial MT"/>
              <a:buChar char="•"/>
              <a:tabLst>
                <a:tab pos="434340" algn="l"/>
                <a:tab pos="43497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 is:</a:t>
            </a:r>
            <a:endParaRPr sz="1900">
              <a:latin typeface="Calibri"/>
              <a:cs typeface="Calibri"/>
            </a:endParaRPr>
          </a:p>
          <a:p>
            <a:pPr marL="434340" indent="-229870">
              <a:lnSpc>
                <a:spcPct val="100000"/>
              </a:lnSpc>
              <a:spcBef>
                <a:spcPts val="1595"/>
              </a:spcBef>
              <a:buClr>
                <a:srgbClr val="A9A47B"/>
              </a:buClr>
              <a:buFont typeface="Arial MT"/>
              <a:buChar char="•"/>
              <a:tabLst>
                <a:tab pos="434340" algn="l"/>
                <a:tab pos="43497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561" y="5962650"/>
            <a:ext cx="7772400" cy="708660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263140" marR="136525" indent="-21234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 declared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outside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function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GLOBAL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SCOPE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can only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accessed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outside a function: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973FE4C3-C1A8-468F-98F8-1A2E59D6B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Scop</a:t>
            </a:r>
            <a:r>
              <a:rPr spc="-95" dirty="0"/>
              <a:t>e</a:t>
            </a:r>
            <a:r>
              <a:rPr spc="-5" dirty="0"/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2692" y="1213931"/>
            <a:ext cx="522414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44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oc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co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4400" dirty="0">
              <a:latin typeface="Cambria"/>
              <a:cs typeface="Cambria"/>
            </a:endParaRPr>
          </a:p>
          <a:p>
            <a:pPr marL="13011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40" y="2226691"/>
            <a:ext cx="4092575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myTest()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scope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"Variable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440" y="4482465"/>
            <a:ext cx="419608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myTest();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"Variable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87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961" y="2175510"/>
            <a:ext cx="3733800" cy="1178560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4340" indent="-22987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buFont typeface="Arial MT"/>
              <a:buChar char="•"/>
              <a:tabLst>
                <a:tab pos="434340" algn="l"/>
                <a:tab pos="43497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5</a:t>
            </a:r>
            <a:endParaRPr sz="2000">
              <a:latin typeface="Calibri"/>
              <a:cs typeface="Calibri"/>
            </a:endParaRPr>
          </a:p>
          <a:p>
            <a:pPr marL="434340" indent="-22987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434340" algn="l"/>
                <a:tab pos="43497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61" y="5962650"/>
            <a:ext cx="7772400" cy="708660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331720" marR="117475" indent="-221043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 declared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function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LOCAL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SCOPE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can only be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accessed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C7BE15F-23AC-4F51-8FF9-A27C4E1CE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25211"/>
            <a:ext cx="7886700" cy="1325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85" dirty="0"/>
              <a:t>e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1300352"/>
            <a:ext cx="4763135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Th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2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9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z="4400" spc="-14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r>
              <a:rPr sz="4400" spc="-16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4400" spc="-15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4400" dirty="0">
              <a:latin typeface="Cambria"/>
              <a:cs typeface="Cambria"/>
            </a:endParaRPr>
          </a:p>
          <a:p>
            <a:pPr marL="14916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10;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3369386"/>
            <a:ext cx="495046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myTest()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myTest();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output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new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for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3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561" y="2175510"/>
            <a:ext cx="1219200" cy="797560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61" y="5962650"/>
            <a:ext cx="7772400" cy="708660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451860" marR="381000" indent="-306451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global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keyword is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to access a global variable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within a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1BC36A-F7C7-42E2-9ACC-504668EF5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5836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110" dirty="0"/>
              <a:t>C</a:t>
            </a:r>
            <a:r>
              <a:rPr spc="-105" dirty="0"/>
              <a:t>o</a:t>
            </a:r>
            <a:r>
              <a:rPr spc="-95" dirty="0"/>
              <a:t>m</a:t>
            </a:r>
            <a:r>
              <a:rPr spc="-105" dirty="0"/>
              <a:t>par</a:t>
            </a:r>
            <a:r>
              <a:rPr spc="-110" dirty="0"/>
              <a:t>i</a:t>
            </a:r>
            <a:r>
              <a:rPr spc="-100" dirty="0"/>
              <a:t>s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5" dirty="0"/>
              <a:t>Ope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35" dirty="0"/>
              <a:t>t</a:t>
            </a:r>
            <a:r>
              <a:rPr spc="-105" dirty="0"/>
              <a:t>or</a:t>
            </a:r>
            <a:r>
              <a:rPr spc="-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924800" cy="431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Identical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$y,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436245" algn="l"/>
                        </a:tabLst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!=	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!=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is not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51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er  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than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116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134D9306-3870-46E7-AA1F-6C782B7BF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1822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105" dirty="0"/>
              <a:t>d</a:t>
            </a:r>
            <a:r>
              <a:rPr spc="-110" dirty="0"/>
              <a:t>i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9" dirty="0"/>
              <a:t> </a:t>
            </a:r>
            <a:r>
              <a:rPr spc="-105" dirty="0"/>
              <a:t>a</a:t>
            </a:r>
            <a:r>
              <a:rPr spc="-100" dirty="0"/>
              <a:t>n</a:t>
            </a:r>
            <a:r>
              <a:rPr spc="-5" dirty="0"/>
              <a:t>d</a:t>
            </a:r>
            <a:r>
              <a:rPr spc="-204" dirty="0"/>
              <a:t> </a:t>
            </a:r>
            <a:r>
              <a:rPr spc="-100" dirty="0"/>
              <a:t>L</a:t>
            </a:r>
            <a:r>
              <a:rPr spc="-105" dirty="0"/>
              <a:t>oop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94050" y="1828545"/>
            <a:ext cx="4889500" cy="1885950"/>
            <a:chOff x="3194050" y="1828545"/>
            <a:chExt cx="4889500" cy="1885950"/>
          </a:xfrm>
        </p:grpSpPr>
        <p:sp>
          <p:nvSpPr>
            <p:cNvPr id="4" name="object 4"/>
            <p:cNvSpPr/>
            <p:nvPr/>
          </p:nvSpPr>
          <p:spPr>
            <a:xfrm>
              <a:off x="3200400" y="1834895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564633" y="0"/>
                  </a:moveTo>
                  <a:lnTo>
                    <a:pt x="0" y="0"/>
                  </a:lnTo>
                  <a:lnTo>
                    <a:pt x="0" y="1872995"/>
                  </a:lnTo>
                  <a:lnTo>
                    <a:pt x="4564633" y="1872995"/>
                  </a:lnTo>
                  <a:lnTo>
                    <a:pt x="4610748" y="1869609"/>
                  </a:lnTo>
                  <a:lnTo>
                    <a:pt x="4654767" y="1859773"/>
                  </a:lnTo>
                  <a:lnTo>
                    <a:pt x="4696206" y="1843971"/>
                  </a:lnTo>
                  <a:lnTo>
                    <a:pt x="4734582" y="1822687"/>
                  </a:lnTo>
                  <a:lnTo>
                    <a:pt x="4769411" y="1796404"/>
                  </a:lnTo>
                  <a:lnTo>
                    <a:pt x="4800208" y="1765607"/>
                  </a:lnTo>
                  <a:lnTo>
                    <a:pt x="4826491" y="1730778"/>
                  </a:lnTo>
                  <a:lnTo>
                    <a:pt x="4847775" y="1692402"/>
                  </a:lnTo>
                  <a:lnTo>
                    <a:pt x="4863577" y="1650963"/>
                  </a:lnTo>
                  <a:lnTo>
                    <a:pt x="4873413" y="1606944"/>
                  </a:lnTo>
                  <a:lnTo>
                    <a:pt x="4876800" y="1560829"/>
                  </a:lnTo>
                  <a:lnTo>
                    <a:pt x="4876800" y="312165"/>
                  </a:lnTo>
                  <a:lnTo>
                    <a:pt x="4873413" y="266051"/>
                  </a:lnTo>
                  <a:lnTo>
                    <a:pt x="4863577" y="222032"/>
                  </a:lnTo>
                  <a:lnTo>
                    <a:pt x="4847775" y="180593"/>
                  </a:lnTo>
                  <a:lnTo>
                    <a:pt x="4826491" y="142217"/>
                  </a:lnTo>
                  <a:lnTo>
                    <a:pt x="4800208" y="107388"/>
                  </a:lnTo>
                  <a:lnTo>
                    <a:pt x="4769411" y="76591"/>
                  </a:lnTo>
                  <a:lnTo>
                    <a:pt x="4734582" y="50308"/>
                  </a:lnTo>
                  <a:lnTo>
                    <a:pt x="4696206" y="29024"/>
                  </a:lnTo>
                  <a:lnTo>
                    <a:pt x="4654767" y="13222"/>
                  </a:lnTo>
                  <a:lnTo>
                    <a:pt x="4610748" y="3386"/>
                  </a:lnTo>
                  <a:lnTo>
                    <a:pt x="4564633" y="0"/>
                  </a:lnTo>
                  <a:close/>
                </a:path>
              </a:pathLst>
            </a:custGeom>
            <a:solidFill>
              <a:srgbClr val="E1E0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0400" y="1834895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876800" y="312165"/>
                  </a:moveTo>
                  <a:lnTo>
                    <a:pt x="4876800" y="1560829"/>
                  </a:lnTo>
                  <a:lnTo>
                    <a:pt x="4873413" y="1606944"/>
                  </a:lnTo>
                  <a:lnTo>
                    <a:pt x="4863577" y="1650963"/>
                  </a:lnTo>
                  <a:lnTo>
                    <a:pt x="4847775" y="1692402"/>
                  </a:lnTo>
                  <a:lnTo>
                    <a:pt x="4826491" y="1730778"/>
                  </a:lnTo>
                  <a:lnTo>
                    <a:pt x="4800208" y="1765607"/>
                  </a:lnTo>
                  <a:lnTo>
                    <a:pt x="4769411" y="1796404"/>
                  </a:lnTo>
                  <a:lnTo>
                    <a:pt x="4734582" y="1822687"/>
                  </a:lnTo>
                  <a:lnTo>
                    <a:pt x="4696206" y="1843971"/>
                  </a:lnTo>
                  <a:lnTo>
                    <a:pt x="4654767" y="1859773"/>
                  </a:lnTo>
                  <a:lnTo>
                    <a:pt x="4610748" y="1869609"/>
                  </a:lnTo>
                  <a:lnTo>
                    <a:pt x="4564633" y="1872995"/>
                  </a:lnTo>
                  <a:lnTo>
                    <a:pt x="0" y="1872995"/>
                  </a:lnTo>
                  <a:lnTo>
                    <a:pt x="0" y="0"/>
                  </a:lnTo>
                  <a:lnTo>
                    <a:pt x="4564633" y="0"/>
                  </a:lnTo>
                  <a:lnTo>
                    <a:pt x="4610748" y="3386"/>
                  </a:lnTo>
                  <a:lnTo>
                    <a:pt x="4654767" y="13222"/>
                  </a:lnTo>
                  <a:lnTo>
                    <a:pt x="4696206" y="29024"/>
                  </a:lnTo>
                  <a:lnTo>
                    <a:pt x="4734582" y="50308"/>
                  </a:lnTo>
                  <a:lnTo>
                    <a:pt x="4769411" y="76591"/>
                  </a:lnTo>
                  <a:lnTo>
                    <a:pt x="4800208" y="107388"/>
                  </a:lnTo>
                  <a:lnTo>
                    <a:pt x="4826491" y="142217"/>
                  </a:lnTo>
                  <a:lnTo>
                    <a:pt x="4847775" y="180593"/>
                  </a:lnTo>
                  <a:lnTo>
                    <a:pt x="4863577" y="222032"/>
                  </a:lnTo>
                  <a:lnTo>
                    <a:pt x="4873413" y="266051"/>
                  </a:lnTo>
                  <a:lnTo>
                    <a:pt x="4876800" y="312165"/>
                  </a:lnTo>
                  <a:close/>
                </a:path>
              </a:pathLst>
            </a:custGeom>
            <a:ln w="12192">
              <a:solidFill>
                <a:srgbClr val="E1E0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3458" y="2096907"/>
            <a:ext cx="1832610" cy="1247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5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Elseif</a:t>
            </a:r>
            <a:r>
              <a:rPr sz="25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ladder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1300" algn="l"/>
              </a:tabLst>
            </a:pPr>
            <a:r>
              <a:rPr sz="2500" spc="-15" dirty="0">
                <a:solidFill>
                  <a:srgbClr val="2E2B1F"/>
                </a:solidFill>
                <a:latin typeface="Calibri"/>
                <a:cs typeface="Calibri"/>
              </a:rPr>
              <a:t>Switch</a:t>
            </a:r>
            <a:r>
              <a:rPr sz="2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627" y="1597152"/>
            <a:ext cx="2748534" cy="23461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9734" y="2163572"/>
            <a:ext cx="2214245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6034" marR="5080" indent="-13970">
              <a:lnSpc>
                <a:spcPts val="4070"/>
              </a:lnSpc>
              <a:spcBef>
                <a:spcPts val="540"/>
              </a:spcBef>
            </a:pP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Conditional  S</a:t>
            </a:r>
            <a:r>
              <a:rPr sz="3700" spc="-5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700" spc="-4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eme</a:t>
            </a:r>
            <a:r>
              <a:rPr sz="3700" spc="-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050" y="4286758"/>
            <a:ext cx="4889500" cy="1885950"/>
            <a:chOff x="3194050" y="4286758"/>
            <a:chExt cx="4889500" cy="1885950"/>
          </a:xfrm>
        </p:grpSpPr>
        <p:sp>
          <p:nvSpPr>
            <p:cNvPr id="10" name="object 10"/>
            <p:cNvSpPr/>
            <p:nvPr/>
          </p:nvSpPr>
          <p:spPr>
            <a:xfrm>
              <a:off x="3200400" y="4293108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564633" y="0"/>
                  </a:moveTo>
                  <a:lnTo>
                    <a:pt x="0" y="0"/>
                  </a:lnTo>
                  <a:lnTo>
                    <a:pt x="0" y="1872996"/>
                  </a:lnTo>
                  <a:lnTo>
                    <a:pt x="4564633" y="1872996"/>
                  </a:lnTo>
                  <a:lnTo>
                    <a:pt x="4610748" y="1869611"/>
                  </a:lnTo>
                  <a:lnTo>
                    <a:pt x="4654767" y="1859779"/>
                  </a:lnTo>
                  <a:lnTo>
                    <a:pt x="4696206" y="1843982"/>
                  </a:lnTo>
                  <a:lnTo>
                    <a:pt x="4734582" y="1822703"/>
                  </a:lnTo>
                  <a:lnTo>
                    <a:pt x="4769411" y="1796426"/>
                  </a:lnTo>
                  <a:lnTo>
                    <a:pt x="4800208" y="1765633"/>
                  </a:lnTo>
                  <a:lnTo>
                    <a:pt x="4826491" y="1730806"/>
                  </a:lnTo>
                  <a:lnTo>
                    <a:pt x="4847775" y="1692430"/>
                  </a:lnTo>
                  <a:lnTo>
                    <a:pt x="4863577" y="1650986"/>
                  </a:lnTo>
                  <a:lnTo>
                    <a:pt x="4873413" y="1606959"/>
                  </a:lnTo>
                  <a:lnTo>
                    <a:pt x="4876800" y="1560830"/>
                  </a:lnTo>
                  <a:lnTo>
                    <a:pt x="4876800" y="312166"/>
                  </a:lnTo>
                  <a:lnTo>
                    <a:pt x="4873413" y="266051"/>
                  </a:lnTo>
                  <a:lnTo>
                    <a:pt x="4863577" y="222032"/>
                  </a:lnTo>
                  <a:lnTo>
                    <a:pt x="4847775" y="180593"/>
                  </a:lnTo>
                  <a:lnTo>
                    <a:pt x="4826491" y="142217"/>
                  </a:lnTo>
                  <a:lnTo>
                    <a:pt x="4800208" y="107388"/>
                  </a:lnTo>
                  <a:lnTo>
                    <a:pt x="4769411" y="76591"/>
                  </a:lnTo>
                  <a:lnTo>
                    <a:pt x="4734582" y="50308"/>
                  </a:lnTo>
                  <a:lnTo>
                    <a:pt x="4696206" y="29024"/>
                  </a:lnTo>
                  <a:lnTo>
                    <a:pt x="4654767" y="13222"/>
                  </a:lnTo>
                  <a:lnTo>
                    <a:pt x="4610748" y="3386"/>
                  </a:lnTo>
                  <a:lnTo>
                    <a:pt x="4564633" y="0"/>
                  </a:lnTo>
                  <a:close/>
                </a:path>
              </a:pathLst>
            </a:custGeom>
            <a:solidFill>
              <a:srgbClr val="E1E0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4293108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876800" y="312166"/>
                  </a:moveTo>
                  <a:lnTo>
                    <a:pt x="4876800" y="1560830"/>
                  </a:lnTo>
                  <a:lnTo>
                    <a:pt x="4873413" y="1606959"/>
                  </a:lnTo>
                  <a:lnTo>
                    <a:pt x="4863577" y="1650986"/>
                  </a:lnTo>
                  <a:lnTo>
                    <a:pt x="4847775" y="1692430"/>
                  </a:lnTo>
                  <a:lnTo>
                    <a:pt x="4826491" y="1730806"/>
                  </a:lnTo>
                  <a:lnTo>
                    <a:pt x="4800208" y="1765633"/>
                  </a:lnTo>
                  <a:lnTo>
                    <a:pt x="4769411" y="1796426"/>
                  </a:lnTo>
                  <a:lnTo>
                    <a:pt x="4734582" y="1822703"/>
                  </a:lnTo>
                  <a:lnTo>
                    <a:pt x="4696206" y="1843982"/>
                  </a:lnTo>
                  <a:lnTo>
                    <a:pt x="4654767" y="1859779"/>
                  </a:lnTo>
                  <a:lnTo>
                    <a:pt x="4610748" y="1869611"/>
                  </a:lnTo>
                  <a:lnTo>
                    <a:pt x="4564633" y="1872996"/>
                  </a:lnTo>
                  <a:lnTo>
                    <a:pt x="0" y="1872996"/>
                  </a:lnTo>
                  <a:lnTo>
                    <a:pt x="0" y="0"/>
                  </a:lnTo>
                  <a:lnTo>
                    <a:pt x="4564633" y="0"/>
                  </a:lnTo>
                  <a:lnTo>
                    <a:pt x="4610748" y="3386"/>
                  </a:lnTo>
                  <a:lnTo>
                    <a:pt x="4654767" y="13222"/>
                  </a:lnTo>
                  <a:lnTo>
                    <a:pt x="4696206" y="29024"/>
                  </a:lnTo>
                  <a:lnTo>
                    <a:pt x="4734582" y="50308"/>
                  </a:lnTo>
                  <a:lnTo>
                    <a:pt x="4769411" y="76591"/>
                  </a:lnTo>
                  <a:lnTo>
                    <a:pt x="4800208" y="107388"/>
                  </a:lnTo>
                  <a:lnTo>
                    <a:pt x="4826491" y="142217"/>
                  </a:lnTo>
                  <a:lnTo>
                    <a:pt x="4847775" y="180593"/>
                  </a:lnTo>
                  <a:lnTo>
                    <a:pt x="4863577" y="222032"/>
                  </a:lnTo>
                  <a:lnTo>
                    <a:pt x="4873413" y="266051"/>
                  </a:lnTo>
                  <a:lnTo>
                    <a:pt x="4876800" y="312166"/>
                  </a:lnTo>
                  <a:close/>
                </a:path>
              </a:pathLst>
            </a:custGeom>
            <a:ln w="12192">
              <a:solidFill>
                <a:srgbClr val="E1E0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83458" y="4353534"/>
            <a:ext cx="1385570" cy="16535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5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15" dirty="0">
                <a:solidFill>
                  <a:srgbClr val="2E2B1F"/>
                </a:solidFill>
                <a:latin typeface="Calibri"/>
                <a:cs typeface="Calibri"/>
              </a:rPr>
              <a:t>Foreach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627" y="4055364"/>
            <a:ext cx="2748534" cy="234619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3450" y="4622672"/>
            <a:ext cx="2190750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614045">
              <a:lnSpc>
                <a:spcPts val="4070"/>
              </a:lnSpc>
              <a:spcBef>
                <a:spcPts val="540"/>
              </a:spcBef>
            </a:pP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Loop 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3700" spc="-5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700" spc="-5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em</a:t>
            </a:r>
            <a:r>
              <a:rPr sz="3700" spc="-2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700" spc="-4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63760B1-D0D5-4EAB-9508-10F26D8FA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7367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If…else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15816"/>
            <a:ext cx="206184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If(condition)</a:t>
            </a:r>
            <a:endParaRPr sz="2400">
              <a:latin typeface="Calibri"/>
              <a:cs typeface="Calibri"/>
            </a:endParaRPr>
          </a:p>
          <a:p>
            <a:pPr marL="582930" indent="-57086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582295" algn="l"/>
                <a:tab pos="583565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513715" algn="l"/>
                <a:tab pos="514984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5" y="2115439"/>
            <a:ext cx="3185795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$n=5;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If($n%2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==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0)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“Number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Even”;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“Number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Odd”;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976B8F8-8EB7-4898-ACDE-28BD23A4F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333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</a:t>
            </a:r>
            <a:r>
              <a:rPr spc="-100" dirty="0"/>
              <a:t>ls</a:t>
            </a:r>
            <a:r>
              <a:rPr spc="-105" dirty="0"/>
              <a:t>e</a:t>
            </a:r>
            <a:r>
              <a:rPr spc="-110" dirty="0"/>
              <a:t>i</a:t>
            </a:r>
            <a:r>
              <a:rPr spc="-5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15816"/>
            <a:ext cx="2264410" cy="26593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If(condition)</a:t>
            </a:r>
            <a:endParaRPr sz="2400">
              <a:latin typeface="Calibri"/>
              <a:cs typeface="Calibri"/>
            </a:endParaRPr>
          </a:p>
          <a:p>
            <a:pPr marL="582930" indent="-57086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582295" algn="l"/>
                <a:tab pos="58356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Elseif(condition)</a:t>
            </a:r>
            <a:endParaRPr sz="240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513715" algn="l"/>
                <a:tab pos="51498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513715" algn="l"/>
                <a:tab pos="51498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5" y="2130679"/>
            <a:ext cx="3159760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$day=date(“l”);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If($day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== “Saturday”))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“Happy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Weekend”;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Elseif($day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==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“Sunday”))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Echo “Happy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Sunday”;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“Nice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Working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day”;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3C166281-8064-47EF-99E4-6B19CE939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5E9E91F-617C-45DA-B45B-B5707E385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774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</a:t>
            </a:r>
            <a:r>
              <a:rPr spc="-95" dirty="0"/>
              <a:t>w</a:t>
            </a:r>
            <a:r>
              <a:rPr spc="-110" dirty="0"/>
              <a:t>i</a:t>
            </a:r>
            <a:r>
              <a:rPr spc="-135" dirty="0"/>
              <a:t>t</a:t>
            </a:r>
            <a:r>
              <a:rPr spc="-105" dirty="0"/>
              <a:t>c</a:t>
            </a:r>
            <a:r>
              <a:rPr spc="-5" dirty="0"/>
              <a:t>h</a:t>
            </a:r>
            <a:r>
              <a:rPr spc="-229" dirty="0"/>
              <a:t> </a:t>
            </a:r>
            <a:r>
              <a:rPr spc="-105" dirty="0"/>
              <a:t>ca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38299"/>
            <a:ext cx="2712085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Switch(expression)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constant_expression:</a:t>
            </a:r>
            <a:endParaRPr sz="1800" dirty="0">
              <a:latin typeface="Calibri"/>
              <a:cs typeface="Calibri"/>
            </a:endParaRPr>
          </a:p>
          <a:p>
            <a:pPr marL="765810" indent="-75311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1800" dirty="0">
              <a:latin typeface="Calibri"/>
              <a:cs typeface="Calibri"/>
            </a:endParaRPr>
          </a:p>
          <a:p>
            <a:pPr marL="817244" indent="-80518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817244" algn="l"/>
                <a:tab pos="81788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break;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4114034"/>
            <a:ext cx="187833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Default:</a:t>
            </a:r>
            <a:endParaRPr sz="1800">
              <a:latin typeface="Calibri"/>
              <a:cs typeface="Calibri"/>
            </a:endParaRPr>
          </a:p>
          <a:p>
            <a:pPr marL="765810" indent="-75311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eme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ts;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6075" y="495338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9A47B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362325" y="1604900"/>
            <a:ext cx="5781675" cy="46237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/>
              <a:t>&lt;?php</a:t>
            </a:r>
          </a:p>
          <a:p>
            <a:pPr marL="241300" marR="1876425">
              <a:lnSpc>
                <a:spcPct val="120000"/>
              </a:lnSpc>
              <a:spcBef>
                <a:spcPts val="5"/>
              </a:spcBef>
            </a:pPr>
            <a:r>
              <a:rPr sz="2000" spc="-15" dirty="0"/>
              <a:t>$favcolor </a:t>
            </a:r>
            <a:r>
              <a:rPr sz="2000" dirty="0"/>
              <a:t>= </a:t>
            </a:r>
            <a:r>
              <a:rPr sz="2000" spc="-5" dirty="0"/>
              <a:t>"red"; </a:t>
            </a:r>
            <a:r>
              <a:rPr sz="2000" dirty="0"/>
              <a:t> </a:t>
            </a:r>
            <a:r>
              <a:rPr sz="2000" spc="-10" dirty="0"/>
              <a:t>switch</a:t>
            </a:r>
            <a:r>
              <a:rPr sz="2000" spc="-20" dirty="0"/>
              <a:t> </a:t>
            </a:r>
            <a:r>
              <a:rPr sz="2000" spc="-15" dirty="0"/>
              <a:t>($favcolor)</a:t>
            </a:r>
            <a:r>
              <a:rPr sz="2000" spc="-10" dirty="0"/>
              <a:t> </a:t>
            </a:r>
            <a:r>
              <a:rPr sz="2000" dirty="0"/>
              <a:t>{</a:t>
            </a:r>
          </a:p>
          <a:p>
            <a:pPr marL="449580">
              <a:lnSpc>
                <a:spcPct val="100000"/>
              </a:lnSpc>
              <a:spcBef>
                <a:spcPts val="430"/>
              </a:spcBef>
            </a:pPr>
            <a:r>
              <a:rPr sz="2000" spc="-5" dirty="0"/>
              <a:t>case</a:t>
            </a:r>
            <a:r>
              <a:rPr sz="2000" spc="-40" dirty="0"/>
              <a:t> </a:t>
            </a:r>
            <a:r>
              <a:rPr sz="2000" spc="-5" dirty="0"/>
              <a:t>"red":</a:t>
            </a:r>
          </a:p>
          <a:p>
            <a:pPr marL="660400">
              <a:lnSpc>
                <a:spcPct val="100000"/>
              </a:lnSpc>
              <a:spcBef>
                <a:spcPts val="434"/>
              </a:spcBef>
            </a:pPr>
            <a:r>
              <a:rPr sz="2000" dirty="0"/>
              <a:t>echo </a:t>
            </a:r>
            <a:r>
              <a:rPr sz="2000" spc="-30" dirty="0"/>
              <a:t>"Your</a:t>
            </a:r>
            <a:r>
              <a:rPr sz="2000" dirty="0"/>
              <a:t> </a:t>
            </a:r>
            <a:r>
              <a:rPr sz="2000" spc="-20" dirty="0"/>
              <a:t>favorite</a:t>
            </a:r>
            <a:r>
              <a:rPr sz="2000" spc="-5" dirty="0"/>
              <a:t> </a:t>
            </a:r>
            <a:r>
              <a:rPr sz="2000" spc="-10" dirty="0"/>
              <a:t>color</a:t>
            </a:r>
            <a:r>
              <a:rPr sz="2000" spc="10" dirty="0"/>
              <a:t> </a:t>
            </a:r>
            <a:r>
              <a:rPr sz="2000" spc="-5" dirty="0"/>
              <a:t>is red!";</a:t>
            </a:r>
          </a:p>
          <a:p>
            <a:pPr marL="660400">
              <a:lnSpc>
                <a:spcPct val="100000"/>
              </a:lnSpc>
              <a:spcBef>
                <a:spcPts val="430"/>
              </a:spcBef>
            </a:pPr>
            <a:r>
              <a:rPr sz="2000" spc="-5" dirty="0"/>
              <a:t>break;</a:t>
            </a:r>
          </a:p>
          <a:p>
            <a:pPr marL="449580" indent="-437515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Font typeface="Arial MT"/>
              <a:buChar char="•"/>
              <a:tabLst>
                <a:tab pos="449580" algn="l"/>
                <a:tab pos="450215" algn="l"/>
              </a:tabLst>
            </a:pPr>
            <a:r>
              <a:rPr sz="2000" spc="-5" dirty="0"/>
              <a:t>case</a:t>
            </a:r>
            <a:r>
              <a:rPr sz="2000" spc="-35" dirty="0"/>
              <a:t> </a:t>
            </a:r>
            <a:r>
              <a:rPr sz="2000" spc="-5" dirty="0"/>
              <a:t>"blue":</a:t>
            </a:r>
          </a:p>
          <a:p>
            <a:pPr marL="660400" marR="48260">
              <a:lnSpc>
                <a:spcPct val="120000"/>
              </a:lnSpc>
            </a:pPr>
            <a:r>
              <a:rPr sz="2000" dirty="0"/>
              <a:t>echo </a:t>
            </a:r>
            <a:r>
              <a:rPr sz="2000" spc="-30" dirty="0"/>
              <a:t>"Your</a:t>
            </a:r>
            <a:r>
              <a:rPr sz="2000" spc="-5" dirty="0"/>
              <a:t> </a:t>
            </a:r>
            <a:r>
              <a:rPr sz="2000" spc="-20" dirty="0"/>
              <a:t>favorite</a:t>
            </a:r>
            <a:r>
              <a:rPr sz="2000" spc="-5" dirty="0"/>
              <a:t> </a:t>
            </a:r>
            <a:r>
              <a:rPr sz="2000" spc="-10" dirty="0"/>
              <a:t>color</a:t>
            </a:r>
            <a:r>
              <a:rPr sz="2000" spc="5" dirty="0"/>
              <a:t> </a:t>
            </a:r>
            <a:r>
              <a:rPr sz="2000" spc="-5" dirty="0"/>
              <a:t>is blue!"; </a:t>
            </a:r>
            <a:r>
              <a:rPr sz="2000" spc="-390" dirty="0"/>
              <a:t> </a:t>
            </a:r>
            <a:r>
              <a:rPr sz="2000" spc="-5" dirty="0"/>
              <a:t>break;</a:t>
            </a:r>
          </a:p>
          <a:p>
            <a:pPr marL="660400">
              <a:lnSpc>
                <a:spcPct val="100000"/>
              </a:lnSpc>
              <a:spcBef>
                <a:spcPts val="865"/>
              </a:spcBef>
            </a:pPr>
            <a:r>
              <a:rPr sz="2000" spc="-10" dirty="0"/>
              <a:t>default:</a:t>
            </a:r>
          </a:p>
          <a:p>
            <a:pPr marL="241300" marR="5080" indent="419100">
              <a:lnSpc>
                <a:spcPct val="120000"/>
              </a:lnSpc>
              <a:spcBef>
                <a:spcPts val="5"/>
              </a:spcBef>
            </a:pPr>
            <a:r>
              <a:rPr sz="2000" dirty="0"/>
              <a:t>echo</a:t>
            </a:r>
            <a:r>
              <a:rPr sz="2000" spc="5" dirty="0"/>
              <a:t> </a:t>
            </a:r>
            <a:r>
              <a:rPr sz="2000" spc="-30" dirty="0"/>
              <a:t>"Your</a:t>
            </a:r>
            <a:r>
              <a:rPr sz="2000" dirty="0"/>
              <a:t> </a:t>
            </a:r>
            <a:r>
              <a:rPr sz="2000" spc="-20" dirty="0"/>
              <a:t>favorite</a:t>
            </a:r>
            <a:r>
              <a:rPr sz="2000" dirty="0"/>
              <a:t> </a:t>
            </a:r>
            <a:r>
              <a:rPr sz="2000" spc="-10" dirty="0"/>
              <a:t>color</a:t>
            </a:r>
            <a:r>
              <a:rPr sz="2000" spc="10" dirty="0"/>
              <a:t> </a:t>
            </a:r>
            <a:r>
              <a:rPr sz="2000" spc="-5" dirty="0"/>
              <a:t>is</a:t>
            </a:r>
            <a:r>
              <a:rPr sz="2000" dirty="0"/>
              <a:t> </a:t>
            </a:r>
            <a:r>
              <a:rPr sz="2000" spc="-5" dirty="0"/>
              <a:t>neither </a:t>
            </a:r>
            <a:r>
              <a:rPr sz="2000" spc="-395" dirty="0"/>
              <a:t> </a:t>
            </a:r>
            <a:r>
              <a:rPr sz="2000" spc="-10" dirty="0"/>
              <a:t>red,</a:t>
            </a:r>
            <a:r>
              <a:rPr sz="2000" dirty="0"/>
              <a:t> </a:t>
            </a:r>
            <a:r>
              <a:rPr sz="2000" spc="-5" dirty="0"/>
              <a:t>blue!";</a:t>
            </a: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2000" dirty="0"/>
              <a:t>}</a:t>
            </a: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2000" dirty="0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DE8CAEC-D4CE-4DC0-90C6-EB67FAB01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65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h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38299"/>
            <a:ext cx="259270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(condition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true)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450215" algn="l"/>
                <a:tab pos="45085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6075" y="2228215"/>
            <a:ext cx="86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32384" indent="-227965" algn="r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4675" y="3051175"/>
            <a:ext cx="31248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while($x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5) {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 "The number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is: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$x++;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84D1861-95D2-46C5-ADFE-4FB0D775C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6169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D</a:t>
            </a:r>
            <a:r>
              <a:rPr spc="-105" dirty="0"/>
              <a:t>o-</a:t>
            </a:r>
            <a:r>
              <a:rPr spc="-100" dirty="0"/>
              <a:t>W</a:t>
            </a:r>
            <a:r>
              <a:rPr spc="-105" dirty="0"/>
              <a:t>h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65630"/>
            <a:ext cx="2647950" cy="20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93675" algn="ctr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>
              <a:latin typeface="Calibri"/>
              <a:cs typeface="Calibri"/>
            </a:endParaRPr>
          </a:p>
          <a:p>
            <a:pPr marL="227965" algn="ctr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(condition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true);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075" y="1365630"/>
            <a:ext cx="335343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25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800">
              <a:latin typeface="Calibri"/>
              <a:cs typeface="Calibri"/>
            </a:endParaRPr>
          </a:p>
          <a:p>
            <a:pPr marL="241300" marR="2494280">
              <a:lnSpc>
                <a:spcPct val="15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1;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do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"The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$x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$x++;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($x &lt;=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5);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CEAC391-D010-4753-BEC5-D3AED91653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1653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o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65630"/>
            <a:ext cx="3018155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0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(init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counter;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test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counter;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increment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counter)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090" y="3202051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275" y="1365630"/>
            <a:ext cx="3124835" cy="254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($x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0;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&lt;=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10; $x++)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 "The number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is: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5" y="3888104"/>
            <a:ext cx="246379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C7D03AA-01ED-4AF2-A972-A0E06D39E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2569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o</a:t>
            </a:r>
            <a:r>
              <a:rPr spc="-180" dirty="0"/>
              <a:t>r</a:t>
            </a:r>
            <a:r>
              <a:rPr spc="-105" dirty="0"/>
              <a:t>eac</a:t>
            </a:r>
            <a:r>
              <a:rPr spc="-5" dirty="0"/>
              <a:t>h</a:t>
            </a:r>
            <a:r>
              <a:rPr spc="-21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65630"/>
            <a:ext cx="2777490" cy="20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foreach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($array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$value)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18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be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4863" y="361378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6075" y="1365630"/>
            <a:ext cx="3836670" cy="295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800">
              <a:latin typeface="Calibri"/>
              <a:cs typeface="Calibri"/>
            </a:endParaRPr>
          </a:p>
          <a:p>
            <a:pPr marL="241300" marR="5080">
              <a:lnSpc>
                <a:spcPct val="150000"/>
              </a:lnSpc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$colors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=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array("red",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"green",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"blue"); </a:t>
            </a:r>
            <a:r>
              <a:rPr sz="18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foreach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($colors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$value)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"$value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8203" y="4436745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6075" y="4848225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417B475-6EF0-4906-A2BC-EC98EE815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784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U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5" dirty="0"/>
              <a:t>Def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05" dirty="0"/>
              <a:t>e</a:t>
            </a:r>
            <a:r>
              <a:rPr spc="-5" dirty="0"/>
              <a:t>d</a:t>
            </a:r>
            <a:r>
              <a:rPr spc="-21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14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188590"/>
            <a:ext cx="33045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functionName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</a:pP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192" y="1429638"/>
            <a:ext cx="478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4770" algn="l"/>
              </a:tabLst>
            </a:pP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x	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275" y="2152015"/>
            <a:ext cx="117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875" y="2810078"/>
            <a:ext cx="2816225" cy="137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>
              <a:latin typeface="Calibri"/>
              <a:cs typeface="Calibri"/>
            </a:endParaRPr>
          </a:p>
          <a:p>
            <a:pPr marL="285750" marR="5080" indent="-27305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 writeMsg()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world!";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875" y="4456938"/>
            <a:ext cx="146304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writeMsg();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2EB4831-FDC8-442C-AAA3-C4B36F55A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987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P</a:t>
            </a:r>
            <a:r>
              <a:rPr spc="-105" dirty="0"/>
              <a:t>a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35" dirty="0"/>
              <a:t>t</a:t>
            </a:r>
            <a:r>
              <a:rPr spc="-105" dirty="0"/>
              <a:t>er</a:t>
            </a:r>
            <a:r>
              <a:rPr spc="-110" dirty="0"/>
              <a:t>i</a:t>
            </a:r>
            <a:r>
              <a:rPr spc="-105" dirty="0"/>
              <a:t>ze</a:t>
            </a:r>
            <a:r>
              <a:rPr spc="-5" dirty="0"/>
              <a:t>d</a:t>
            </a:r>
            <a:r>
              <a:rPr spc="-21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14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131288"/>
            <a:ext cx="2553970" cy="2190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Add($a,$b)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“Sum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$sum";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539234"/>
            <a:ext cx="124460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608" y="1429638"/>
            <a:ext cx="481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4367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	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5" y="2191638"/>
            <a:ext cx="1239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06E3FF7-A119-4C26-BAAD-A86ADDC6B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8093"/>
            <a:ext cx="79286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5" dirty="0"/>
              <a:t>e</a:t>
            </a:r>
            <a:r>
              <a:rPr spc="-95" dirty="0"/>
              <a:t>tu</a:t>
            </a:r>
            <a:r>
              <a:rPr spc="-105" dirty="0"/>
              <a:t>r</a:t>
            </a:r>
            <a:r>
              <a:rPr spc="-100" dirty="0"/>
              <a:t>n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25" dirty="0"/>
              <a:t> 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95" dirty="0"/>
              <a:t>u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spc="-105" dirty="0"/>
              <a:t>h</a:t>
            </a:r>
            <a:r>
              <a:rPr spc="-180" dirty="0"/>
              <a:t>r</a:t>
            </a:r>
            <a:r>
              <a:rPr spc="-105" dirty="0"/>
              <a:t>o</a:t>
            </a:r>
            <a:r>
              <a:rPr spc="-95" dirty="0"/>
              <a:t>u</a:t>
            </a:r>
            <a:r>
              <a:rPr spc="-140" dirty="0"/>
              <a:t>g</a:t>
            </a:r>
            <a:r>
              <a:rPr spc="-5" dirty="0"/>
              <a:t>h</a:t>
            </a:r>
            <a:r>
              <a:rPr spc="-204" dirty="0"/>
              <a:t> </a:t>
            </a:r>
            <a:r>
              <a:rPr spc="-105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2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141347"/>
            <a:ext cx="2345055" cy="1647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055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Add($a,$b) {</a:t>
            </a:r>
            <a:endParaRPr sz="1900">
              <a:latin typeface="Calibri"/>
              <a:cs typeface="Calibri"/>
            </a:endParaRPr>
          </a:p>
          <a:p>
            <a:pPr marL="402590">
              <a:lnSpc>
                <a:spcPts val="205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1900">
              <a:latin typeface="Calibri"/>
              <a:cs typeface="Calibri"/>
            </a:endParaRPr>
          </a:p>
          <a:p>
            <a:pPr marL="445770">
              <a:lnSpc>
                <a:spcPct val="100000"/>
              </a:lnSpc>
            </a:pP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9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$sum;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705225"/>
            <a:ext cx="2232025" cy="2110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$Result=Add(10,20);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“Sum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$Result";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608" y="1429638"/>
            <a:ext cx="481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4367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	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5" y="2191638"/>
            <a:ext cx="1239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8898682-9F34-4AB9-AE6A-C6592A07E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474"/>
            <a:ext cx="589470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95" dirty="0"/>
              <a:t>tt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04" dirty="0"/>
              <a:t> </a:t>
            </a:r>
            <a:r>
              <a:rPr spc="-105" dirty="0"/>
              <a:t>de</a:t>
            </a:r>
            <a:r>
              <a:rPr spc="-150" dirty="0"/>
              <a:t>f</a:t>
            </a:r>
            <a:r>
              <a:rPr spc="-105" dirty="0"/>
              <a:t>a</a:t>
            </a:r>
            <a:r>
              <a:rPr spc="-95" dirty="0"/>
              <a:t>u</a:t>
            </a:r>
            <a:r>
              <a:rPr spc="-100" dirty="0"/>
              <a:t>l</a:t>
            </a:r>
            <a:r>
              <a:rPr spc="-5" dirty="0"/>
              <a:t>t</a:t>
            </a:r>
            <a:r>
              <a:rPr spc="-215" dirty="0"/>
              <a:t> 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95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60" dirty="0"/>
              <a:t>f</a:t>
            </a:r>
            <a:r>
              <a:rPr spc="-105" dirty="0"/>
              <a:t>o</a:t>
            </a:r>
            <a:r>
              <a:rPr spc="-5" dirty="0"/>
              <a:t>r  </a:t>
            </a:r>
            <a:r>
              <a:rPr spc="-105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05" dirty="0"/>
              <a:t>pa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608" y="1723136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43480"/>
            <a:ext cx="2220595" cy="23577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7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Add($a,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$b=300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170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7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“Sum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$sum";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4683099"/>
            <a:ext cx="1060450" cy="15805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Add(10);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Add(10,20);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6223" y="1799031"/>
            <a:ext cx="785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Outp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875" y="2318740"/>
            <a:ext cx="13703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310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0737A87-77A6-410A-8B90-BCBD6086A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994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Dy</a:t>
            </a:r>
            <a:r>
              <a:rPr spc="-100" dirty="0"/>
              <a:t>n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10" dirty="0"/>
              <a:t>i</a:t>
            </a:r>
            <a:r>
              <a:rPr spc="-5" dirty="0"/>
              <a:t>c</a:t>
            </a:r>
            <a:r>
              <a:rPr spc="-23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10" dirty="0"/>
              <a:t>C</a:t>
            </a:r>
            <a:r>
              <a:rPr spc="-105" dirty="0"/>
              <a:t>a</a:t>
            </a:r>
            <a:r>
              <a:rPr spc="-100" dirty="0"/>
              <a:t>ll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608" y="1723136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01639"/>
            <a:ext cx="2217420" cy="43027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function Hello()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U?";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$fh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"Hello";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$fh();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5"/>
              </a:spcBef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6223" y="1799031"/>
            <a:ext cx="785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Outp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728" y="2415667"/>
            <a:ext cx="1624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Hello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55117-8394-4D28-A3DA-9353E1D7DA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91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05" dirty="0"/>
              <a:t>rod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95" dirty="0"/>
              <a:t>t</a:t>
            </a:r>
            <a:r>
              <a:rPr spc="-5" dirty="0"/>
              <a:t>o</a:t>
            </a:r>
            <a:r>
              <a:rPr spc="-210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795134" cy="39160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acronym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"PHP: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Hypertext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Preprocessor"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a widely-used,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source scripting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scripts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server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free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download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use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PHP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File?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text,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HTML,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CSS,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PHP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  <a:p>
            <a:pPr marL="241300" marR="44259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server,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is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plain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files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extension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".php"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96E73-C77E-4C78-B047-096091A74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043C5-39A2-479A-9871-370F6484A3D0}"/>
              </a:ext>
            </a:extLst>
          </p:cNvPr>
          <p:cNvSpPr txBox="1"/>
          <p:nvPr/>
        </p:nvSpPr>
        <p:spPr>
          <a:xfrm>
            <a:off x="0" y="93799"/>
            <a:ext cx="579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Practice Problem Statements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C3E26-288C-4950-8550-0A288DB3CC88}"/>
              </a:ext>
            </a:extLst>
          </p:cNvPr>
          <p:cNvSpPr txBox="1"/>
          <p:nvPr/>
        </p:nvSpPr>
        <p:spPr>
          <a:xfrm>
            <a:off x="0" y="1234912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Write a program to check student grade based on the marks using if-else statement.</a:t>
            </a:r>
          </a:p>
          <a:p>
            <a:pPr lvl="3"/>
            <a:r>
              <a:rPr lang="en-US" sz="1600" b="1" i="0" dirty="0">
                <a:solidFill>
                  <a:srgbClr val="444444"/>
                </a:solidFill>
                <a:effectLst/>
                <a:latin typeface="-apple-system"/>
              </a:rPr>
              <a:t>Conditions:</a:t>
            </a:r>
            <a:endParaRPr lang="en-US" sz="1600" b="0" i="0" dirty="0">
              <a:solidFill>
                <a:srgbClr val="444444"/>
              </a:solidFill>
              <a:effectLst/>
              <a:latin typeface="-apple-system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If marks are 60% or more, grade will be First Division.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If marks between 45% to 59%, grade will be Second Division.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If marks between 33% to 44%, grade will be Third Division.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If marks are less than 33%, student will be Fail.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Write a program to show day of the week (for example: Monday) based on numbers using switch/case statements.</a:t>
            </a:r>
          </a:p>
          <a:p>
            <a:pPr lvl="3"/>
            <a:r>
              <a:rPr lang="en-US" sz="1600" b="1" i="0" dirty="0">
                <a:solidFill>
                  <a:srgbClr val="444444"/>
                </a:solidFill>
                <a:effectLst/>
                <a:latin typeface="-apple-system"/>
              </a:rPr>
              <a:t>Conditions:</a:t>
            </a:r>
            <a:endParaRPr lang="en-US" sz="1600" b="0" i="0" dirty="0">
              <a:solidFill>
                <a:srgbClr val="444444"/>
              </a:solidFill>
              <a:effectLst/>
              <a:latin typeface="-apple-system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You can pass 1 to 7 number in switch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Day 1 will be considered as Monday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If number is not between 1 to 7, show invalid number in default</a:t>
            </a:r>
          </a:p>
          <a:p>
            <a:pPr lvl="3"/>
            <a:endParaRPr lang="en-US" sz="1600" dirty="0">
              <a:solidFill>
                <a:srgbClr val="444444"/>
              </a:solidFill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Write a PHP program to find factorial of a number using recursive 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Write a program to calculate Electricity bill in PHP</a:t>
            </a:r>
          </a:p>
          <a:p>
            <a:pPr lvl="2"/>
            <a:r>
              <a:rPr lang="en-US" sz="1600" b="1" i="0" dirty="0">
                <a:solidFill>
                  <a:srgbClr val="444444"/>
                </a:solidFill>
                <a:effectLst/>
                <a:latin typeface="-apple-system"/>
              </a:rPr>
              <a:t>Conditions:</a:t>
            </a:r>
            <a:endParaRPr lang="en-US" sz="1600" b="0" i="0" dirty="0">
              <a:solidFill>
                <a:srgbClr val="444444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For first 50 units – Rs. 3.50/unit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For next 100 units – Rs. 4.00/unit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For next 100 units – Rs. 5.20/unit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For units above 250 – Rs. 6.50/unit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You can use </a:t>
            </a:r>
            <a:r>
              <a:rPr lang="en-US" sz="1600" b="0" i="0" u="none" strike="noStrike" dirty="0">
                <a:solidFill>
                  <a:srgbClr val="23527C"/>
                </a:solidFill>
                <a:effectLst/>
                <a:latin typeface="-apple-system"/>
              </a:rPr>
              <a:t>conditional statements</a:t>
            </a:r>
            <a:r>
              <a:rPr lang="en-US" sz="1600" b="0" i="0" dirty="0">
                <a:solidFill>
                  <a:srgbClr val="444444"/>
                </a:solidFill>
                <a:effectLst/>
                <a:latin typeface="-apple-system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617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96E73-C77E-4C78-B047-096091A74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043C5-39A2-479A-9871-370F6484A3D0}"/>
              </a:ext>
            </a:extLst>
          </p:cNvPr>
          <p:cNvSpPr txBox="1"/>
          <p:nvPr/>
        </p:nvSpPr>
        <p:spPr>
          <a:xfrm>
            <a:off x="-1" y="1456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Assignment Title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C3E26-288C-4950-8550-0A288DB3CC88}"/>
              </a:ext>
            </a:extLst>
          </p:cNvPr>
          <p:cNvSpPr txBox="1"/>
          <p:nvPr/>
        </p:nvSpPr>
        <p:spPr>
          <a:xfrm>
            <a:off x="113122" y="1216059"/>
            <a:ext cx="9030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Write a PHP script to take number from user and print the table of that number.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2484F-052C-121D-D664-53EE2A21A10A}"/>
              </a:ext>
            </a:extLst>
          </p:cNvPr>
          <p:cNvSpPr txBox="1"/>
          <p:nvPr/>
        </p:nvSpPr>
        <p:spPr>
          <a:xfrm>
            <a:off x="113121" y="2309567"/>
            <a:ext cx="8597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Student Have to Perform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Write PHP Script with Textbox which accept Number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Add Button “Print Table” in Script Output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After Clicking Print Table Button it should Call function which will display table for entered Number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5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96E73-C77E-4C78-B047-096091A74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995AD2-9CFC-4DA2-BC5A-4C835924BDFF}"/>
              </a:ext>
            </a:extLst>
          </p:cNvPr>
          <p:cNvSpPr txBox="1"/>
          <p:nvPr/>
        </p:nvSpPr>
        <p:spPr>
          <a:xfrm>
            <a:off x="0" y="282972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758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FE659-5ED3-4343-9EE8-E3B08B8B4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771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80" dirty="0"/>
              <a:t>r</a:t>
            </a:r>
            <a:r>
              <a:rPr spc="-105" dirty="0"/>
              <a:t>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63765" cy="46539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Can PHP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241300" marR="2921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open,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read,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receive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user-access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encrypt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PHP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 are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limited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output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output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images,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PDF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files, and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even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Flash movies.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output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text,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such 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XHTML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3DF1E-E976-43B0-8FE2-925C2BD82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807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ea</a:t>
            </a:r>
            <a:r>
              <a:rPr spc="-95" dirty="0"/>
              <a:t>tu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524115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various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platforms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(Windows,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Linux,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Unix,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X,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etc.)</a:t>
            </a:r>
            <a:endParaRPr sz="2200">
              <a:latin typeface="Calibri"/>
              <a:cs typeface="Calibri"/>
            </a:endParaRPr>
          </a:p>
          <a:p>
            <a:pPr marL="241300" marR="19875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compatible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almost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all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today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(Apache,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IIS,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etc.)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wide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range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databases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free.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Download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official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resource: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  <a:hlinkClick r:id="rId3"/>
              </a:rPr>
              <a:t>www.php.net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easy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learn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runs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efficiently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700E2-120C-4E6F-8ADC-E79FCDAE0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724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185" dirty="0"/>
              <a:t>S</a:t>
            </a:r>
            <a:r>
              <a:rPr spc="-105" dirty="0"/>
              <a:t>y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05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449060" cy="2708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Basic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placed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anywhere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document.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script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goes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here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extension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".php".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4E7D0-9CFC-4210-9742-481B205C12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3392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61771"/>
            <a:ext cx="5885180" cy="470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xa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20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Wo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28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endParaRPr sz="280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795"/>
              </a:spcBef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&lt;!DOCTYPE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&lt;h1&gt;My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page&lt;/h1&gt;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 "Hello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World!";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C5EB28B-7084-4A30-ABF3-BDBBF01D5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3392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409570"/>
            <a:ext cx="2218055" cy="115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$txt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world!";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10.5;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781425"/>
            <a:ext cx="1333500" cy="25260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 $txt;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 $x;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961" y="2591561"/>
            <a:ext cx="1828800" cy="923925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8285" marR="349885" indent="-10541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world!"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10.5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961771"/>
            <a:ext cx="5818505" cy="154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3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sz="2800" spc="3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iab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ec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5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atio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endParaRPr sz="2800">
              <a:latin typeface="Cambria"/>
              <a:cs typeface="Cambria"/>
            </a:endParaRPr>
          </a:p>
          <a:p>
            <a:pPr marL="127000">
              <a:lnSpc>
                <a:spcPts val="2280"/>
              </a:lnSpc>
              <a:spcBef>
                <a:spcPts val="156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18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D0B58-A30D-4E60-9D4D-5F75FF6E8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375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655"/>
            <a:ext cx="7093584" cy="34772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Rules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variables:</a:t>
            </a:r>
            <a:endParaRPr sz="22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sign,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followed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name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538480" marR="548005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letter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underscore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endParaRPr sz="200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cannot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marL="538480" marR="50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variable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 can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alpha-numeric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underscores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(A-z, 0-9,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_ )</a:t>
            </a:r>
            <a:endParaRPr sz="2000">
              <a:latin typeface="Calibri"/>
              <a:cs typeface="Calibri"/>
            </a:endParaRPr>
          </a:p>
          <a:p>
            <a:pPr marL="538480" marR="53975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case-sensitive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($age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$AGE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6254</TotalTime>
  <Words>2030</Words>
  <Application>Microsoft Office PowerPoint</Application>
  <PresentationFormat>On-screen Show (4:3)</PresentationFormat>
  <Paragraphs>439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Adobe Caslon Pro</vt:lpstr>
      <vt:lpstr>-apple-system</vt:lpstr>
      <vt:lpstr>Arial</vt:lpstr>
      <vt:lpstr>Arial MT</vt:lpstr>
      <vt:lpstr>Calibri</vt:lpstr>
      <vt:lpstr>Calibri Light</vt:lpstr>
      <vt:lpstr>Cambria</vt:lpstr>
      <vt:lpstr>Consolas</vt:lpstr>
      <vt:lpstr>Times New Roman</vt:lpstr>
      <vt:lpstr>Office Theme</vt:lpstr>
      <vt:lpstr>PowerPoint Presentation</vt:lpstr>
      <vt:lpstr>Outline</vt:lpstr>
      <vt:lpstr>Introduction to PHP</vt:lpstr>
      <vt:lpstr>Introduction to PHP</vt:lpstr>
      <vt:lpstr>Features of PHP</vt:lpstr>
      <vt:lpstr>PHP Syntax</vt:lpstr>
      <vt:lpstr>sample code –</vt:lpstr>
      <vt:lpstr>sample code –</vt:lpstr>
      <vt:lpstr>PHP Variables</vt:lpstr>
      <vt:lpstr>sample code –</vt:lpstr>
      <vt:lpstr>Program for addition of two  numbers</vt:lpstr>
      <vt:lpstr>PHP Variables Scope</vt:lpstr>
      <vt:lpstr>PHP Variables Scope-</vt:lpstr>
      <vt:lpstr>PHP Variables Scope-</vt:lpstr>
      <vt:lpstr>PHP Variables Scope-</vt:lpstr>
      <vt:lpstr>PHP Comparison Operators</vt:lpstr>
      <vt:lpstr>Conditions and Loops</vt:lpstr>
      <vt:lpstr>If…else</vt:lpstr>
      <vt:lpstr>Elseif</vt:lpstr>
      <vt:lpstr>Switch case</vt:lpstr>
      <vt:lpstr>While Loop</vt:lpstr>
      <vt:lpstr>Do-While Loop</vt:lpstr>
      <vt:lpstr>For Loop</vt:lpstr>
      <vt:lpstr>Foreach Loop</vt:lpstr>
      <vt:lpstr>User Defined Functions</vt:lpstr>
      <vt:lpstr>Parameterized Functions</vt:lpstr>
      <vt:lpstr>Returning value through function</vt:lpstr>
      <vt:lpstr>Setting default values for  function parameter</vt:lpstr>
      <vt:lpstr>Dynamic Function Calls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School of Engineering</dc:title>
  <dc:creator>User</dc:creator>
  <cp:lastModifiedBy>Amit Uttarkar</cp:lastModifiedBy>
  <cp:revision>793</cp:revision>
  <cp:lastPrinted>2019-04-12T07:48:19Z</cp:lastPrinted>
  <dcterms:created xsi:type="dcterms:W3CDTF">2018-03-07T17:43:46Z</dcterms:created>
  <dcterms:modified xsi:type="dcterms:W3CDTF">2022-05-03T14:07:13Z</dcterms:modified>
</cp:coreProperties>
</file>