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85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63" r:id="rId11"/>
    <p:sldId id="271" r:id="rId12"/>
    <p:sldId id="299" r:id="rId13"/>
    <p:sldId id="300" r:id="rId14"/>
    <p:sldId id="301" r:id="rId15"/>
    <p:sldId id="302" r:id="rId16"/>
    <p:sldId id="303" r:id="rId17"/>
    <p:sldId id="257" r:id="rId18"/>
    <p:sldId id="258" r:id="rId19"/>
    <p:sldId id="259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306" r:id="rId28"/>
    <p:sldId id="307" r:id="rId29"/>
    <p:sldId id="305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  <p:sldId id="288" r:id="rId40"/>
    <p:sldId id="289" r:id="rId41"/>
    <p:sldId id="328" r:id="rId42"/>
    <p:sldId id="291" r:id="rId43"/>
    <p:sldId id="329" r:id="rId44"/>
    <p:sldId id="330" r:id="rId45"/>
    <p:sldId id="324" r:id="rId46"/>
    <p:sldId id="325" r:id="rId47"/>
    <p:sldId id="326" r:id="rId48"/>
    <p:sldId id="331" r:id="rId49"/>
    <p:sldId id="310" r:id="rId50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A2F4"/>
    <a:srgbClr val="F58634"/>
    <a:srgbClr val="FE7F7A"/>
    <a:srgbClr val="A43594"/>
    <a:srgbClr val="00A884"/>
    <a:srgbClr val="A63494"/>
    <a:srgbClr val="E32450"/>
    <a:srgbClr val="F57B32"/>
    <a:srgbClr val="FEE064"/>
    <a:srgbClr val="58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382" autoAdjust="0"/>
  </p:normalViewPr>
  <p:slideViewPr>
    <p:cSldViewPr snapToGrid="0">
      <p:cViewPr varScale="1">
        <p:scale>
          <a:sx n="81" d="100"/>
          <a:sy n="81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2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0C984C2-7E11-4DF7-A9E2-43E8C00A068A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FD25319-F40F-4D33-8C8F-76509F900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4c55eb4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4c55eb4f5_0_7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800" cy="4251300"/>
          </a:xfrm>
          <a:prstGeom prst="rect">
            <a:avLst/>
          </a:prstGeom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24c55eb4f5_0_7:notes"/>
          <p:cNvSpPr txBox="1">
            <a:spLocks noGrp="1"/>
          </p:cNvSpPr>
          <p:nvPr>
            <p:ph type="sldNum" idx="12"/>
          </p:nvPr>
        </p:nvSpPr>
        <p:spPr>
          <a:xfrm>
            <a:off x="4071938" y="8975725"/>
            <a:ext cx="3114600" cy="471600"/>
          </a:xfrm>
          <a:prstGeom prst="rect">
            <a:avLst/>
          </a:prstGeom>
        </p:spPr>
        <p:txBody>
          <a:bodyPr spcFirstLastPara="1" wrap="square" lIns="95000" tIns="47500" rIns="95000" bIns="47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71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269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7" name="Google Shape;5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3" name="Google Shape;5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4:notes"/>
          <p:cNvSpPr txBox="1">
            <a:spLocks noGrp="1"/>
          </p:cNvSpPr>
          <p:nvPr>
            <p:ph type="sldNum" idx="12"/>
          </p:nvPr>
        </p:nvSpPr>
        <p:spPr>
          <a:xfrm>
            <a:off x="4071938" y="8975725"/>
            <a:ext cx="311467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b27c07d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b27c07dde_0_0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800" cy="4251300"/>
          </a:xfrm>
          <a:prstGeom prst="rect">
            <a:avLst/>
          </a:prstGeom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1b27c07dde_0_0:notes"/>
          <p:cNvSpPr txBox="1">
            <a:spLocks noGrp="1"/>
          </p:cNvSpPr>
          <p:nvPr>
            <p:ph type="sldNum" idx="12"/>
          </p:nvPr>
        </p:nvSpPr>
        <p:spPr>
          <a:xfrm>
            <a:off x="4071938" y="8975725"/>
            <a:ext cx="3114600" cy="471600"/>
          </a:xfrm>
          <a:prstGeom prst="rect">
            <a:avLst/>
          </a:prstGeom>
        </p:spPr>
        <p:txBody>
          <a:bodyPr spcFirstLastPara="1" wrap="square" lIns="95000" tIns="47500" rIns="95000" bIns="47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b27c07d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b27c07dde_0_19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800" cy="4251300"/>
          </a:xfrm>
          <a:prstGeom prst="rect">
            <a:avLst/>
          </a:prstGeom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1b27c07dde_0_19:notes"/>
          <p:cNvSpPr txBox="1">
            <a:spLocks noGrp="1"/>
          </p:cNvSpPr>
          <p:nvPr>
            <p:ph type="sldNum" idx="12"/>
          </p:nvPr>
        </p:nvSpPr>
        <p:spPr>
          <a:xfrm>
            <a:off x="4071938" y="8975725"/>
            <a:ext cx="3114600" cy="471600"/>
          </a:xfrm>
          <a:prstGeom prst="rect">
            <a:avLst/>
          </a:prstGeom>
        </p:spPr>
        <p:txBody>
          <a:bodyPr spcFirstLastPara="1" wrap="square" lIns="95000" tIns="47500" rIns="95000" bIns="47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517-CDB5-4587-ABD8-70D86A5576D5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3371010" y="6542854"/>
            <a:ext cx="2401980" cy="230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Prof. Suraj Bhoyar, 2018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ED7-1134-4FEE-8732-4039BEFA4EAD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0D9-A1CE-4E54-98A0-0B7E30FA2B6C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BE3-E37D-4125-9A5E-C88C66431E65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1D1-2AE9-44A0-B1A3-75300268B746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FC6-0C40-4553-AFC7-E1DCF508F84F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5CE-9F41-442F-B7C4-E0A0AAB19533}" type="datetime1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B5A0-7370-4E72-A5A4-63FD2EBC2F99}" type="datetime1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AB0-7F47-44D1-8532-C8C42F2D4605}" type="datetime1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FFD-A97C-485E-AADB-3734B04B6FB8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E8BC-37E8-43F2-B5A2-DBEF17017430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4D31-4284-44F1-A820-EB4944DC48B9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38846-245A-4CD6-AA11-D3FF8842F0BB}"/>
              </a:ext>
            </a:extLst>
          </p:cNvPr>
          <p:cNvSpPr/>
          <p:nvPr/>
        </p:nvSpPr>
        <p:spPr>
          <a:xfrm>
            <a:off x="593720" y="1840620"/>
            <a:ext cx="1336227" cy="1310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646363" y="3348915"/>
            <a:ext cx="48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PLD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"/>
            <a:ext cx="6504495" cy="85832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9966" y="243299"/>
            <a:ext cx="6039881" cy="764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bg1"/>
                </a:solidFill>
                <a:latin typeface="Adobe Caslon Pro" panose="0205060205050A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Dept. of Computer Science &amp; Engineering.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A3D00-6490-4D7E-BAEE-2D37DEBF7877}"/>
              </a:ext>
            </a:extLst>
          </p:cNvPr>
          <p:cNvSpPr txBox="1"/>
          <p:nvPr/>
        </p:nvSpPr>
        <p:spPr>
          <a:xfrm>
            <a:off x="4185501" y="4993510"/>
            <a:ext cx="495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</a:t>
            </a:r>
          </a:p>
          <a:p>
            <a:r>
              <a:rPr lang="en-US" sz="2400" dirty="0"/>
              <a:t>Prof. A. R. Uttarkar</a:t>
            </a:r>
          </a:p>
          <a:p>
            <a:r>
              <a:rPr lang="en-US" sz="2400" dirty="0"/>
              <a:t>Assistant Professor</a:t>
            </a:r>
          </a:p>
          <a:p>
            <a:r>
              <a:rPr lang="en-US" sz="2400" dirty="0"/>
              <a:t>CSE Department, MIT SOE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D8477-EFCF-487E-9E68-607EC533AC1D}"/>
              </a:ext>
            </a:extLst>
          </p:cNvPr>
          <p:cNvSpPr txBox="1"/>
          <p:nvPr/>
        </p:nvSpPr>
        <p:spPr>
          <a:xfrm>
            <a:off x="51845" y="1723247"/>
            <a:ext cx="9040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Assignment 8</a:t>
            </a:r>
            <a:endParaRPr lang="en-US" sz="3600" dirty="0"/>
          </a:p>
          <a:p>
            <a:pPr algn="ctr"/>
            <a:r>
              <a:rPr lang="en-US" sz="3600" dirty="0"/>
              <a:t>PHP Advance Part-I</a:t>
            </a:r>
          </a:p>
          <a:p>
            <a:pPr algn="ctr"/>
            <a:r>
              <a:rPr lang="en-US" sz="3600" dirty="0"/>
              <a:t>String Manipulation, Arrays, JSON</a:t>
            </a:r>
          </a:p>
          <a:p>
            <a:pPr algn="ctr"/>
            <a:r>
              <a:rPr lang="en-US" sz="3600" dirty="0"/>
              <a:t>Database Connections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338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7B1D11C-AD94-8046-0771-0D7F99C7D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47" name="Google Shape;347;g124c55eb4f5_0_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Array: foreach </a:t>
            </a:r>
            <a:endParaRPr dirty="0"/>
          </a:p>
        </p:txBody>
      </p:sp>
      <p:sp>
        <p:nvSpPr>
          <p:cNvPr id="348" name="Google Shape;348;g124c55eb4f5_0_7"/>
          <p:cNvSpPr txBox="1">
            <a:spLocks noGrp="1"/>
          </p:cNvSpPr>
          <p:nvPr>
            <p:ph type="body" idx="1"/>
          </p:nvPr>
        </p:nvSpPr>
        <p:spPr>
          <a:xfrm>
            <a:off x="333750" y="1342000"/>
            <a:ext cx="8476500" cy="2334300"/>
          </a:xfrm>
          <a:prstGeom prst="rect">
            <a:avLst/>
          </a:prstGeom>
          <a:ln w="9525" cap="flat" cmpd="sng">
            <a:solidFill>
              <a:srgbClr val="DD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980000"/>
                </a:solidFill>
              </a:rPr>
              <a:t>foreach - Array iteration</a:t>
            </a:r>
            <a:endParaRPr sz="2300">
              <a:solidFill>
                <a:srgbClr val="98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The </a:t>
            </a:r>
            <a:r>
              <a:rPr lang="en-US" sz="2300">
                <a:solidFill>
                  <a:srgbClr val="980000"/>
                </a:solidFill>
              </a:rPr>
              <a:t>foreach</a:t>
            </a:r>
            <a:r>
              <a:rPr lang="en-US" sz="2300"/>
              <a:t> loop works only on arrays, and is used to loop through each key/value pair in an array.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foreach (arrName as $value)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	echo $value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349" name="Google Shape;349;g124c55eb4f5_0_7"/>
          <p:cNvSpPr txBox="1">
            <a:spLocks noGrp="1"/>
          </p:cNvSpPr>
          <p:nvPr>
            <p:ph type="body" idx="1"/>
          </p:nvPr>
        </p:nvSpPr>
        <p:spPr>
          <a:xfrm>
            <a:off x="333750" y="3891575"/>
            <a:ext cx="8476500" cy="3007800"/>
          </a:xfrm>
          <a:prstGeom prst="rect">
            <a:avLst/>
          </a:prstGeom>
          <a:ln w="9525" cap="flat" cmpd="sng">
            <a:solidFill>
              <a:srgbClr val="DD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&lt;?php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$age = array("Alice"=&gt;"35", "Bob"=&gt;"37", "Joen"=&gt;"43");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C00000"/>
                </a:solidFill>
              </a:rPr>
              <a:t>foreach</a:t>
            </a:r>
            <a:r>
              <a:rPr lang="en-US" sz="2300"/>
              <a:t>($age as $key =&gt; $value) {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echo "$key = $value&lt;br&gt;";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}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/>
              <a:t>?&gt;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19763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C178A58-69E8-6EFC-0951-641F1EF5A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04" name="Google Shape;404;p1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Another example</a:t>
            </a:r>
            <a:endParaRPr sz="1700" i="1">
              <a:solidFill>
                <a:srgbClr val="0000FF"/>
              </a:solidFill>
            </a:endParaRPr>
          </a:p>
        </p:txBody>
      </p:sp>
      <p:sp>
        <p:nvSpPr>
          <p:cNvPr id="405" name="Google Shape;405;p11"/>
          <p:cNvSpPr txBox="1"/>
          <p:nvPr/>
        </p:nvSpPr>
        <p:spPr>
          <a:xfrm>
            <a:off x="228600" y="1295400"/>
            <a:ext cx="8610600" cy="27238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$clean = </a:t>
            </a:r>
            <a:r>
              <a:rPr lang="en-US" sz="19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US" sz="19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ctype_alnum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($_POST[</a:t>
            </a:r>
            <a:r>
              <a:rPr lang="en-US" sz="19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$clean[</a:t>
            </a:r>
            <a:r>
              <a:rPr lang="en-US" sz="19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$_POST[</a:t>
            </a:r>
            <a:r>
              <a:rPr lang="en-US" sz="19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"/>
          <p:cNvSpPr txBox="1"/>
          <p:nvPr/>
        </p:nvSpPr>
        <p:spPr>
          <a:xfrm>
            <a:off x="2803635" y="1387367"/>
            <a:ext cx="4054366" cy="3847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 an array to store filtered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 txBox="1"/>
          <p:nvPr/>
        </p:nvSpPr>
        <p:spPr>
          <a:xfrm>
            <a:off x="5546725" y="2133600"/>
            <a:ext cx="3140075" cy="6771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username to make sure that it is alphanumeric.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6813332" y="3124200"/>
            <a:ext cx="213359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ill Sans"/>
              <a:buNone/>
            </a:pPr>
            <a:r>
              <a:rPr lang="en-US" sz="19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Store it in the array.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228600" y="4343400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2200" b="1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isset () function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used to check whether a variable is set or not.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228600" y="5029201"/>
            <a:ext cx="5867400" cy="12191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None/>
            </a:pPr>
            <a:r>
              <a:rPr lang="en-US" sz="2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en-US" sz="2200" b="1" i="0" u="none" strike="noStrike" cap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($_POST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2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‘username’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BA2F"/>
              </a:buClr>
              <a:buSzPts val="2200"/>
              <a:buFont typeface="Courier New"/>
              <a:buNone/>
            </a:pPr>
            <a:r>
              <a:rPr lang="en-US" sz="2200" b="1" i="0" u="none" strike="noStrike" cap="none">
                <a:solidFill>
                  <a:srgbClr val="FFBA2F"/>
                </a:solidFill>
                <a:latin typeface="Courier New"/>
                <a:ea typeface="Courier New"/>
                <a:cs typeface="Courier New"/>
                <a:sym typeface="Courier New"/>
              </a:rPr>
              <a:t>	// perform 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6172201" y="5105400"/>
            <a:ext cx="25907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Check whether data is submitted?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752FD-6F93-44FB-BD13-38489E1C7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5624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498715" cy="43859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print_r()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Prints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 format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extract()-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compact()-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is_array()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weather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particular elements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not.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sort()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ascending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rsort()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descending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order,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asort()-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sorts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arrays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ksort()-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sorts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,on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arsort()-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sorts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associative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descending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,on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krsort()-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sorts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descending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,on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7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C7C24631-8389-40B7-B2AA-AA506AAB2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851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>
                <a:solidFill>
                  <a:srgbClr val="FF0000"/>
                </a:solidFill>
              </a:rPr>
              <a:t>pr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0" dirty="0">
                <a:solidFill>
                  <a:srgbClr val="FF0000"/>
                </a:solidFill>
              </a:rPr>
              <a:t>_</a:t>
            </a:r>
            <a:r>
              <a:rPr spc="-114" dirty="0">
                <a:solidFill>
                  <a:srgbClr val="FF0000"/>
                </a:solidFill>
              </a:rPr>
              <a:t>r</a:t>
            </a:r>
            <a:r>
              <a:rPr spc="-105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557399"/>
            <a:ext cx="366966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('a'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'apple',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'b'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'banana‘)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($a);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3428" y="2379091"/>
            <a:ext cx="552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ra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6996" y="2744851"/>
            <a:ext cx="77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609" y="3050637"/>
            <a:ext cx="142430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[a]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[b]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banana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0609" y="3842384"/>
            <a:ext cx="77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3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160BAC8-AC84-4F8C-A042-CC0FBA9ED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303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110" dirty="0"/>
              <a:t>ti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rray</a:t>
            </a:r>
            <a:r>
              <a:rPr spc="-5" dirty="0"/>
              <a:t>:</a:t>
            </a:r>
            <a:r>
              <a:rPr spc="-220" dirty="0"/>
              <a:t> </a:t>
            </a:r>
            <a:r>
              <a:rPr spc="-105" dirty="0">
                <a:solidFill>
                  <a:srgbClr val="FF0000"/>
                </a:solidFill>
              </a:rPr>
              <a:t>ex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rac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226691"/>
            <a:ext cx="334899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$my_array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array(“Rno"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“1",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Name"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“Anna",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“Class"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“TE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Comp");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44" y="3933825"/>
            <a:ext cx="2063114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extract($my_array);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668655">
              <a:lnSpc>
                <a:spcPct val="1201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$Rno;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$Name;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$Class;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761" y="2362961"/>
            <a:ext cx="1524000" cy="155956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Anna</a:t>
            </a:r>
            <a:endParaRPr sz="24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Comp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4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540889C-8038-4181-AB0A-D65A536A4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272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>
                <a:solidFill>
                  <a:srgbClr val="FF0000"/>
                </a:solidFill>
              </a:rPr>
              <a:t>co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226691"/>
            <a:ext cx="226822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$firstname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$lastname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"Griffin";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"41";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44" y="3750945"/>
            <a:ext cx="322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$result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compact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("firstname", </a:t>
            </a:r>
            <a:r>
              <a:rPr sz="2000" spc="-4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"lastname",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"age");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344" y="4665345"/>
            <a:ext cx="16776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print_r($result);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761" y="2362961"/>
            <a:ext cx="2590800" cy="220980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39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[firstname]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Peter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[lastname]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Griffin</a:t>
            </a:r>
            <a:endParaRPr sz="2000">
              <a:latin typeface="Calibri"/>
              <a:cs typeface="Calibri"/>
            </a:endParaRPr>
          </a:p>
          <a:p>
            <a:pPr marL="2616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[age]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41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3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7BD94FF-A3CB-4FCF-BBAC-7B994B398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1918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0" dirty="0">
                <a:solidFill>
                  <a:srgbClr val="FF0000"/>
                </a:solidFill>
              </a:rPr>
              <a:t>s</a:t>
            </a:r>
            <a:r>
              <a:rPr spc="-105" dirty="0">
                <a:solidFill>
                  <a:srgbClr val="FF0000"/>
                </a:solidFill>
              </a:rPr>
              <a:t>or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344" y="1669516"/>
            <a:ext cx="3446145" cy="11931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88138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$numbers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array(4,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22,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11);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3202051"/>
            <a:ext cx="20637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sort($numbers);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($numbers);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2257" y="3202051"/>
            <a:ext cx="2628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//sort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//sort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344" y="4238625"/>
            <a:ext cx="2063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rsort($numbers);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print_r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($numbers);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8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0C9CFEA-3FF2-C93F-7814-83CA22FDA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258" name="Google Shape;258;p3"/>
          <p:cNvSpPr txBox="1">
            <a:spLocks noGrp="1"/>
          </p:cNvSpPr>
          <p:nvPr>
            <p:ph type="title"/>
          </p:nvPr>
        </p:nvSpPr>
        <p:spPr>
          <a:xfrm>
            <a:off x="306371" y="46196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PHP and Web Server Architecture Model</a:t>
            </a:r>
            <a:endParaRPr dirty="0"/>
          </a:p>
        </p:txBody>
      </p:sp>
      <p:sp>
        <p:nvSpPr>
          <p:cNvPr id="259" name="Google Shape;259;p3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PHP (Hypertext PreProcessor or Personal Home Page) is a server side scripting language.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PHP </a:t>
            </a:r>
            <a:r>
              <a:rPr lang="en-US" sz="2200">
                <a:solidFill>
                  <a:srgbClr val="0000FF"/>
                </a:solidFill>
              </a:rPr>
              <a:t>code sits on server </a:t>
            </a:r>
            <a:r>
              <a:rPr lang="en-US" sz="2200"/>
              <a:t>where it is </a:t>
            </a:r>
            <a:r>
              <a:rPr lang="en-US" sz="2200">
                <a:solidFill>
                  <a:srgbClr val="0000FF"/>
                </a:solidFill>
              </a:rPr>
              <a:t>processed according to its scripted directions </a:t>
            </a:r>
            <a:r>
              <a:rPr lang="en-US" sz="2200"/>
              <a:t>and the </a:t>
            </a:r>
            <a:r>
              <a:rPr lang="en-US" sz="2200">
                <a:solidFill>
                  <a:srgbClr val="0000FF"/>
                </a:solidFill>
              </a:rPr>
              <a:t>response is given to client </a:t>
            </a:r>
            <a:r>
              <a:rPr lang="en-US" sz="2200"/>
              <a:t>in the form of HTML/JSON.</a:t>
            </a:r>
            <a:endParaRPr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3495675"/>
            <a:ext cx="7086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3">
            <a:extLst>
              <a:ext uri="{FF2B5EF4-FFF2-40B4-BE49-F238E27FC236}">
                <a16:creationId xmlns:a16="http://schemas.microsoft.com/office/drawing/2014/main" id="{36D8F6BE-ADF0-F2CA-1031-9DAA89076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266" name="Google Shape;266;p4"/>
          <p:cNvSpPr/>
          <p:nvPr/>
        </p:nvSpPr>
        <p:spPr>
          <a:xfrm>
            <a:off x="187325" y="914400"/>
            <a:ext cx="8896350" cy="5259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882775" y="1517650"/>
            <a:ext cx="1752600" cy="1981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49288" y="1784350"/>
            <a:ext cx="1096962" cy="1633538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14F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3844925" y="1744663"/>
            <a:ext cx="1147763" cy="1874837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14F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49288" y="1181100"/>
            <a:ext cx="10668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4"/>
          <p:cNvCxnSpPr/>
          <p:nvPr/>
        </p:nvCxnSpPr>
        <p:spPr>
          <a:xfrm>
            <a:off x="1709738" y="2433638"/>
            <a:ext cx="2133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4"/>
          <p:cNvSpPr/>
          <p:nvPr/>
        </p:nvSpPr>
        <p:spPr>
          <a:xfrm>
            <a:off x="2016125" y="1612900"/>
            <a:ext cx="184467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sends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to web server,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a file 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4002088" y="1104900"/>
            <a:ext cx="796925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5221288" y="1638300"/>
            <a:ext cx="2079625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Fetches file or runs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server side (php) script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4"/>
          <p:cNvCxnSpPr/>
          <p:nvPr/>
        </p:nvCxnSpPr>
        <p:spPr>
          <a:xfrm rot="10800000">
            <a:off x="1709738" y="2967038"/>
            <a:ext cx="2133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6" name="Google Shape;276;p4"/>
          <p:cNvSpPr/>
          <p:nvPr/>
        </p:nvSpPr>
        <p:spPr>
          <a:xfrm>
            <a:off x="1919288" y="2944813"/>
            <a:ext cx="1925637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returns results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and/or program outputs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73038" y="4270375"/>
            <a:ext cx="2562225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Browser displays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("renders") resulting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"/>
          <p:cNvCxnSpPr/>
          <p:nvPr/>
        </p:nvCxnSpPr>
        <p:spPr>
          <a:xfrm flipH="1">
            <a:off x="1133475" y="3417888"/>
            <a:ext cx="9525" cy="8270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p4"/>
          <p:cNvSpPr/>
          <p:nvPr/>
        </p:nvSpPr>
        <p:spPr>
          <a:xfrm>
            <a:off x="6203950" y="4249738"/>
            <a:ext cx="1371600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175" tIns="27100" rIns="55175" bIns="27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6618288" y="2581275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commands sent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results returned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4"/>
          <p:cNvCxnSpPr/>
          <p:nvPr/>
        </p:nvCxnSpPr>
        <p:spPr>
          <a:xfrm>
            <a:off x="4992688" y="19431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2" name="Google Shape;282;p4"/>
          <p:cNvSpPr txBox="1"/>
          <p:nvPr/>
        </p:nvSpPr>
        <p:spPr>
          <a:xfrm>
            <a:off x="3517900" y="3765550"/>
            <a:ext cx="6873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3535363" y="4170363"/>
            <a:ext cx="50006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3525838" y="4387850"/>
            <a:ext cx="4921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3508375" y="4578350"/>
            <a:ext cx="69691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284163" y="5038725"/>
            <a:ext cx="31178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 - runs inside browser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AJAX -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server connection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/>
          <p:nvPr/>
        </p:nvSpPr>
        <p:spPr>
          <a:xfrm flipH="1">
            <a:off x="3508375" y="4808538"/>
            <a:ext cx="12192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 txBox="1"/>
          <p:nvPr/>
        </p:nvSpPr>
        <p:spPr>
          <a:xfrm flipH="1">
            <a:off x="3525838" y="5041900"/>
            <a:ext cx="20145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(developer tools)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4"/>
          <p:cNvCxnSpPr>
            <a:stCxn id="269" idx="1"/>
            <a:endCxn id="269" idx="3"/>
          </p:cNvCxnSpPr>
          <p:nvPr/>
        </p:nvCxnSpPr>
        <p:spPr>
          <a:xfrm>
            <a:off x="3844925" y="2682082"/>
            <a:ext cx="11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4"/>
          <p:cNvSpPr txBox="1"/>
          <p:nvPr/>
        </p:nvSpPr>
        <p:spPr>
          <a:xfrm>
            <a:off x="3933825" y="1851025"/>
            <a:ext cx="91440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web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3906838" y="2789238"/>
            <a:ext cx="1295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 txBox="1"/>
          <p:nvPr/>
        </p:nvSpPr>
        <p:spPr>
          <a:xfrm flipH="1">
            <a:off x="3514725" y="5219700"/>
            <a:ext cx="202723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AJAX, jQuery notation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JSON, web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4"/>
          <p:cNvCxnSpPr/>
          <p:nvPr/>
        </p:nvCxnSpPr>
        <p:spPr>
          <a:xfrm>
            <a:off x="4992688" y="3009900"/>
            <a:ext cx="1752600" cy="1295400"/>
          </a:xfrm>
          <a:prstGeom prst="bentConnector3">
            <a:avLst>
              <a:gd name="adj1" fmla="val 998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4" name="Google Shape;294;p4"/>
          <p:cNvCxnSpPr>
            <a:stCxn id="288" idx="3"/>
            <a:endCxn id="267" idx="2"/>
          </p:cNvCxnSpPr>
          <p:nvPr/>
        </p:nvCxnSpPr>
        <p:spPr>
          <a:xfrm rot="10800000">
            <a:off x="2759038" y="3498707"/>
            <a:ext cx="766800" cy="168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5" name="Google Shape;295;p4"/>
          <p:cNvSpPr txBox="1"/>
          <p:nvPr/>
        </p:nvSpPr>
        <p:spPr>
          <a:xfrm>
            <a:off x="3525838" y="3968750"/>
            <a:ext cx="50006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4"/>
          <p:cNvGrpSpPr/>
          <p:nvPr/>
        </p:nvGrpSpPr>
        <p:grpSpPr>
          <a:xfrm>
            <a:off x="7343775" y="3763963"/>
            <a:ext cx="1758950" cy="1381125"/>
            <a:chOff x="7662704" y="3917042"/>
            <a:chExt cx="1866663" cy="1899039"/>
          </a:xfrm>
        </p:grpSpPr>
        <p:sp>
          <p:nvSpPr>
            <p:cNvPr id="297" name="Google Shape;297;p4"/>
            <p:cNvSpPr txBox="1"/>
            <p:nvPr/>
          </p:nvSpPr>
          <p:spPr>
            <a:xfrm>
              <a:off x="8011346" y="3917042"/>
              <a:ext cx="1518021" cy="1057977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phpMyAdmin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provides separate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browser-based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4"/>
            <p:cNvCxnSpPr/>
            <p:nvPr/>
          </p:nvCxnSpPr>
          <p:spPr>
            <a:xfrm flipH="1">
              <a:off x="7662704" y="5099925"/>
              <a:ext cx="438943" cy="716156"/>
            </a:xfrm>
            <a:prstGeom prst="straightConnector1">
              <a:avLst/>
            </a:prstGeom>
            <a:noFill/>
            <a:ln w="9525" cap="flat" cmpd="sng">
              <a:solidFill>
                <a:srgbClr val="00B0F0"/>
              </a:solidFill>
              <a:prstDash val="dash"/>
              <a:round/>
              <a:headEnd type="none" w="sm" len="sm"/>
              <a:tailEnd type="stealth" w="med" len="med"/>
            </a:ln>
          </p:spPr>
        </p:cxnSp>
      </p:grpSp>
      <p:sp>
        <p:nvSpPr>
          <p:cNvPr id="299" name="Google Shape;299;p4"/>
          <p:cNvSpPr txBox="1"/>
          <p:nvPr/>
        </p:nvSpPr>
        <p:spPr>
          <a:xfrm flipH="1">
            <a:off x="3498850" y="5664200"/>
            <a:ext cx="30718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stack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281738" y="4819650"/>
            <a:ext cx="1019175" cy="1171575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14F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92625" y="3721100"/>
            <a:ext cx="1404938" cy="557213"/>
            <a:chOff x="4524557" y="2914695"/>
            <a:chExt cx="1404725" cy="555958"/>
          </a:xfrm>
        </p:grpSpPr>
        <p:sp>
          <p:nvSpPr>
            <p:cNvPr id="302" name="Google Shape;302;p4"/>
            <p:cNvSpPr txBox="1"/>
            <p:nvPr/>
          </p:nvSpPr>
          <p:spPr>
            <a:xfrm>
              <a:off x="4960425" y="3040214"/>
              <a:ext cx="968857" cy="430439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 for PHP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mysql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4"/>
            <p:cNvCxnSpPr/>
            <p:nvPr/>
          </p:nvCxnSpPr>
          <p:spPr>
            <a:xfrm rot="10800000">
              <a:off x="4524557" y="2914695"/>
              <a:ext cx="425052" cy="1978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04" name="Google Shape;304;p4"/>
          <p:cNvCxnSpPr/>
          <p:nvPr/>
        </p:nvCxnSpPr>
        <p:spPr>
          <a:xfrm>
            <a:off x="5492750" y="4338638"/>
            <a:ext cx="663575" cy="3492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5" name="Google Shape;305;p4"/>
          <p:cNvGrpSpPr/>
          <p:nvPr/>
        </p:nvGrpSpPr>
        <p:grpSpPr>
          <a:xfrm>
            <a:off x="8018463" y="2714625"/>
            <a:ext cx="612775" cy="195263"/>
            <a:chOff x="8153400" y="1967186"/>
            <a:chExt cx="612380" cy="194510"/>
          </a:xfrm>
        </p:grpSpPr>
        <p:cxnSp>
          <p:nvCxnSpPr>
            <p:cNvPr id="306" name="Google Shape;306;p4"/>
            <p:cNvCxnSpPr/>
            <p:nvPr/>
          </p:nvCxnSpPr>
          <p:spPr>
            <a:xfrm>
              <a:off x="8458200" y="1967186"/>
              <a:ext cx="3075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7" name="Google Shape;307;p4"/>
            <p:cNvCxnSpPr/>
            <p:nvPr/>
          </p:nvCxnSpPr>
          <p:spPr>
            <a:xfrm rot="10800000">
              <a:off x="8153400" y="2161696"/>
              <a:ext cx="2142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08" name="Google Shape;308;p4"/>
          <p:cNvSpPr txBox="1"/>
          <p:nvPr/>
        </p:nvSpPr>
        <p:spPr>
          <a:xfrm>
            <a:off x="914400" y="147935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example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381000" y="6400800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– yahoo, facebook, wordpress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A98888E-470D-8119-8DF9-A86B9D475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314" name="Google Shape;314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PHP Architecture</a:t>
            </a:r>
            <a:endParaRPr/>
          </a:p>
        </p:txBody>
      </p:sp>
      <p:pic>
        <p:nvPicPr>
          <p:cNvPr id="315" name="Google Shape;3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6215" y="1981200"/>
            <a:ext cx="527538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335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SAPI – Server API </a:t>
            </a:r>
            <a:r>
              <a:rPr lang="en-US" sz="2000"/>
              <a:t>is a web server abstraction layer (</a:t>
            </a:r>
            <a:r>
              <a:rPr lang="en-US" sz="2000" i="1"/>
              <a:t>provides an interface between PHP and the web server</a:t>
            </a:r>
            <a:r>
              <a:rPr lang="en-US" sz="2000"/>
              <a:t>)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PHP core is the "basic" functionality provided by the language in the form of APIs. 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Zend core is the engine that actually executes the PHP scripts.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Zend core includes – Zend API, Runtime compiler, extended API’s</a:t>
            </a:r>
            <a:endParaRPr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/>
          </a:p>
        </p:txBody>
      </p:sp>
      <p:cxnSp>
        <p:nvCxnSpPr>
          <p:cNvPr id="317" name="Google Shape;317;p5"/>
          <p:cNvCxnSpPr/>
          <p:nvPr/>
        </p:nvCxnSpPr>
        <p:spPr>
          <a:xfrm rot="10800000">
            <a:off x="5029200" y="3124200"/>
            <a:ext cx="38100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8" name="Google Shape;318;p5"/>
          <p:cNvSpPr/>
          <p:nvPr/>
        </p:nvSpPr>
        <p:spPr>
          <a:xfrm>
            <a:off x="5029200" y="4876800"/>
            <a:ext cx="3810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&lt;?php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$myvar = "Hello World!";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echo $myvar;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?&gt;</a:t>
            </a:r>
            <a:endParaRPr sz="20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CDBCBC5-FDCA-4466-8E93-0B4E2D59B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489436"/>
          <a:ext cx="9144000" cy="5499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068">
                <a:tc>
                  <a:txBody>
                    <a:bodyPr/>
                    <a:lstStyle/>
                    <a:p>
                      <a:pPr marL="90805" marR="444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R="389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length of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strlen("Hello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counts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str_word_count("Hello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reverses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strrev("Hello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 outputs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!dlrow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olleH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searches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within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world!",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"world");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02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str_replace()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 some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characters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str_replace(“Ram",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“Holly",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Ram");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Holly!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0" y="984250"/>
            <a:ext cx="0" cy="5773420"/>
          </a:xfrm>
          <a:custGeom>
            <a:avLst/>
            <a:gdLst/>
            <a:ahLst/>
            <a:cxnLst/>
            <a:rect l="l" t="t" r="r" b="b"/>
            <a:pathLst>
              <a:path h="5773420">
                <a:moveTo>
                  <a:pt x="0" y="0"/>
                </a:moveTo>
                <a:lnTo>
                  <a:pt x="0" y="57734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CE3D-6C4F-4061-B3D2-550F62D57C78}"/>
              </a:ext>
            </a:extLst>
          </p:cNvPr>
          <p:cNvSpPr txBox="1"/>
          <p:nvPr/>
        </p:nvSpPr>
        <p:spPr>
          <a:xfrm>
            <a:off x="0" y="0"/>
            <a:ext cx="4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Manipulation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90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F2E27B7-9C74-994B-B400-6323F68B5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355" name="Google Shape;355;g11b27c07dde_0_0"/>
          <p:cNvSpPr txBox="1">
            <a:spLocks noGrp="1"/>
          </p:cNvSpPr>
          <p:nvPr>
            <p:ph type="title"/>
          </p:nvPr>
        </p:nvSpPr>
        <p:spPr>
          <a:xfrm>
            <a:off x="0" y="-92697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PHP Functions</a:t>
            </a:r>
            <a:r>
              <a:rPr lang="en-US" sz="2900" dirty="0">
                <a:solidFill>
                  <a:schemeClr val="dk1"/>
                </a:solidFill>
              </a:rPr>
              <a:t>[ Built-in and User-defined ]</a:t>
            </a:r>
            <a:endParaRPr sz="2900" dirty="0"/>
          </a:p>
        </p:txBody>
      </p:sp>
      <p:sp>
        <p:nvSpPr>
          <p:cNvPr id="356" name="Google Shape;356;g11b27c07dde_0_0"/>
          <p:cNvSpPr txBox="1">
            <a:spLocks noGrp="1"/>
          </p:cNvSpPr>
          <p:nvPr>
            <p:ph type="body" idx="1"/>
          </p:nvPr>
        </p:nvSpPr>
        <p:spPr>
          <a:xfrm>
            <a:off x="225900" y="1219200"/>
            <a:ext cx="3776100" cy="205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&lt;?php</a:t>
            </a:r>
            <a:endParaRPr sz="175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function functionName() {</a:t>
            </a:r>
            <a:endParaRPr sz="175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 code to be executed;</a:t>
            </a:r>
            <a:endParaRPr sz="175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75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?&gt;</a:t>
            </a:r>
            <a:endParaRPr sz="1750">
              <a:solidFill>
                <a:srgbClr val="FF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50">
              <a:solidFill>
                <a:srgbClr val="FF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50">
              <a:solidFill>
                <a:srgbClr val="FF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7" name="Google Shape;357;g11b27c07dde_0_0"/>
          <p:cNvSpPr txBox="1"/>
          <p:nvPr/>
        </p:nvSpPr>
        <p:spPr>
          <a:xfrm>
            <a:off x="225900" y="3429000"/>
            <a:ext cx="4437600" cy="3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65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sz="16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disciplineName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($name) {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"$name belongs to NS.&lt;</a:t>
            </a:r>
            <a:r>
              <a:rPr lang="en-US" sz="1650" dirty="0" err="1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disciplineName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disciplineName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"Hagel"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disciplineName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"Stale"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disciplineName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900" dirty="0"/>
          </a:p>
        </p:txBody>
      </p:sp>
      <p:sp>
        <p:nvSpPr>
          <p:cNvPr id="358" name="Google Shape;358;g11b27c07dde_0_0"/>
          <p:cNvSpPr txBox="1"/>
          <p:nvPr/>
        </p:nvSpPr>
        <p:spPr>
          <a:xfrm>
            <a:off x="4421500" y="1294650"/>
            <a:ext cx="4437600" cy="20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addNumbers(int $a, int $b) 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$a + $b;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addNumbers(</a:t>
            </a:r>
            <a:r>
              <a:rPr lang="en-US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 days"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it will throw an error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2D57B-FB62-742C-BEF4-02F7BC230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364" name="Google Shape;364;g11b27c07dde_0_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</a:rPr>
              <a:t>PHP Strings -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A string is a sequence of characters, like "Hello world!".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g11b27c07dde_0_19"/>
          <p:cNvSpPr txBox="1">
            <a:spLocks noGrp="1"/>
          </p:cNvSpPr>
          <p:nvPr>
            <p:ph type="body" idx="1"/>
          </p:nvPr>
        </p:nvSpPr>
        <p:spPr>
          <a:xfrm>
            <a:off x="225900" y="1219200"/>
            <a:ext cx="8730000" cy="52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strlen() - Return the Length of a String</a:t>
            </a:r>
            <a:endParaRPr sz="16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echo strlen("Hello world!");</a:t>
            </a:r>
            <a:endParaRPr sz="1600"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str_word_count() - Count Words in a String</a:t>
            </a:r>
            <a:endParaRPr sz="16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str_word_count(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strrev() - Reverse a String</a:t>
            </a:r>
            <a:endParaRPr sz="16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strrev(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strpos() - Search For a Text Within a String</a:t>
            </a:r>
            <a:endParaRPr sz="16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strpos(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str_replace() - Replace Text Within a String</a:t>
            </a:r>
            <a:endParaRPr sz="16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str_replace(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- </a:t>
            </a:r>
            <a:r>
              <a:rPr lang="en-US" sz="1600"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Replace the text "world" with "Dolly"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C2C5AF-F1E0-1773-4C0F-112945BF4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370" name="Google Shape;370;p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Reading data from web pages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700" i="1">
                <a:solidFill>
                  <a:srgbClr val="0000FF"/>
                </a:solidFill>
              </a:rPr>
              <a:t>(Setting up web page to communicate with PHP)</a:t>
            </a:r>
            <a:endParaRPr sz="1700" i="1">
              <a:solidFill>
                <a:srgbClr val="0000FF"/>
              </a:solidFill>
            </a:endParaRPr>
          </a:p>
        </p:txBody>
      </p:sp>
      <p:sp>
        <p:nvSpPr>
          <p:cNvPr id="371" name="Google Shape;371;p6"/>
          <p:cNvSpPr txBox="1">
            <a:spLocks noGrp="1"/>
          </p:cNvSpPr>
          <p:nvPr>
            <p:ph type="body" idx="1"/>
          </p:nvPr>
        </p:nvSpPr>
        <p:spPr>
          <a:xfrm>
            <a:off x="304800" y="2435770"/>
            <a:ext cx="8534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?"/>
            </a:pPr>
            <a:r>
              <a:rPr lang="en-US" sz="2000" b="1" dirty="0">
                <a:solidFill>
                  <a:srgbClr val="FF0000"/>
                </a:solidFill>
              </a:rPr>
              <a:t>action </a:t>
            </a:r>
            <a:r>
              <a:rPr lang="en-US" sz="2000" dirty="0"/>
              <a:t>= “…” is the page that the form should submit its data to.</a:t>
            </a:r>
            <a:endParaRPr dirty="0"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 b="1" dirty="0">
                <a:solidFill>
                  <a:srgbClr val="FF0000"/>
                </a:solidFill>
              </a:rPr>
              <a:t>method </a:t>
            </a:r>
            <a:r>
              <a:rPr lang="en-US" sz="2000" dirty="0"/>
              <a:t>= “…” is the method by which the form data is submitted. </a:t>
            </a:r>
            <a:endParaRPr dirty="0"/>
          </a:p>
          <a:p>
            <a:pPr marL="547688" lvl="1" indent="-27304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92"/>
              <a:buChar char="?"/>
            </a:pPr>
            <a:r>
              <a:rPr lang="en-US" sz="1700" dirty="0">
                <a:solidFill>
                  <a:schemeClr val="dk1"/>
                </a:solidFill>
              </a:rPr>
              <a:t>The option are either </a:t>
            </a:r>
            <a:r>
              <a:rPr lang="en-US" sz="1700" b="1" dirty="0">
                <a:solidFill>
                  <a:srgbClr val="0000FF"/>
                </a:solidFill>
              </a:rPr>
              <a:t>get </a:t>
            </a:r>
            <a:r>
              <a:rPr lang="en-US" sz="1700" b="1" dirty="0">
                <a:solidFill>
                  <a:schemeClr val="dk1"/>
                </a:solidFill>
              </a:rPr>
              <a:t>or</a:t>
            </a:r>
            <a:r>
              <a:rPr lang="en-US" sz="1700" b="1" dirty="0">
                <a:solidFill>
                  <a:srgbClr val="0000FF"/>
                </a:solidFill>
              </a:rPr>
              <a:t> post.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547688" lvl="1" indent="-27304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92"/>
              <a:buChar char="?"/>
            </a:pPr>
            <a:r>
              <a:rPr lang="en-US" sz="1700" dirty="0">
                <a:solidFill>
                  <a:schemeClr val="dk1"/>
                </a:solidFill>
              </a:rPr>
              <a:t>If the method is </a:t>
            </a:r>
            <a:r>
              <a:rPr lang="en-US" sz="1700" dirty="0">
                <a:solidFill>
                  <a:srgbClr val="0000FF"/>
                </a:solidFill>
              </a:rPr>
              <a:t>get</a:t>
            </a:r>
            <a:r>
              <a:rPr lang="en-US" sz="1700" dirty="0">
                <a:solidFill>
                  <a:schemeClr val="dk1"/>
                </a:solidFill>
              </a:rPr>
              <a:t> the </a:t>
            </a:r>
            <a:r>
              <a:rPr lang="en-US" sz="1700" dirty="0">
                <a:solidFill>
                  <a:srgbClr val="0000FF"/>
                </a:solidFill>
              </a:rPr>
              <a:t>data is passed in the </a:t>
            </a:r>
            <a:r>
              <a:rPr lang="en-US" sz="1700" dirty="0" err="1">
                <a:solidFill>
                  <a:srgbClr val="0000FF"/>
                </a:solidFill>
              </a:rPr>
              <a:t>url</a:t>
            </a:r>
            <a:r>
              <a:rPr lang="en-US" sz="1700" dirty="0">
                <a:solidFill>
                  <a:srgbClr val="0000FF"/>
                </a:solidFill>
              </a:rPr>
              <a:t> string</a:t>
            </a:r>
            <a:r>
              <a:rPr lang="en-US" sz="1700" dirty="0">
                <a:solidFill>
                  <a:schemeClr val="dk1"/>
                </a:solidFill>
              </a:rPr>
              <a:t>,;</a:t>
            </a:r>
            <a:endParaRPr dirty="0"/>
          </a:p>
          <a:p>
            <a:pPr marL="547688" lvl="1" indent="-27304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92"/>
              <a:buChar char="?"/>
            </a:pPr>
            <a:r>
              <a:rPr lang="en-US" sz="1700" dirty="0">
                <a:solidFill>
                  <a:schemeClr val="dk1"/>
                </a:solidFill>
              </a:rPr>
              <a:t>If the method is </a:t>
            </a:r>
            <a:r>
              <a:rPr lang="en-US" sz="1700" dirty="0">
                <a:solidFill>
                  <a:srgbClr val="C00000"/>
                </a:solidFill>
              </a:rPr>
              <a:t>post</a:t>
            </a:r>
            <a:r>
              <a:rPr lang="en-US" sz="1700" dirty="0">
                <a:solidFill>
                  <a:schemeClr val="dk1"/>
                </a:solidFill>
              </a:rPr>
              <a:t> it is </a:t>
            </a:r>
            <a:r>
              <a:rPr lang="en-US" sz="1700" dirty="0">
                <a:solidFill>
                  <a:srgbClr val="C00000"/>
                </a:solidFill>
              </a:rPr>
              <a:t>passed as a separate file.</a:t>
            </a:r>
            <a:endParaRPr sz="1700" dirty="0">
              <a:solidFill>
                <a:srgbClr val="C00000"/>
              </a:solidFill>
            </a:endParaRPr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Char char="?"/>
            </a:pPr>
            <a:r>
              <a:rPr lang="en-US" sz="2200" b="1" dirty="0"/>
              <a:t>In PHP</a:t>
            </a:r>
            <a:endParaRPr dirty="0"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 dirty="0"/>
              <a:t>The form variables are available to PHP in the page to which they have been submitted.</a:t>
            </a:r>
            <a:endParaRPr dirty="0"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 dirty="0"/>
              <a:t>The variables are available in two </a:t>
            </a:r>
            <a:r>
              <a:rPr lang="en-US" sz="2000" b="1" i="1" dirty="0" err="1">
                <a:solidFill>
                  <a:srgbClr val="0000FF"/>
                </a:solidFill>
              </a:rPr>
              <a:t>superglobal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arrays</a:t>
            </a:r>
            <a:r>
              <a:rPr lang="en-US" sz="2000" dirty="0"/>
              <a:t> created by PHP called </a:t>
            </a:r>
            <a:r>
              <a:rPr lang="en-US" sz="2000" b="1" dirty="0">
                <a:solidFill>
                  <a:srgbClr val="0000FF"/>
                </a:solidFill>
              </a:rPr>
              <a:t>$_POST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</a:rPr>
              <a:t>$_GET</a:t>
            </a:r>
            <a:r>
              <a:rPr lang="en-US" sz="2000" dirty="0"/>
              <a:t>.</a:t>
            </a:r>
            <a:endParaRPr dirty="0"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 dirty="0"/>
              <a:t>$_GET and $_POST variables are used to retrieve information from forms.</a:t>
            </a:r>
            <a:endParaRPr dirty="0"/>
          </a:p>
          <a:p>
            <a:pPr marL="273050" lvl="0" indent="-157226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b="1" dirty="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457200" y="1295400"/>
            <a:ext cx="800100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Courier New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=“path to submit page”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=“get”&gt;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Courier New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	&lt;!–- form contents --&gt;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Courier New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800" b="1" i="0" u="none" strike="noStrike" cap="non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4B29719-1095-EF3E-4535-9CC596323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Reading data from web pages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700" i="1">
                <a:solidFill>
                  <a:srgbClr val="0000FF"/>
                </a:solidFill>
              </a:rPr>
              <a:t>(Access Data)</a:t>
            </a:r>
            <a:endParaRPr sz="1700" i="1">
              <a:solidFill>
                <a:srgbClr val="0000FF"/>
              </a:solidFill>
            </a:endParaRPr>
          </a:p>
        </p:txBody>
      </p:sp>
      <p:sp>
        <p:nvSpPr>
          <p:cNvPr id="378" name="Google Shape;378;p7"/>
          <p:cNvSpPr txBox="1">
            <a:spLocks noGrp="1"/>
          </p:cNvSpPr>
          <p:nvPr>
            <p:ph type="body" idx="1"/>
          </p:nvPr>
        </p:nvSpPr>
        <p:spPr>
          <a:xfrm>
            <a:off x="304800" y="3962400"/>
            <a:ext cx="8534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Access submitted data in the relevant array for the submission type, using the input name as a key.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PHP </a:t>
            </a:r>
            <a:r>
              <a:rPr lang="en-US" sz="2000" b="1">
                <a:solidFill>
                  <a:srgbClr val="0000FF"/>
                </a:solidFill>
              </a:rPr>
              <a:t>$_REQUEST </a:t>
            </a:r>
            <a:r>
              <a:rPr lang="en-US" sz="2000"/>
              <a:t>is used to. collect data after submitting an HTML form.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 b="1" i="1"/>
              <a:t>$_REQUEST</a:t>
            </a:r>
            <a:r>
              <a:rPr lang="en-US" sz="2000"/>
              <a:t> contains the contents of both </a:t>
            </a:r>
            <a:r>
              <a:rPr lang="en-US" sz="2000" i="1">
                <a:solidFill>
                  <a:srgbClr val="0000FF"/>
                </a:solidFill>
              </a:rPr>
              <a:t>$_GET, $_POST, and $_COOKIE</a:t>
            </a:r>
            <a:r>
              <a:rPr lang="en-US" sz="2000"/>
              <a:t>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Char char="?"/>
            </a:pPr>
            <a:r>
              <a:rPr lang="en-US" sz="2000"/>
              <a:t>Can be used to collect form data sent with both the GET and POST methods.</a:t>
            </a:r>
            <a:endParaRPr/>
          </a:p>
          <a:p>
            <a:pPr marL="273050" lvl="0" indent="-17653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sz="2000"/>
          </a:p>
        </p:txBody>
      </p:sp>
      <p:sp>
        <p:nvSpPr>
          <p:cNvPr id="379" name="Google Shape;379;p7"/>
          <p:cNvSpPr txBox="1"/>
          <p:nvPr/>
        </p:nvSpPr>
        <p:spPr>
          <a:xfrm>
            <a:off x="457200" y="1295400"/>
            <a:ext cx="8229600" cy="2438400"/>
          </a:xfrm>
          <a:prstGeom prst="rect">
            <a:avLst/>
          </a:prstGeom>
          <a:noFill/>
          <a:ln w="952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action=“welcome.php” method=“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type=“text” name=“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welcome.php fetch the value in variable $email.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$email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‘email’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4254500" y="1574799"/>
            <a:ext cx="990600" cy="457200"/>
          </a:xfrm>
          <a:prstGeom prst="rect">
            <a:avLst/>
          </a:prstGeom>
          <a:solidFill>
            <a:srgbClr val="BBE0E3">
              <a:alpha val="20000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2819400" y="3048000"/>
            <a:ext cx="1066800" cy="457200"/>
          </a:xfrm>
          <a:prstGeom prst="rect">
            <a:avLst/>
          </a:prstGeom>
          <a:solidFill>
            <a:srgbClr val="BBE0E3">
              <a:alpha val="20000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D75C6-C336-D9B6-C2E3-FA4329460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pic>
        <p:nvPicPr>
          <p:cNvPr id="386" name="Google Shape;38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50" y="469884"/>
            <a:ext cx="8591762" cy="611945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8"/>
          <p:cNvSpPr/>
          <p:nvPr/>
        </p:nvSpPr>
        <p:spPr>
          <a:xfrm>
            <a:off x="395288" y="2708275"/>
            <a:ext cx="504825" cy="381000"/>
          </a:xfrm>
          <a:prstGeom prst="rightArrow">
            <a:avLst>
              <a:gd name="adj1" fmla="val 50000"/>
              <a:gd name="adj2" fmla="val 33125"/>
            </a:avLst>
          </a:prstGeom>
          <a:solidFill>
            <a:srgbClr val="BBE0E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5A66BF-7300-020D-3F7E-C9FA3EE5C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8" y="456480"/>
            <a:ext cx="8167556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395288" y="2997200"/>
            <a:ext cx="504825" cy="381000"/>
          </a:xfrm>
          <a:prstGeom prst="rightArrow">
            <a:avLst>
              <a:gd name="adj1" fmla="val 50000"/>
              <a:gd name="adj2" fmla="val 33125"/>
            </a:avLst>
          </a:prstGeom>
          <a:solidFill>
            <a:srgbClr val="BBE0E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CF965-2BDA-1526-AADF-7A5EFCD6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398" name="Google Shape;398;p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When to use what ?</a:t>
            </a:r>
            <a:endParaRPr sz="1700" i="1">
              <a:solidFill>
                <a:srgbClr val="0000FF"/>
              </a:solidFill>
            </a:endParaRPr>
          </a:p>
        </p:txBody>
      </p:sp>
      <p:graphicFrame>
        <p:nvGraphicFramePr>
          <p:cNvPr id="399" name="Google Shape;399;p10"/>
          <p:cNvGraphicFramePr/>
          <p:nvPr/>
        </p:nvGraphicFramePr>
        <p:xfrm>
          <a:off x="381000" y="1397001"/>
          <a:ext cx="8305800" cy="4724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When to use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method="post"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?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When to use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method=“get"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?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Information sent from a form with the POST method is 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invisible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to others and has 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 limits 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on the amount of information to send.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Information sent from a form with the GET method is 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visible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to others and 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</a:rPr>
                        <a:t>has limits</a:t>
                      </a:r>
                      <a:r>
                        <a:rPr lang="en-US" sz="2000" u="none" strike="noStrike" cap="none"/>
                        <a:t> on the amount of information to send (max. 100 characters)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As the variables are not displayed in the URL, it is 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possible to bookmark 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page.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u="none" strike="noStrike" cap="none"/>
                        <a:t>The get method passes the variables along to the “inputField2.php" web page by appending them onto the end of the URL. 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1" u="none" strike="noStrike" cap="none"/>
                        <a:t>It is possible to bookmark the page.</a:t>
                      </a:r>
                      <a:endParaRPr sz="2000" b="1" i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C184729-D115-49D1-9CAD-C2889FFFA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6446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Ge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130679"/>
            <a:ext cx="86995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935604"/>
            <a:ext cx="4048125" cy="2104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action="welcome.php"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method=“get"&gt;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name="name"&gt;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5215890"/>
            <a:ext cx="9779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6" y="1461261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928" y="2191638"/>
            <a:ext cx="7969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928" y="3045942"/>
            <a:ext cx="226187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Welcome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["name"];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928" y="4813553"/>
            <a:ext cx="895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9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21DEF5-F767-4ABD-8112-FF76A514D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389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800" spc="-90" dirty="0"/>
              <a:t>H</a:t>
            </a:r>
            <a:r>
              <a:rPr sz="4800" spc="-105" dirty="0"/>
              <a:t>an</a:t>
            </a:r>
            <a:r>
              <a:rPr sz="4800" spc="-95" dirty="0"/>
              <a:t>dl</a:t>
            </a:r>
            <a:r>
              <a:rPr sz="4800" spc="-100" dirty="0"/>
              <a:t>i</a:t>
            </a:r>
            <a:r>
              <a:rPr sz="4800" spc="-105" dirty="0"/>
              <a:t>n</a:t>
            </a:r>
            <a:r>
              <a:rPr sz="4800" spc="-80" dirty="0"/>
              <a:t>g</a:t>
            </a:r>
            <a:r>
              <a:rPr sz="4800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548" y="756920"/>
            <a:ext cx="9021452" cy="5616922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Di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4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enc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ee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600" spc="-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3600" spc="-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os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90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3600" dirty="0">
              <a:latin typeface="Cambria"/>
              <a:cs typeface="Cambria"/>
            </a:endParaRPr>
          </a:p>
          <a:p>
            <a:pPr marL="355600" indent="-228600">
              <a:lnSpc>
                <a:spcPts val="2280"/>
              </a:lnSpc>
              <a:spcBef>
                <a:spcPts val="985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$_GET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of variables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parameters.</a:t>
            </a:r>
            <a:endParaRPr sz="2000" dirty="0">
              <a:latin typeface="Calibri"/>
              <a:cs typeface="Calibri"/>
            </a:endParaRPr>
          </a:p>
          <a:p>
            <a:pPr marL="355600" marR="23812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$_POST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 MT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GET?</a:t>
            </a:r>
            <a:endParaRPr sz="2000" dirty="0">
              <a:latin typeface="Calibri"/>
              <a:cs typeface="Calibri"/>
            </a:endParaRPr>
          </a:p>
          <a:p>
            <a:pPr marL="355600" marR="1968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 sent 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 the GET method is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visible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everyone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has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send.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limitation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about 2000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 MT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POST?</a:t>
            </a:r>
            <a:endParaRPr sz="2000" dirty="0">
              <a:latin typeface="Calibri"/>
              <a:cs typeface="Calibri"/>
            </a:endParaRPr>
          </a:p>
          <a:p>
            <a:pPr marL="227965" marR="114300" indent="-227965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27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sent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form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invisible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R="120650" algn="ctr">
              <a:lnSpc>
                <a:spcPts val="2280"/>
              </a:lnSpc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others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send.</a:t>
            </a:r>
            <a:endParaRPr sz="2000" dirty="0">
              <a:latin typeface="Calibri"/>
              <a:cs typeface="Calibri"/>
            </a:endParaRPr>
          </a:p>
          <a:p>
            <a:pPr marL="355600" marR="381635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However,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displayed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URL,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possible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bookmark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page.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6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DA92A378-4FD3-444D-A33E-8764B7FB9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86067"/>
            <a:ext cx="67773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P</a:t>
            </a:r>
            <a:r>
              <a:rPr sz="3200" spc="-95" dirty="0">
                <a:solidFill>
                  <a:srgbClr val="FF0000"/>
                </a:solidFill>
              </a:rPr>
              <a:t>os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130679"/>
            <a:ext cx="86995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935604"/>
            <a:ext cx="4048125" cy="2104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action="welcome.php"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method="post"&gt;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name="name"&gt;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5215890"/>
            <a:ext cx="9779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6" y="1461261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928" y="2191638"/>
            <a:ext cx="7969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928" y="3045942"/>
            <a:ext cx="239458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Welcome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$_POST["name"];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928" y="4813553"/>
            <a:ext cx="895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1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B411F-2BD4-42E1-97CF-2FB503298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6129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5854"/>
            <a:ext cx="7143750" cy="377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2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mbria"/>
                <a:cs typeface="Cambria"/>
              </a:rPr>
              <a:t>Array</a:t>
            </a:r>
            <a:r>
              <a:rPr sz="22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2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PHP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315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2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array()</a:t>
            </a:r>
            <a:r>
              <a:rPr sz="22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function</a:t>
            </a:r>
            <a:r>
              <a:rPr sz="22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used</a:t>
            </a:r>
            <a:r>
              <a:rPr sz="22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2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2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array:</a:t>
            </a:r>
            <a:endParaRPr sz="22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 MT"/>
              <a:buChar char="•"/>
              <a:tabLst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array();</a:t>
            </a:r>
            <a:endParaRPr sz="24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 MT"/>
              <a:buChar char="•"/>
            </a:pPr>
            <a:endParaRPr sz="29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z="22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 there</a:t>
            </a:r>
            <a:r>
              <a:rPr sz="22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are</a:t>
            </a:r>
            <a:r>
              <a:rPr sz="22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three</a:t>
            </a:r>
            <a:r>
              <a:rPr sz="22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types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arrays:</a:t>
            </a:r>
            <a:endParaRPr sz="22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Indexed</a:t>
            </a:r>
            <a:r>
              <a:rPr sz="20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numeric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index</a:t>
            </a:r>
            <a:endParaRPr sz="20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Associative</a:t>
            </a:r>
            <a:r>
              <a:rPr sz="2000" b="1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 with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named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keys</a:t>
            </a:r>
            <a:endParaRPr sz="20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Multidimensional</a:t>
            </a:r>
            <a:r>
              <a:rPr sz="20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-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containing</a:t>
            </a:r>
            <a:r>
              <a:rPr sz="2000" spc="-5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one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or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more</a:t>
            </a:r>
            <a:endParaRPr sz="2000" dirty="0">
              <a:latin typeface="Cambria"/>
              <a:cs typeface="Cambria"/>
            </a:endParaRPr>
          </a:p>
          <a:p>
            <a:pPr marL="767080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endParaRPr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775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7F9A4B1-DD17-406D-8E8E-B67DAF1CE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16" name="Google Shape;416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Browser Handling power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1600" i="1">
                <a:solidFill>
                  <a:srgbClr val="0000CC"/>
                </a:solidFill>
              </a:rPr>
              <a:t>(power of PHP in browsers)</a:t>
            </a:r>
            <a:endParaRPr i="1">
              <a:solidFill>
                <a:srgbClr val="0000CC"/>
              </a:solidFill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Char char="?"/>
            </a:pPr>
            <a:r>
              <a:rPr lang="en-US" sz="1900" b="1">
                <a:solidFill>
                  <a:srgbClr val="0000CC"/>
                </a:solidFill>
              </a:rPr>
              <a:t>Predefined Variables </a:t>
            </a:r>
            <a:r>
              <a:rPr lang="en-US" sz="1900"/>
              <a:t>: </a:t>
            </a:r>
            <a:r>
              <a:rPr lang="en-US" sz="1900">
                <a:solidFill>
                  <a:schemeClr val="dk1"/>
                </a:solidFill>
              </a:rPr>
              <a:t>These variables are used to provide information from and about the web server, the web browser, and the user. They are called </a:t>
            </a:r>
            <a:r>
              <a:rPr lang="en-US" sz="1900" b="1">
                <a:solidFill>
                  <a:srgbClr val="0000CC"/>
                </a:solidFill>
              </a:rPr>
              <a:t>superglobals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/>
          </a:p>
          <a:p>
            <a:pPr marL="273050" lvl="0" indent="-181356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4"/>
              <a:buNone/>
            </a:pPr>
            <a:endParaRPr sz="1900"/>
          </a:p>
        </p:txBody>
      </p:sp>
      <p:graphicFrame>
        <p:nvGraphicFramePr>
          <p:cNvPr id="418" name="Google Shape;418;p12"/>
          <p:cNvGraphicFramePr/>
          <p:nvPr/>
        </p:nvGraphicFramePr>
        <p:xfrm>
          <a:off x="685800" y="2324100"/>
          <a:ext cx="7772400" cy="4381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Variable Name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Variable Description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$_GET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 GET Variables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$_POST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 POST Variables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$_FILES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 File Upload Variables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Server And Environment Information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$_COOKIE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 Cookies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$_SESSION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Session Variables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$_REQUEST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 Request Variables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$GLOBALS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References All Variables In A Global Scope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$php_errormsg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Previous (Last) Error Message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84E1C7C-8165-D360-7E95-56D257CE7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23" name="Google Shape;423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$_SERVER</a:t>
            </a:r>
            <a:endParaRPr i="1">
              <a:solidFill>
                <a:srgbClr val="0000CC"/>
              </a:solidFill>
            </a:endParaRPr>
          </a:p>
        </p:txBody>
      </p:sp>
      <p:sp>
        <p:nvSpPr>
          <p:cNvPr id="424" name="Google Shape;424;p13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4"/>
              <a:buChar char="?"/>
            </a:pPr>
            <a:r>
              <a:rPr lang="en-US" sz="1900" b="1">
                <a:solidFill>
                  <a:srgbClr val="0000CC"/>
                </a:solidFill>
              </a:rPr>
              <a:t>$_SERVER elements</a:t>
            </a:r>
            <a:endParaRPr sz="1900"/>
          </a:p>
          <a:p>
            <a:pPr marL="273050" lvl="0" indent="-181356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4"/>
              <a:buNone/>
            </a:pPr>
            <a:endParaRPr sz="1900"/>
          </a:p>
        </p:txBody>
      </p:sp>
      <p:graphicFrame>
        <p:nvGraphicFramePr>
          <p:cNvPr id="425" name="Google Shape;425;p13"/>
          <p:cNvGraphicFramePr/>
          <p:nvPr/>
        </p:nvGraphicFramePr>
        <p:xfrm>
          <a:off x="228600" y="1676400"/>
          <a:ext cx="8610600" cy="4191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Variable Name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Variable Description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$_SERVER['PHP_SELF']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filename of the currently executing script (.php file)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$_SERVER['SERVER_ADDR']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Server IP address where the current script is executing.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$_SERVER['SERVER_NAME']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Server host name.  (If the script is running on a virtual host, this will be the value defined for that virtual host.)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$_SERVER['SERVER_SOFTWARE']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Server identification string, given in the headers when responding to requests. (Apache)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$_SERVER['SERVER_PROTOCOL']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Name and revision of the information protocol via which the page was requested; i.e. 'HTTP/1.0';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$_SERVER['REQUEST_METHOD']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Which request method was used to access the page; i.e. 'GET', 'HEAD', 'POST', 'PUT'.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$_SERVER['HTTP_USER_AGENT']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String denoting the user agent (Mozilla)</a:t>
                      </a:r>
                      <a:endParaRPr sz="17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114C8C-486E-A2E3-3DE1-ABC22641B6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31" name="Google Shape;431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$_SERVER example</a:t>
            </a:r>
            <a:endParaRPr i="1">
              <a:solidFill>
                <a:srgbClr val="0000CC"/>
              </a:solidFill>
            </a:endParaRPr>
          </a:p>
        </p:txBody>
      </p:sp>
      <p:sp>
        <p:nvSpPr>
          <p:cNvPr id="433" name="Google Shape;433;p1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rPr lang="en-US" sz="2300"/>
              <a:t>&lt;?php</a:t>
            </a:r>
            <a:br>
              <a:rPr lang="en-US" sz="2300"/>
            </a:br>
            <a:r>
              <a:rPr lang="en-US" sz="2300"/>
              <a:t>  echo “Your IP Address Is: “ $_SERVER['REMOTE_ADDR'] "&lt;br&gt;";</a:t>
            </a:r>
            <a:br>
              <a:rPr lang="en-US" sz="2300"/>
            </a:br>
            <a:r>
              <a:rPr lang="en-US" sz="2300"/>
              <a:t>  echo “The current page name Is:  “ $_SERVER['PHP_SELF'] "&lt;br&gt;";</a:t>
            </a:r>
            <a:br>
              <a:rPr lang="en-US" sz="2300"/>
            </a:br>
            <a:r>
              <a:rPr lang="en-US" sz="2300"/>
              <a:t>  echo “You came from page called: “$_SERVER['HTTP_REFERER']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8"/>
              <a:buNone/>
            </a:pPr>
            <a:r>
              <a:rPr lang="en-US" sz="2300"/>
              <a:t>    "&lt;br&gt;";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8"/>
              <a:buNone/>
            </a:pPr>
            <a:r>
              <a:rPr lang="en-US" sz="2300"/>
              <a:t>?&gt;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5D7FB-D743-E285-8BBE-C49A9B9D0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38" name="Google Shape;438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PHP and Object Oriented Programming</a:t>
            </a:r>
            <a:endParaRPr/>
          </a:p>
        </p:txBody>
      </p:sp>
      <p:sp>
        <p:nvSpPr>
          <p:cNvPr id="439" name="Google Shape;439;p15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2"/>
              <a:buChar char="?"/>
            </a:pPr>
            <a:r>
              <a:rPr lang="en-US" sz="2200" dirty="0">
                <a:solidFill>
                  <a:srgbClr val="0000CC"/>
                </a:solidFill>
              </a:rPr>
              <a:t>Object-oriented programming (OOP) </a:t>
            </a:r>
            <a:r>
              <a:rPr lang="en-US" sz="2200" dirty="0"/>
              <a:t>refers to the creation of </a:t>
            </a:r>
            <a:r>
              <a:rPr lang="en-US" sz="2200" b="1" u="sng" dirty="0">
                <a:solidFill>
                  <a:srgbClr val="0000CC"/>
                </a:solidFill>
              </a:rPr>
              <a:t>reusable</a:t>
            </a:r>
            <a:r>
              <a:rPr lang="en-US" sz="2200" dirty="0"/>
              <a:t> software object-types / classes that can be efficiently developed and easily incorporated into multiple programs.</a:t>
            </a:r>
            <a:endParaRPr dirty="0"/>
          </a:p>
          <a:p>
            <a:pPr marL="273050" lvl="0" indent="-273050" algn="just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672"/>
              <a:buChar char="?"/>
            </a:pPr>
            <a:r>
              <a:rPr lang="en-US" sz="2200" dirty="0"/>
              <a:t>In OOP an </a:t>
            </a:r>
            <a:r>
              <a:rPr lang="en-US" sz="2200" b="1" u="sng" dirty="0">
                <a:solidFill>
                  <a:srgbClr val="0000CC"/>
                </a:solidFill>
              </a:rPr>
              <a:t>object</a:t>
            </a:r>
            <a:r>
              <a:rPr lang="en-US" sz="2200" dirty="0"/>
              <a:t> represents an entity in the real world (a student, a desk, a button, a file, a text input area, a loan, a web page, a shopping cart).</a:t>
            </a:r>
            <a:endParaRPr dirty="0"/>
          </a:p>
          <a:p>
            <a:pPr marL="273050" lvl="0" indent="-273050" algn="just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672"/>
              <a:buChar char="?"/>
            </a:pPr>
            <a:r>
              <a:rPr lang="en-US" sz="2200" dirty="0"/>
              <a:t>An </a:t>
            </a:r>
            <a:r>
              <a:rPr lang="en-US" sz="2200" b="1" u="sng" dirty="0">
                <a:solidFill>
                  <a:srgbClr val="0000CC"/>
                </a:solidFill>
              </a:rPr>
              <a:t>OOP program </a:t>
            </a:r>
            <a:r>
              <a:rPr lang="en-US" sz="2200" dirty="0"/>
              <a:t>= a collection of objects that interact to solve a task / problem.</a:t>
            </a:r>
            <a:endParaRPr dirty="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 dirty="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 dirty="0"/>
          </a:p>
          <a:p>
            <a:pPr marL="273050" lvl="0" indent="-166878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72"/>
              <a:buNone/>
            </a:pP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1D644-310C-A8D1-E51E-837CAFFE1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use classes and objects?</a:t>
            </a: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8461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PHP is a primarily procedural language.</a:t>
            </a:r>
            <a:endParaRPr sz="2200"/>
          </a:p>
          <a:p>
            <a:pPr marL="273050" lvl="0" indent="-273050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Small programs are easily written without adding any classes or objects.</a:t>
            </a:r>
            <a:endParaRPr sz="2200"/>
          </a:p>
          <a:p>
            <a:pPr marL="273050" lvl="0" indent="-273050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Larger programs, however, become cluttered with so many disorganized functions.</a:t>
            </a:r>
            <a:endParaRPr sz="2200"/>
          </a:p>
          <a:p>
            <a:pPr marL="273050" lvl="0" indent="-273050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72"/>
              <a:buChar char="?"/>
            </a:pPr>
            <a:r>
              <a:rPr lang="en-US" sz="2200"/>
              <a:t>Grouping related data and behavior into objects helps manage size and complexity.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ADC835-9FF7-6AD3-0AE8-D97D69070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File Handling (include or require file)</a:t>
            </a:r>
            <a:endParaRPr/>
          </a:p>
        </p:txBody>
      </p:sp>
      <p:graphicFrame>
        <p:nvGraphicFramePr>
          <p:cNvPr id="458" name="Google Shape;458;p18"/>
          <p:cNvGraphicFramePr/>
          <p:nvPr/>
        </p:nvGraphicFramePr>
        <p:xfrm>
          <a:off x="228600" y="1371600"/>
          <a:ext cx="8229600" cy="3200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include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Include_once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Includes and evaluates the specified file during the execution of the script. 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include '</a:t>
                      </a:r>
                      <a:r>
                        <a:rPr lang="en-US" sz="1800" i="1" u="none" strike="noStrike" cap="none"/>
                        <a:t>filename</a:t>
                      </a:r>
                      <a:r>
                        <a:rPr lang="en-US" sz="1800" u="none" strike="noStrike" cap="none"/>
                        <a:t>';</a:t>
                      </a:r>
                      <a:br>
                        <a:rPr lang="en-US" sz="1800" u="none" strike="noStrike" cap="none"/>
                      </a:b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or</a:t>
                      </a:r>
                      <a:br>
                        <a:rPr lang="en-US" sz="1800" u="none" strike="noStrike" cap="none"/>
                      </a:b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require '</a:t>
                      </a:r>
                      <a:r>
                        <a:rPr lang="en-US" sz="1800" i="1" u="none" strike="noStrike" cap="none"/>
                        <a:t>filename</a:t>
                      </a:r>
                      <a:r>
                        <a:rPr lang="en-US" sz="1800" u="none" strike="noStrike" cap="none"/>
                        <a:t>';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If the code from a file has already been included, it will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be included again.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i="1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include_once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may be used in cases where the same file might be included and evaluated more than once during a particular execution of a script.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Avoids problems such as function redefinitions, variable value reassignments, etc.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9" name="Google Shape;459;p18"/>
          <p:cNvSpPr/>
          <p:nvPr/>
        </p:nvSpPr>
        <p:spPr>
          <a:xfrm>
            <a:off x="304800" y="4769584"/>
            <a:ext cx="84582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include and require statements are identical, except upon failure: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require will produce a fatal error (E_COMPILE_ERROR) and stop the script.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include will only produce a warning (E_WARNING) and the script will     continue.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DADEA081-3545-7959-720E-1CC8F979E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64" name="Google Shape;464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</a:rPr>
              <a:t>Database operations</a:t>
            </a:r>
            <a:endParaRPr/>
          </a:p>
        </p:txBody>
      </p:sp>
      <p:sp>
        <p:nvSpPr>
          <p:cNvPr id="465" name="Google Shape;465;p1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PHP connects to databases using </a:t>
            </a:r>
            <a:r>
              <a:rPr lang="en-US" sz="2100" i="1"/>
              <a:t>connection</a:t>
            </a:r>
            <a:r>
              <a:rPr lang="en-US" sz="2100"/>
              <a:t> objects. 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MySQLi class (improved and object oriented class for connection)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PDO (PHP Data Objects) works on 12 different database systems.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MySQLi works only with MySQL databases.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Both are object-oriented.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Char char="?"/>
            </a:pPr>
            <a:r>
              <a:rPr lang="en-US" sz="2100"/>
              <a:t>Additionally, MySQLi also offers a procedural API.</a:t>
            </a:r>
            <a:endParaRPr/>
          </a:p>
          <a:p>
            <a:pPr marL="273050" lvl="0" indent="-17170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96"/>
              <a:buNone/>
            </a:pPr>
            <a:endParaRPr sz="2100"/>
          </a:p>
        </p:txBody>
      </p:sp>
      <p:pic>
        <p:nvPicPr>
          <p:cNvPr id="466" name="Google Shape;46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3962400"/>
            <a:ext cx="23336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4561116"/>
            <a:ext cx="4670244" cy="162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0200" y="3962400"/>
            <a:ext cx="19335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23708" y="4572000"/>
            <a:ext cx="447675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19"/>
          <p:cNvCxnSpPr/>
          <p:nvPr/>
        </p:nvCxnSpPr>
        <p:spPr>
          <a:xfrm>
            <a:off x="4572000" y="3962400"/>
            <a:ext cx="0" cy="2362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71" name="Google Shape;471;p19"/>
          <p:cNvCxnSpPr/>
          <p:nvPr/>
        </p:nvCxnSpPr>
        <p:spPr>
          <a:xfrm>
            <a:off x="685800" y="5025570"/>
            <a:ext cx="990600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2" name="Google Shape;472;p19"/>
          <p:cNvCxnSpPr/>
          <p:nvPr/>
        </p:nvCxnSpPr>
        <p:spPr>
          <a:xfrm>
            <a:off x="399144" y="5682342"/>
            <a:ext cx="1828800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5290458" y="5000172"/>
            <a:ext cx="990600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19"/>
          <p:cNvCxnSpPr/>
          <p:nvPr/>
        </p:nvCxnSpPr>
        <p:spPr>
          <a:xfrm>
            <a:off x="2667000" y="5943600"/>
            <a:ext cx="1828800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5" name="Google Shape;47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299" y="6094992"/>
            <a:ext cx="1493902" cy="32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200" y="6096000"/>
            <a:ext cx="1676400" cy="24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3F8B1-31D7-46CE-1447-4297F1A6F5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81" name="Google Shape;481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MySQL Functions 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PHP connects to databases using </a:t>
            </a:r>
            <a:r>
              <a:rPr lang="en-US" sz="1600" i="1">
                <a:solidFill>
                  <a:schemeClr val="dk1"/>
                </a:solidFill>
              </a:rPr>
              <a:t>mysql_connect() </a:t>
            </a:r>
            <a:r>
              <a:rPr lang="en-US" sz="1600">
                <a:solidFill>
                  <a:schemeClr val="dk1"/>
                </a:solidFill>
              </a:rPr>
              <a:t>or </a:t>
            </a:r>
            <a:r>
              <a:rPr lang="en-US" sz="1600" i="1">
                <a:solidFill>
                  <a:schemeClr val="dk1"/>
                </a:solidFill>
              </a:rPr>
              <a:t>mysqli_connect; 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482" name="Google Shape;482;p20"/>
          <p:cNvGraphicFramePr/>
          <p:nvPr/>
        </p:nvGraphicFramePr>
        <p:xfrm>
          <a:off x="304800" y="1447801"/>
          <a:ext cx="8610600" cy="490733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FFFF97"/>
                    </a:gs>
                    <a:gs pos="35000">
                      <a:srgbClr val="FFFFB5"/>
                    </a:gs>
                    <a:gs pos="100000">
                      <a:srgbClr val="FFFFE0"/>
                    </a:gs>
                  </a:gsLst>
                  <a:lin ang="16200000" scaled="0"/>
                </a:gradFill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Return Value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25"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mysqli_connect()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opens a connection to a MySQL Server.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returns an object representing the connection to the MySQL server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</a:rPr>
                        <a:t>Host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Specifies the host name or IP address.</a:t>
                      </a:r>
                      <a:endParaRPr sz="1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Username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Gill Sans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user name.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Password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Gill Sans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user password.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DBName</a:t>
                      </a:r>
                      <a:endParaRPr sz="1800" u="none" strike="noStrike" cap="none">
                        <a:solidFill>
                          <a:srgbClr val="0000CC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database.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6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Port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the port number to attempt to connect to the MySQL server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Socket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Socket name.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1CBB07-5632-7AB2-36C1-0A1389C82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87" name="Google Shape;487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MySQL Functions </a:t>
            </a:r>
            <a:endParaRPr/>
          </a:p>
        </p:txBody>
      </p:sp>
      <p:graphicFrame>
        <p:nvGraphicFramePr>
          <p:cNvPr id="488" name="Google Shape;488;p21"/>
          <p:cNvGraphicFramePr/>
          <p:nvPr/>
        </p:nvGraphicFramePr>
        <p:xfrm>
          <a:off x="304800" y="1447801"/>
          <a:ext cx="8610600" cy="49073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Return Value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25"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mysqli_create_db()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CC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opens a connection to a MySQL Server.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returns an object representing the connection to the MySQL server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</a:rPr>
                        <a:t>Host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Specifies the host name or IP address.</a:t>
                      </a:r>
                      <a:endParaRPr sz="1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Username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Gill Sans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user name.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Password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Gill Sans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user password.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DBName</a:t>
                      </a:r>
                      <a:endParaRPr sz="1800" u="none" strike="noStrike" cap="none">
                        <a:solidFill>
                          <a:srgbClr val="0000CC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mysqli database.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6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Port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the port number to attempt to connect to the MySQL server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CC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Socket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Specifies Socket name.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396B993-BFC7-2BED-2257-531A65BDF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42" name="Google Shape;542;p2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PHP &amp; JSON</a:t>
            </a:r>
            <a:endParaRPr sz="3100" b="1">
              <a:solidFill>
                <a:schemeClr val="dk1"/>
              </a:solidFill>
            </a:endParaRPr>
          </a:p>
        </p:txBody>
      </p:sp>
      <p:sp>
        <p:nvSpPr>
          <p:cNvPr id="543" name="Google Shape;543;p28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JSON is used to </a:t>
            </a:r>
            <a:r>
              <a:rPr lang="en-US" sz="2000" b="1"/>
              <a:t>read data from a web server</a:t>
            </a:r>
            <a:r>
              <a:rPr lang="en-US" sz="2000"/>
              <a:t>, &amp; display it in a web page.</a:t>
            </a:r>
            <a:endParaRPr/>
          </a:p>
          <a:p>
            <a:pPr marL="32004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Objects in PHP can be converted into JSON by using the PHP function </a:t>
            </a:r>
            <a:r>
              <a:rPr lang="en-US" sz="2000" b="1" i="1">
                <a:solidFill>
                  <a:srgbClr val="0000FF"/>
                </a:solidFill>
              </a:rPr>
              <a:t>json_encode()</a:t>
            </a: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533400" y="3157478"/>
            <a:ext cx="5715000" cy="3170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“phpJSON.php”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$myObj-&gt;name = "John";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$myObj-&gt;age = 30;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$myObj-&gt;city = “India";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$myJSON 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json_encode(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$myObj);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echo $myJSON;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endParaRPr sz="20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28"/>
          <p:cNvSpPr/>
          <p:nvPr/>
        </p:nvSpPr>
        <p:spPr>
          <a:xfrm>
            <a:off x="4800600" y="6324600"/>
            <a:ext cx="3839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{"name":"John", "age":30, "city":"India"}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46" name="Google Shape;546;p28"/>
          <p:cNvCxnSpPr/>
          <p:nvPr/>
        </p:nvCxnSpPr>
        <p:spPr>
          <a:xfrm>
            <a:off x="3276600" y="5943600"/>
            <a:ext cx="19050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D01BF3D-D25B-4F37-A6F0-87865BD64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616710"/>
            <a:ext cx="6230620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array("Volvo",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assigned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manually: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$cars[0]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"Volvo";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$cars[1]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$cars[2]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"Toyota";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8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DD73FF3-112B-11CB-992B-4F643D606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51" name="Google Shape;551;p2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Client Javascript</a:t>
            </a:r>
            <a:endParaRPr sz="3100" b="1">
              <a:solidFill>
                <a:schemeClr val="dk1"/>
              </a:solidFill>
            </a:endParaRPr>
          </a:p>
        </p:txBody>
      </p:sp>
      <p:sp>
        <p:nvSpPr>
          <p:cNvPr id="552" name="Google Shape;552;p29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Use AJAX call to request the data from PHP file</a:t>
            </a:r>
            <a:endParaRPr sz="2000" b="1" i="1">
              <a:solidFill>
                <a:srgbClr val="0000FF"/>
              </a:solidFill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152400" y="2057400"/>
            <a:ext cx="6400800" cy="457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“phpJSON.html”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xmlhttp = new XMLHttpRequest();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xmlhttp.onreadystatechange = function()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(this.readyState == 4 &amp;&amp; this.status == 200)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myObj 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JSON.parse(this.responseText);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document.getElementById("demo").innerHTML 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myObj.name;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xmlhttp.open("GET", “phpJSON.php", true);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xmlhttp.send();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&lt;/body&gt;&lt;/html&gt;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"/>
          <p:cNvSpPr/>
          <p:nvPr/>
        </p:nvSpPr>
        <p:spPr>
          <a:xfrm>
            <a:off x="7417526" y="4276690"/>
            <a:ext cx="587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John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6477000" y="4393474"/>
            <a:ext cx="990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68278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/>
          <p:nvPr/>
        </p:nvSpPr>
        <p:spPr>
          <a:xfrm>
            <a:off x="6019800" y="2674203"/>
            <a:ext cx="3124200" cy="12003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xmlhttp.onreadystatechange= function()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};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05AAD27-08D6-5FA8-29A3-570E513E9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JSON and PHP Array</a:t>
            </a:r>
            <a:endParaRPr sz="3100" b="1">
              <a:solidFill>
                <a:schemeClr val="dk1"/>
              </a:solidFill>
            </a:endParaRPr>
          </a:p>
        </p:txBody>
      </p:sp>
      <p:sp>
        <p:nvSpPr>
          <p:cNvPr id="562" name="Google Shape;562;p30"/>
          <p:cNvSpPr/>
          <p:nvPr/>
        </p:nvSpPr>
        <p:spPr>
          <a:xfrm>
            <a:off x="152400" y="1676400"/>
            <a:ext cx="5334000" cy="1477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$myArr = array("John", "Mary", "Peter", "Sally");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$myJSON = json_encode($myArr);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echo $myJSON;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30"/>
          <p:cNvSpPr/>
          <p:nvPr/>
        </p:nvSpPr>
        <p:spPr>
          <a:xfrm>
            <a:off x="5943600" y="2133600"/>
            <a:ext cx="2949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["John","Mary","Peter","Sally"]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5562600" y="228600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68278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152400" y="3200400"/>
            <a:ext cx="6096000" cy="34932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“phpJSON.html”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&lt;html&gt;&lt;body&gt; &lt;script&gt;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var xmlhttp = new XMLHttpRequest();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xmlhttp.onreadystatechange = function()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(this.readyState == 4 &amp;&amp; this.status == 200)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myObj 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JSON.parse(this.responseText);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document.getElementById("demo").innerHTML 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myObj[2];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xmlhttp.open("GET", “phpJSON.php", true);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xmlhttp.send();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&lt;/body&gt;&lt;/html&gt;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7391400" y="4760016"/>
            <a:ext cx="656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Peter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6019800" y="4876800"/>
            <a:ext cx="1371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68278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3A48826-A552-5046-0A76-687F298DD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72" name="Google Shape;572;p31"/>
          <p:cNvSpPr txBox="1">
            <a:spLocks noGrp="1"/>
          </p:cNvSpPr>
          <p:nvPr>
            <p:ph type="title"/>
          </p:nvPr>
        </p:nvSpPr>
        <p:spPr>
          <a:xfrm>
            <a:off x="612648" y="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JSON and PHP Database</a:t>
            </a:r>
            <a:endParaRPr sz="3100" b="1">
              <a:solidFill>
                <a:schemeClr val="dk1"/>
              </a:solidFill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304800" y="609600"/>
            <a:ext cx="8534400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Assumption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Table containing the details of users.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a request to the server asking the details of first n records in the “users" table.</a:t>
            </a:r>
            <a:endParaRPr sz="1800" b="0" i="1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63500" y="1549400"/>
            <a:ext cx="8991600" cy="4801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“phpDBJSON.html”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&lt;html&gt;&lt;body&gt; &lt;script&gt;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var obj, dbParam, xmlhttp;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obj = { "table":“users", "limit":5 };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Define an obj containing a table property and a limit value.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dbParam = JSON.stringify(obj);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//2. Convert the object into a JSON string.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xmlhttp = new XMLHttpRequest();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//4. Wait until the request returns with the result (as JSON)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xmlhttp.onreadystatechange 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() {  </a:t>
            </a:r>
            <a:endParaRPr sz="16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(this.readyState == 4 &amp;&amp; this.status == 200)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myObj 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JSON.parse(this.responseText);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document.getElementById("demo").innerHTML  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this.responseText;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//5. Display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xmlhttp.open("GET", “phpDBJSON.php?q=“+dbParam, true);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xmlhttp.send();    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//3. Send a request to the PHP file, with the JSON string as a parameter.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&lt;/body&gt;&lt;/html&gt;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BF5BA-BF7A-F571-AE7C-04F1C21EC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79" name="Google Shape;579;p32"/>
          <p:cNvSpPr/>
          <p:nvPr/>
        </p:nvSpPr>
        <p:spPr>
          <a:xfrm>
            <a:off x="228600" y="1676400"/>
            <a:ext cx="8305800" cy="4247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“phpDBJSON.php”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header("Content-Type: application/json; charset=UTF-8");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$obj = json_decode($_GET[“q"], false);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//1. Convert the request into an object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$conn = mysqli_connect(“localhost", “root", “sa", “fileCorpus");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$sql = "SELECT user_name FROM ". $obj-&gt;table . " LIMIT “ . $obj-&gt;limit;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$result = mysqli_query($conn, $sql);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$outp = array();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//2. Access the database, and fill an array with the requested data.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$outp = $result-&gt;fetch_all(MYSQLI_ASSOC);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echo json_encode($outp); 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//3. return the object as JSON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endParaRPr sz="18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0" name="Google Shape;580;p32"/>
          <p:cNvSpPr txBox="1">
            <a:spLocks noGrp="1"/>
          </p:cNvSpPr>
          <p:nvPr>
            <p:ph type="title"/>
          </p:nvPr>
        </p:nvSpPr>
        <p:spPr>
          <a:xfrm>
            <a:off x="612648" y="3048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JSON and PHP Database</a:t>
            </a:r>
            <a:endParaRPr sz="3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8ED229E-B991-DBDD-D124-1054DA050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9"/>
            <a:ext cx="9144001" cy="6858000"/>
          </a:xfrm>
          <a:prstGeom prst="rect">
            <a:avLst/>
          </a:prstGeom>
        </p:spPr>
      </p:pic>
      <p:sp>
        <p:nvSpPr>
          <p:cNvPr id="585" name="Google Shape;585;p33"/>
          <p:cNvSpPr txBox="1">
            <a:spLocks noGrp="1"/>
          </p:cNvSpPr>
          <p:nvPr>
            <p:ph type="title"/>
          </p:nvPr>
        </p:nvSpPr>
        <p:spPr>
          <a:xfrm>
            <a:off x="612648" y="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JSON and PHP Database</a:t>
            </a:r>
            <a:endParaRPr sz="3100" b="1">
              <a:solidFill>
                <a:schemeClr val="dk1"/>
              </a:solidFill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304800" y="609600"/>
            <a:ext cx="8534400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Assumption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Table containing the details of customers, products, and suppliers.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a request to the server asking the details of first 10 records in the "customers" table.</a:t>
            </a:r>
            <a:endParaRPr sz="1800" b="0" i="1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0" y="1363642"/>
            <a:ext cx="8991600" cy="54014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FFFF00">
                <a:alpha val="9647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“phpDBJSON.html”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&lt;html&gt;&lt;body&gt; &lt;script&gt;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var obj,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dbParam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rec, result=“” 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obj = { "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table":“users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", "limit":5 };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Define an obj containing a table property and a limit value.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dbParam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JSON.stringify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(obj); 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//2. Convert the object into a JSON string.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new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XMLHttpRequest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();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//4. Wait until the request returns with the result (as JSON)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xmlhttp.onreadystatechange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n-US" sz="1700" b="1" i="0" u="none" strike="noStrike" cap="none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() {  </a:t>
            </a:r>
            <a:endParaRPr sz="1600" b="0" i="0" u="none" strike="noStrike" cap="none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(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this.readyState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== 4 &amp;&amp;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this.status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== 200)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n-US" sz="1700" b="1" i="0" u="none" strike="noStrike" cap="none" dirty="0" err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JSON.parse</a:t>
            </a:r>
            <a:r>
              <a:rPr lang="en-US" sz="1700" b="1" i="0" u="none" strike="noStrike" cap="none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1700" b="1" i="0" u="none" strike="noStrike" cap="none" dirty="0" err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this.responseText</a:t>
            </a:r>
            <a:r>
              <a:rPr lang="en-US" sz="1700" b="1" i="0" u="none" strike="noStrike" cap="none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( rec in </a:t>
            </a:r>
            <a:r>
              <a:rPr lang="en-US" sz="1700" b="1" i="0" u="none" strike="noStrike" cap="none" dirty="0" err="1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</a:t>
            </a: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){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result+= </a:t>
            </a:r>
            <a:r>
              <a:rPr lang="en-US" sz="1700" b="1" i="0" u="none" strike="noStrike" cap="none" dirty="0" err="1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myObj</a:t>
            </a: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[rec].name + “&lt;</a:t>
            </a:r>
            <a:r>
              <a:rPr lang="en-US" sz="1700" b="1" i="0" u="none" strike="noStrike" cap="none" dirty="0" err="1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</a:t>
            </a: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”&gt;;\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r>
              <a:rPr lang="en-US" sz="1700" b="0" i="0" u="none" strike="noStrike" cap="none" dirty="0">
                <a:solidFill>
                  <a:srgbClr val="00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document.getElementById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("demo").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innerHTML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= </a:t>
            </a:r>
            <a:r>
              <a:rPr lang="en-US" sz="1700" b="1" i="0" u="none" strike="noStrike" cap="none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result; 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//5. Display result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};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xmlhttp.open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("GET", “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phpDBJSON.php?q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=“+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dbParam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true);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xmlhttp.send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();     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//3. Send a request to the PHP file, with the JSON string as a parameter.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&lt;/script&gt;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&lt;/body&gt;&lt;/html&gt;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60A65-6CB5-4CD4-B484-5FBD36282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Ope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nn</a:t>
            </a:r>
            <a:r>
              <a:rPr spc="-105" dirty="0"/>
              <a:t>ec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MySQ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607175" cy="45993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connection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mysqli(“localhost”,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“root”,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“”);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MySQLi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extension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improved)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connection</a:t>
            </a:r>
            <a:endParaRPr sz="22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if(!$conn){</a:t>
            </a:r>
            <a:endParaRPr sz="2400">
              <a:latin typeface="Calibri"/>
              <a:cs typeface="Calibri"/>
            </a:endParaRPr>
          </a:p>
          <a:p>
            <a:pPr marL="422909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die('Could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connect: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'.mysqli_connect_error());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'Connected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successfully&lt;br/&gt;';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2134E-FD15-4538-9D15-D23D9AC0A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Se</a:t>
            </a:r>
            <a:r>
              <a:rPr sz="4400" spc="-95" dirty="0"/>
              <a:t>l</a:t>
            </a:r>
            <a:r>
              <a:rPr sz="4400" spc="-100" dirty="0"/>
              <a:t>e</a:t>
            </a:r>
            <a:r>
              <a:rPr sz="4400" spc="-95" dirty="0"/>
              <a:t>c</a:t>
            </a:r>
            <a:r>
              <a:rPr sz="4400" dirty="0"/>
              <a:t>t</a:t>
            </a:r>
            <a:r>
              <a:rPr sz="4400" spc="-220" dirty="0"/>
              <a:t> </a:t>
            </a:r>
            <a:r>
              <a:rPr sz="4400" spc="-100" dirty="0"/>
              <a:t>Dat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80" dirty="0"/>
              <a:t>F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dirty="0"/>
              <a:t>m</a:t>
            </a:r>
            <a:r>
              <a:rPr sz="4400" spc="-225" dirty="0"/>
              <a:t> 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540129"/>
            <a:ext cx="6878320" cy="4416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mysqli_connect(‘localhost’,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‘root’,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‘root’,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‘db1’);</a:t>
            </a:r>
            <a:endParaRPr sz="2400">
              <a:latin typeface="Calibri"/>
              <a:cs typeface="Calibri"/>
            </a:endParaRPr>
          </a:p>
          <a:p>
            <a:pPr marL="422909" marR="2897505" indent="-137795">
              <a:lnSpc>
                <a:spcPct val="12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if(!$conn){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die(mysqli_connect_error());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'Connected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successfully&lt;br&gt;';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'SELECT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FROM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STUD';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$rs=mysqli_query($conn,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$sql);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$nrows=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mysqli_num_rows($rs);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1B47B0-7610-4475-BE47-D04B324F5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Se</a:t>
            </a:r>
            <a:r>
              <a:rPr sz="4400" spc="-95" dirty="0"/>
              <a:t>l</a:t>
            </a:r>
            <a:r>
              <a:rPr sz="4400" spc="-100" dirty="0"/>
              <a:t>e</a:t>
            </a:r>
            <a:r>
              <a:rPr sz="4400" spc="-95" dirty="0"/>
              <a:t>c</a:t>
            </a:r>
            <a:r>
              <a:rPr sz="4400" dirty="0"/>
              <a:t>t</a:t>
            </a:r>
            <a:r>
              <a:rPr sz="4400" spc="-220" dirty="0"/>
              <a:t> </a:t>
            </a:r>
            <a:r>
              <a:rPr sz="4400" spc="-100" dirty="0"/>
              <a:t>Dat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80" dirty="0"/>
              <a:t>F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dirty="0"/>
              <a:t>m</a:t>
            </a:r>
            <a:r>
              <a:rPr sz="4400" spc="-225" dirty="0"/>
              <a:t> 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747" y="1548663"/>
            <a:ext cx="4506595" cy="1233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if($nrows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&gt; 0){</a:t>
            </a:r>
            <a:endParaRPr sz="2200">
              <a:latin typeface="Calibri"/>
              <a:cs typeface="Calibri"/>
            </a:endParaRPr>
          </a:p>
          <a:p>
            <a:pPr marL="265430" marR="5080" indent="-190500">
              <a:lnSpc>
                <a:spcPct val="120000"/>
              </a:lnSpc>
              <a:spcBef>
                <a:spcPts val="5"/>
              </a:spcBef>
              <a:tabLst>
                <a:tab pos="275907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while($row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mysqli_fetch_assoc($rs)){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:{$row['id']}	&lt;br&gt;";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036" y="2756432"/>
            <a:ext cx="57531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954" y="2756432"/>
            <a:ext cx="4092575" cy="12331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"FNAME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{$row['firstname']}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2200">
              <a:latin typeface="Calibri"/>
              <a:cs typeface="Calibri"/>
            </a:endParaRPr>
          </a:p>
          <a:p>
            <a:pPr marL="12700" marR="59690">
              <a:lnSpc>
                <a:spcPts val="3170"/>
              </a:lnSpc>
              <a:spcBef>
                <a:spcPts val="100"/>
              </a:spcBef>
              <a:tabLst>
                <a:tab pos="286258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"LNAME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{$row['lastname']}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u="heavy" spc="-15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963695"/>
            <a:ext cx="2991485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9052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esul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mysqli_close($conn);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96E73-C77E-4C78-B047-096091A74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95AD2-9CFC-4DA2-BC5A-4C835924BDFF}"/>
              </a:ext>
            </a:extLst>
          </p:cNvPr>
          <p:cNvSpPr txBox="1"/>
          <p:nvPr/>
        </p:nvSpPr>
        <p:spPr>
          <a:xfrm>
            <a:off x="-150829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Assignment Title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AC68C-7D23-4FE6-4F76-0ABB3C9F9ED1}"/>
              </a:ext>
            </a:extLst>
          </p:cNvPr>
          <p:cNvSpPr txBox="1"/>
          <p:nvPr/>
        </p:nvSpPr>
        <p:spPr>
          <a:xfrm>
            <a:off x="150829" y="1216058"/>
            <a:ext cx="9021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PHP script to print the data of specific user from database.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98D98-36D3-9877-54CA-666EC3FAF186}"/>
              </a:ext>
            </a:extLst>
          </p:cNvPr>
          <p:cNvSpPr txBox="1"/>
          <p:nvPr/>
        </p:nvSpPr>
        <p:spPr>
          <a:xfrm>
            <a:off x="-28282" y="2554664"/>
            <a:ext cx="9172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Student have to Do: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PHP Script accepting Student Roll Number, Name, Email ID, Current City and Mobile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Under SQL Database, Create Table with Corresponding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Data in Table Manually or If Possible Via PHP application ( add Records with appropriate fields)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Once Data Added, Use Option to retrieve/ Show option to receive data from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of Specific user must get display on screen</a:t>
            </a:r>
          </a:p>
        </p:txBody>
      </p:sp>
    </p:spTree>
    <p:extLst>
      <p:ext uri="{BB962C8B-B14F-4D97-AF65-F5344CB8AC3E}">
        <p14:creationId xmlns:p14="http://schemas.microsoft.com/office/powerpoint/2010/main" val="24929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96E73-C77E-4C78-B047-096091A74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95AD2-9CFC-4DA2-BC5A-4C835924BDFF}"/>
              </a:ext>
            </a:extLst>
          </p:cNvPr>
          <p:cNvSpPr txBox="1"/>
          <p:nvPr/>
        </p:nvSpPr>
        <p:spPr>
          <a:xfrm>
            <a:off x="0" y="282972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758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813CB5C-26A9-4C77-A3B4-653A64BE1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61568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840" y="1700745"/>
            <a:ext cx="7104380" cy="4855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8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2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$cars[0]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$cars[1]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$cars[2]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".";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Length</a:t>
            </a:r>
            <a:r>
              <a:rPr sz="22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r>
              <a:rPr sz="22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count()</a:t>
            </a:r>
            <a:r>
              <a:rPr sz="22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 marR="215328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count($cars);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9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F5C865B-7E58-4C8D-9D27-8D78A9785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48663"/>
            <a:ext cx="4901565" cy="3916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2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Through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Indexed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array("Volvo",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count($cars);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95934" marR="803910" indent="-25527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for($x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0; $x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$x++)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$cars[$x];</a:t>
            </a:r>
            <a:endParaRPr sz="220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4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593E56-0619-4E49-9127-7E3B3D511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2553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616710"/>
            <a:ext cx="684974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2200">
              <a:latin typeface="Calibri"/>
              <a:cs typeface="Calibri"/>
            </a:endParaRPr>
          </a:p>
          <a:p>
            <a:pPr marL="12700" marR="24765">
              <a:lnSpc>
                <a:spcPct val="24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1.	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array("Peter"=&gt;"35",</a:t>
            </a:r>
            <a:r>
              <a:rPr sz="2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"Ben"=&gt;"37",</a:t>
            </a:r>
            <a:r>
              <a:rPr sz="22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"Joe"=&gt;"43");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2.	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$age['Peter']</a:t>
            </a:r>
            <a:r>
              <a:rPr sz="2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 "35";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$age['Ben']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"37";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$age['Joe']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"43";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1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A4711079-3A5F-4B73-BD63-FC90A5028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93293"/>
            <a:ext cx="62553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100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082396"/>
            <a:ext cx="6042025" cy="54216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"Ben"=&gt;"37",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$age['Peter']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years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old.";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Through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Associative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241300" marR="7620">
              <a:lnSpc>
                <a:spcPct val="11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"Ben"=&gt;"37",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foreach($age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 marR="1648460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"Key="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"Value="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2203" y="5030772"/>
            <a:ext cx="3192780" cy="1827530"/>
            <a:chOff x="5442203" y="5030772"/>
            <a:chExt cx="3192780" cy="1827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203" y="5030772"/>
              <a:ext cx="3192779" cy="18272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5" y="5225796"/>
              <a:ext cx="2622804" cy="12954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9655" y="2243327"/>
            <a:ext cx="3013075" cy="1336675"/>
            <a:chOff x="5629655" y="2243327"/>
            <a:chExt cx="3013075" cy="13366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9655" y="2243327"/>
              <a:ext cx="3012948" cy="13365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727" y="2438399"/>
              <a:ext cx="2442972" cy="766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405B7D4-CE74-4ED6-90D0-C36A53DE7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79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M</a:t>
            </a:r>
            <a:r>
              <a:rPr spc="-95" dirty="0">
                <a:solidFill>
                  <a:srgbClr val="FF0000"/>
                </a:solidFill>
              </a:rPr>
              <a:t>u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100" dirty="0">
                <a:solidFill>
                  <a:srgbClr val="FF0000"/>
                </a:solidFill>
              </a:rPr>
              <a:t>ns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14" dirty="0">
                <a:solidFill>
                  <a:srgbClr val="FF0000"/>
                </a:solidFill>
              </a:rPr>
              <a:t>o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618234"/>
            <a:ext cx="721042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understands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multidimensional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two,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three,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four,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five, or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levels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deep.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Two-dimensional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Arrays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two-dimensional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First,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take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look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at the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989652"/>
            <a:ext cx="229552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240665" marR="867410" indent="-240665">
              <a:lnSpc>
                <a:spcPct val="8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346710">
              <a:lnSpc>
                <a:spcPts val="1510"/>
              </a:lnSpc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array("Volvo",22,18),</a:t>
            </a:r>
            <a:endParaRPr sz="1800">
              <a:latin typeface="Calibri"/>
              <a:cs typeface="Calibri"/>
            </a:endParaRPr>
          </a:p>
          <a:p>
            <a:pPr marL="346710">
              <a:lnSpc>
                <a:spcPts val="173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y(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BMW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),</a:t>
            </a:r>
            <a:endParaRPr sz="1800">
              <a:latin typeface="Calibri"/>
              <a:cs typeface="Calibri"/>
            </a:endParaRPr>
          </a:p>
          <a:p>
            <a:pPr marL="398145">
              <a:lnSpc>
                <a:spcPts val="1945"/>
              </a:lnSpc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3250" y="3575050"/>
          <a:ext cx="76200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Volvo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BMW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6202</TotalTime>
  <Words>4589</Words>
  <Application>Microsoft Office PowerPoint</Application>
  <PresentationFormat>On-screen Show (4:3)</PresentationFormat>
  <Paragraphs>662</Paragraphs>
  <Slides>49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Adobe Caslon Pro</vt:lpstr>
      <vt:lpstr>Arial</vt:lpstr>
      <vt:lpstr>Arial MT</vt:lpstr>
      <vt:lpstr>Bookman Old Style</vt:lpstr>
      <vt:lpstr>Calibri</vt:lpstr>
      <vt:lpstr>Calibri Light</vt:lpstr>
      <vt:lpstr>Cambria</vt:lpstr>
      <vt:lpstr>Courier</vt:lpstr>
      <vt:lpstr>Courier New</vt:lpstr>
      <vt:lpstr>Gill Sans</vt:lpstr>
      <vt:lpstr>Times New Roman</vt:lpstr>
      <vt:lpstr>Twentieth Century</vt:lpstr>
      <vt:lpstr>Verdana</vt:lpstr>
      <vt:lpstr>Office Theme</vt:lpstr>
      <vt:lpstr>PowerPoint Presentation</vt:lpstr>
      <vt:lpstr>PowerPoint Presentation</vt:lpstr>
      <vt:lpstr>Arrays</vt:lpstr>
      <vt:lpstr>Arrays- Indexed Arrays</vt:lpstr>
      <vt:lpstr>Arrays- Indexed Arrays</vt:lpstr>
      <vt:lpstr>Arrays- Indexed Arrays</vt:lpstr>
      <vt:lpstr>Arrays- Associative Arrays</vt:lpstr>
      <vt:lpstr>Arrays- Associative Arrays</vt:lpstr>
      <vt:lpstr>Arrays- Multidimensional Arrays</vt:lpstr>
      <vt:lpstr>PHP Array: foreach </vt:lpstr>
      <vt:lpstr>Another example</vt:lpstr>
      <vt:lpstr>Functions on Array</vt:lpstr>
      <vt:lpstr>Functions on Array: print_r()</vt:lpstr>
      <vt:lpstr>Functions on Array: extract()</vt:lpstr>
      <vt:lpstr>Functions on Array: compact()</vt:lpstr>
      <vt:lpstr>Functions on Array: sort()</vt:lpstr>
      <vt:lpstr>PHP and Web Server Architecture Model</vt:lpstr>
      <vt:lpstr>PowerPoint Presentation</vt:lpstr>
      <vt:lpstr>PHP Architecture</vt:lpstr>
      <vt:lpstr>PHP Functions[ Built-in and User-defined ]</vt:lpstr>
      <vt:lpstr>PHP Strings - A string is a sequence of characters, like "Hello world!".</vt:lpstr>
      <vt:lpstr>Reading data from web pages (Setting up web page to communicate with PHP)</vt:lpstr>
      <vt:lpstr>Reading data from web pages (Access Data)</vt:lpstr>
      <vt:lpstr>PowerPoint Presentation</vt:lpstr>
      <vt:lpstr>PowerPoint Presentation</vt:lpstr>
      <vt:lpstr>When to use what ?</vt:lpstr>
      <vt:lpstr>Form Handling- using Get Method</vt:lpstr>
      <vt:lpstr>Form Handling-</vt:lpstr>
      <vt:lpstr>Form Handling- using Post Method</vt:lpstr>
      <vt:lpstr>Browser Handling power (power of PHP in browsers)</vt:lpstr>
      <vt:lpstr>$_SERVER</vt:lpstr>
      <vt:lpstr>$_SERVER example</vt:lpstr>
      <vt:lpstr>PHP and Object Oriented Programming</vt:lpstr>
      <vt:lpstr>Why use classes and objects?</vt:lpstr>
      <vt:lpstr>File Handling (include or require file)</vt:lpstr>
      <vt:lpstr>Database operations</vt:lpstr>
      <vt:lpstr>MySQL Functions  PHP connects to databases using mysql_connect() or mysqli_connect; </vt:lpstr>
      <vt:lpstr>MySQL Functions </vt:lpstr>
      <vt:lpstr>PHP &amp; JSON</vt:lpstr>
      <vt:lpstr>Client Javascript</vt:lpstr>
      <vt:lpstr>JSON and PHP Array</vt:lpstr>
      <vt:lpstr>JSON and PHP Database</vt:lpstr>
      <vt:lpstr>JSON and PHP Database</vt:lpstr>
      <vt:lpstr>JSON and PHP Database</vt:lpstr>
      <vt:lpstr>Open a Connection to MySQL</vt:lpstr>
      <vt:lpstr>Select Data From a MySQL Database</vt:lpstr>
      <vt:lpstr>Select Data From a MySQL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School of Engineering</dc:title>
  <dc:creator>User</dc:creator>
  <cp:lastModifiedBy>Amit Uttarkar</cp:lastModifiedBy>
  <cp:revision>796</cp:revision>
  <cp:lastPrinted>2019-04-12T07:48:19Z</cp:lastPrinted>
  <dcterms:created xsi:type="dcterms:W3CDTF">2018-03-07T17:43:46Z</dcterms:created>
  <dcterms:modified xsi:type="dcterms:W3CDTF">2022-05-03T14:07:33Z</dcterms:modified>
</cp:coreProperties>
</file>