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85" r:id="rId2"/>
    <p:sldId id="309" r:id="rId3"/>
    <p:sldId id="282" r:id="rId4"/>
    <p:sldId id="283" r:id="rId5"/>
    <p:sldId id="284" r:id="rId6"/>
    <p:sldId id="310" r:id="rId7"/>
    <p:sldId id="312" r:id="rId8"/>
    <p:sldId id="313" r:id="rId9"/>
    <p:sldId id="318" r:id="rId10"/>
    <p:sldId id="314" r:id="rId11"/>
    <p:sldId id="315" r:id="rId12"/>
    <p:sldId id="316" r:id="rId13"/>
    <p:sldId id="317" r:id="rId14"/>
    <p:sldId id="286" r:id="rId15"/>
    <p:sldId id="287" r:id="rId16"/>
    <p:sldId id="290" r:id="rId17"/>
    <p:sldId id="293" r:id="rId18"/>
  </p:sldIdLst>
  <p:sldSz cx="9144000" cy="6858000" type="screen4x3"/>
  <p:notesSz cx="6888163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A2F4"/>
    <a:srgbClr val="F58634"/>
    <a:srgbClr val="FE7F7A"/>
    <a:srgbClr val="A43594"/>
    <a:srgbClr val="00A884"/>
    <a:srgbClr val="A63494"/>
    <a:srgbClr val="E32450"/>
    <a:srgbClr val="F57B32"/>
    <a:srgbClr val="FEE064"/>
    <a:srgbClr val="5868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4382" autoAdjust="0"/>
  </p:normalViewPr>
  <p:slideViewPr>
    <p:cSldViewPr snapToGrid="0">
      <p:cViewPr varScale="1">
        <p:scale>
          <a:sx n="81" d="100"/>
          <a:sy n="81" d="100"/>
        </p:scale>
        <p:origin x="154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94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50C984C2-7E11-4DF7-A9E2-43E8C00A068A}" type="datetimeFigureOut">
              <a:rPr lang="en-IN" smtClean="0"/>
              <a:pPr/>
              <a:t>03-05-2022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52538"/>
            <a:ext cx="4506913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CFD25319-F40F-4D33-8C8F-76509F9007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56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2:notes"/>
          <p:cNvSpPr txBox="1">
            <a:spLocks noGrp="1"/>
          </p:cNvSpPr>
          <p:nvPr>
            <p:ph type="body" idx="1"/>
          </p:nvPr>
        </p:nvSpPr>
        <p:spPr>
          <a:xfrm>
            <a:off x="719138" y="4487863"/>
            <a:ext cx="5749925" cy="425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00" tIns="47500" rIns="95000" bIns="47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1" name="Google Shape;49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33488" y="709613"/>
            <a:ext cx="4724400" cy="354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3:notes"/>
          <p:cNvSpPr txBox="1">
            <a:spLocks noGrp="1"/>
          </p:cNvSpPr>
          <p:nvPr>
            <p:ph type="body" idx="1"/>
          </p:nvPr>
        </p:nvSpPr>
        <p:spPr>
          <a:xfrm>
            <a:off x="719138" y="4487863"/>
            <a:ext cx="5749925" cy="425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00" tIns="47500" rIns="95000" bIns="47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7" name="Google Shape;49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33488" y="709613"/>
            <a:ext cx="4724400" cy="354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4:notes"/>
          <p:cNvSpPr txBox="1">
            <a:spLocks noGrp="1"/>
          </p:cNvSpPr>
          <p:nvPr>
            <p:ph type="body" idx="1"/>
          </p:nvPr>
        </p:nvSpPr>
        <p:spPr>
          <a:xfrm>
            <a:off x="719138" y="4487863"/>
            <a:ext cx="5749925" cy="425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00" tIns="47500" rIns="95000" bIns="47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3" name="Google Shape;50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33488" y="709613"/>
            <a:ext cx="4724400" cy="354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5:notes"/>
          <p:cNvSpPr txBox="1">
            <a:spLocks noGrp="1"/>
          </p:cNvSpPr>
          <p:nvPr>
            <p:ph type="body" idx="1"/>
          </p:nvPr>
        </p:nvSpPr>
        <p:spPr>
          <a:xfrm>
            <a:off x="719138" y="4487863"/>
            <a:ext cx="5749925" cy="425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00" tIns="47500" rIns="95000" bIns="47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6" name="Google Shape;51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33488" y="709613"/>
            <a:ext cx="4724400" cy="354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6:notes"/>
          <p:cNvSpPr txBox="1">
            <a:spLocks noGrp="1"/>
          </p:cNvSpPr>
          <p:nvPr>
            <p:ph type="body" idx="1"/>
          </p:nvPr>
        </p:nvSpPr>
        <p:spPr>
          <a:xfrm>
            <a:off x="719138" y="4487863"/>
            <a:ext cx="5749925" cy="425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00" tIns="47500" rIns="95000" bIns="47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3" name="Google Shape;52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33488" y="709613"/>
            <a:ext cx="4724400" cy="354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7:notes"/>
          <p:cNvSpPr txBox="1">
            <a:spLocks noGrp="1"/>
          </p:cNvSpPr>
          <p:nvPr>
            <p:ph type="body" idx="1"/>
          </p:nvPr>
        </p:nvSpPr>
        <p:spPr>
          <a:xfrm>
            <a:off x="719138" y="4487863"/>
            <a:ext cx="5749925" cy="425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00" tIns="47500" rIns="95000" bIns="47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1" name="Google Shape;53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33488" y="709613"/>
            <a:ext cx="4724400" cy="354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9517-CDB5-4587-ABD8-70D86A5576D5}" type="datetime1">
              <a:rPr lang="en-IN" smtClean="0"/>
              <a:t>03-05-2022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476B-842F-4693-AA99-121080D1FC8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3371010" y="6542854"/>
            <a:ext cx="2401980" cy="230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Prof. Suraj Bhoyar, 2018</a:t>
            </a:r>
            <a:endParaRPr lang="en-IN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79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0ED7-1134-4FEE-8732-4039BEFA4EAD}" type="datetime1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476B-842F-4693-AA99-121080D1FC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71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60D9-A1CE-4E54-98A0-0B7E30FA2B6C}" type="datetime1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476B-842F-4693-AA99-121080D1FC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81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8BE3-E37D-4125-9A5E-C88C66431E65}" type="datetime1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476B-842F-4693-AA99-121080D1FC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18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111D1-2AE9-44A0-B1A3-75300268B746}" type="datetime1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476B-842F-4693-AA99-121080D1FC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19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FC6-0C40-4553-AFC7-E1DCF508F84F}" type="datetime1">
              <a:rPr lang="en-IN" smtClean="0"/>
              <a:t>03-05-2022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476B-842F-4693-AA99-121080D1FC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84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E85CE-9F41-442F-B7C4-E0A0AAB19533}" type="datetime1">
              <a:rPr lang="en-IN" smtClean="0"/>
              <a:t>03-05-2022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476B-842F-4693-AA99-121080D1FC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28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4B5A0-7370-4E72-A5A4-63FD2EBC2F99}" type="datetime1">
              <a:rPr lang="en-IN" smtClean="0"/>
              <a:t>03-05-2022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476B-842F-4693-AA99-121080D1FC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63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8AB0-7F47-44D1-8532-C8C42F2D4605}" type="datetime1">
              <a:rPr lang="en-IN" smtClean="0"/>
              <a:t>03-05-2022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476B-842F-4693-AA99-121080D1FC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88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0FFD-A97C-485E-AADB-3734B04B6FB8}" type="datetime1">
              <a:rPr lang="en-IN" smtClean="0"/>
              <a:t>03-05-2022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476B-842F-4693-AA99-121080D1FC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38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E8BC-37E8-43F2-B5A2-DBEF17017430}" type="datetime1">
              <a:rPr lang="en-IN" smtClean="0"/>
              <a:t>03-05-2022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476B-842F-4693-AA99-121080D1FC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70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74D31-4284-44F1-A820-EB4944DC48B9}" type="datetime1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7476B-842F-4693-AA99-121080D1FC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58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648"/>
            <a:ext cx="9144001" cy="6858000"/>
          </a:xfr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9338846-245A-4CD6-AA11-D3FF8842F0BB}"/>
              </a:ext>
            </a:extLst>
          </p:cNvPr>
          <p:cNvSpPr/>
          <p:nvPr/>
        </p:nvSpPr>
        <p:spPr>
          <a:xfrm>
            <a:off x="593720" y="1840620"/>
            <a:ext cx="1336227" cy="1310954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6" name="Rectangle 45"/>
          <p:cNvSpPr/>
          <p:nvPr/>
        </p:nvSpPr>
        <p:spPr>
          <a:xfrm>
            <a:off x="4646363" y="3348915"/>
            <a:ext cx="484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" pitchFamily="18" charset="0"/>
              </a:rPr>
              <a:t>PLD 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0"/>
            <a:ext cx="6504495" cy="858321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869966" y="243299"/>
            <a:ext cx="6039881" cy="7647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b="1" dirty="0">
                <a:solidFill>
                  <a:schemeClr val="bg1"/>
                </a:solidFill>
                <a:latin typeface="Adobe Caslon Pro" panose="0205060205050A0204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Dept. of Computer Science &amp; Engineering.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6A3D00-6490-4D7E-BAEE-2D37DEBF7877}"/>
              </a:ext>
            </a:extLst>
          </p:cNvPr>
          <p:cNvSpPr txBox="1"/>
          <p:nvPr/>
        </p:nvSpPr>
        <p:spPr>
          <a:xfrm>
            <a:off x="4185501" y="4993510"/>
            <a:ext cx="49584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Prepared By</a:t>
            </a:r>
          </a:p>
          <a:p>
            <a:r>
              <a:rPr lang="en-US" sz="2400" dirty="0"/>
              <a:t>Prof. A. R. Uttarkar</a:t>
            </a:r>
          </a:p>
          <a:p>
            <a:r>
              <a:rPr lang="en-US" sz="2400" dirty="0"/>
              <a:t>Assistant Professor</a:t>
            </a:r>
          </a:p>
          <a:p>
            <a:r>
              <a:rPr lang="en-US" sz="2400" dirty="0"/>
              <a:t>CSE Department, MIT SOE</a:t>
            </a:r>
            <a:endParaRPr lang="en-IN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DD8477-EFCF-487E-9E68-607EC533AC1D}"/>
              </a:ext>
            </a:extLst>
          </p:cNvPr>
          <p:cNvSpPr txBox="1"/>
          <p:nvPr/>
        </p:nvSpPr>
        <p:spPr>
          <a:xfrm>
            <a:off x="51845" y="1723247"/>
            <a:ext cx="9040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Assignment 9</a:t>
            </a:r>
            <a:endParaRPr lang="en-US" sz="3600" dirty="0"/>
          </a:p>
          <a:p>
            <a:pPr algn="ctr"/>
            <a:r>
              <a:rPr lang="en-US" sz="3600" dirty="0"/>
              <a:t>PHP Cookies</a:t>
            </a:r>
          </a:p>
        </p:txBody>
      </p:sp>
    </p:spTree>
    <p:extLst>
      <p:ext uri="{BB962C8B-B14F-4D97-AF65-F5344CB8AC3E}">
        <p14:creationId xmlns:p14="http://schemas.microsoft.com/office/powerpoint/2010/main" val="203388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430BBA2-5FDB-15EE-B9A2-348E04246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648"/>
            <a:ext cx="9144001" cy="6858000"/>
          </a:xfr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50101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Se</a:t>
            </a:r>
            <a:r>
              <a:rPr spc="-100" dirty="0"/>
              <a:t>ss</a:t>
            </a:r>
            <a:r>
              <a:rPr spc="-110" dirty="0"/>
              <a:t>i</a:t>
            </a:r>
            <a:r>
              <a:rPr spc="-105" dirty="0"/>
              <a:t>o</a:t>
            </a:r>
            <a:r>
              <a:rPr spc="-100" dirty="0"/>
              <a:t>n</a:t>
            </a:r>
            <a:r>
              <a:rPr spc="-95" dirty="0"/>
              <a:t>s</a:t>
            </a:r>
            <a:r>
              <a:rPr spc="-5" dirty="0"/>
              <a:t>-</a:t>
            </a:r>
            <a:r>
              <a:rPr spc="-235" dirty="0"/>
              <a:t> </a:t>
            </a:r>
            <a:r>
              <a:rPr sz="3600" spc="-95" dirty="0">
                <a:solidFill>
                  <a:srgbClr val="FF0000"/>
                </a:solidFill>
              </a:rPr>
              <a:t>St</a:t>
            </a:r>
            <a:r>
              <a:rPr sz="3600" spc="-100" dirty="0">
                <a:solidFill>
                  <a:srgbClr val="FF0000"/>
                </a:solidFill>
              </a:rPr>
              <a:t>ar</a:t>
            </a:r>
            <a:r>
              <a:rPr sz="3600" dirty="0">
                <a:solidFill>
                  <a:srgbClr val="FF0000"/>
                </a:solidFill>
              </a:rPr>
              <a:t>t</a:t>
            </a:r>
            <a:r>
              <a:rPr sz="3600" spc="-240" dirty="0">
                <a:solidFill>
                  <a:srgbClr val="FF0000"/>
                </a:solidFill>
              </a:rPr>
              <a:t> </a:t>
            </a:r>
            <a:r>
              <a:rPr sz="3600" dirty="0">
                <a:solidFill>
                  <a:srgbClr val="FF0000"/>
                </a:solidFill>
              </a:rPr>
              <a:t>a</a:t>
            </a:r>
            <a:r>
              <a:rPr sz="3600" spc="-200" dirty="0">
                <a:solidFill>
                  <a:srgbClr val="FF0000"/>
                </a:solidFill>
              </a:rPr>
              <a:t> </a:t>
            </a:r>
            <a:r>
              <a:rPr sz="3600" spc="-95" dirty="0">
                <a:solidFill>
                  <a:srgbClr val="FF0000"/>
                </a:solidFill>
              </a:rPr>
              <a:t>S</a:t>
            </a:r>
            <a:r>
              <a:rPr sz="3600" spc="-105" dirty="0">
                <a:solidFill>
                  <a:srgbClr val="FF0000"/>
                </a:solidFill>
              </a:rPr>
              <a:t>e</a:t>
            </a:r>
            <a:r>
              <a:rPr sz="3600" spc="-100" dirty="0">
                <a:solidFill>
                  <a:srgbClr val="FF0000"/>
                </a:solidFill>
              </a:rPr>
              <a:t>ss</a:t>
            </a:r>
            <a:r>
              <a:rPr sz="3600" spc="-105" dirty="0">
                <a:solidFill>
                  <a:srgbClr val="FF0000"/>
                </a:solidFill>
              </a:rPr>
              <a:t>i</a:t>
            </a:r>
            <a:r>
              <a:rPr sz="3600" spc="-100" dirty="0">
                <a:solidFill>
                  <a:srgbClr val="FF0000"/>
                </a:solidFill>
              </a:rPr>
              <a:t>o</a:t>
            </a:r>
            <a:r>
              <a:rPr sz="3600" dirty="0">
                <a:solidFill>
                  <a:srgbClr val="FF0000"/>
                </a:solidFill>
              </a:rPr>
              <a:t>n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650240" y="1531594"/>
            <a:ext cx="7050405" cy="466026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6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session</a:t>
            </a:r>
            <a:r>
              <a:rPr sz="20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started</a:t>
            </a:r>
            <a:r>
              <a:rPr sz="20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session_start()</a:t>
            </a:r>
            <a:r>
              <a:rPr sz="200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function.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96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Session</a:t>
            </a:r>
            <a:r>
              <a:rPr sz="20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variables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20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global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variable: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$_SESSION.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96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Example</a:t>
            </a:r>
            <a:r>
              <a:rPr sz="2000"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-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demo_session1.php</a:t>
            </a:r>
            <a:endParaRPr sz="2000">
              <a:latin typeface="Calibri"/>
              <a:cs typeface="Calibri"/>
            </a:endParaRPr>
          </a:p>
          <a:p>
            <a:pPr marL="755015">
              <a:lnSpc>
                <a:spcPct val="100000"/>
              </a:lnSpc>
              <a:spcBef>
                <a:spcPts val="96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000">
              <a:latin typeface="Calibri"/>
              <a:cs typeface="Calibri"/>
            </a:endParaRPr>
          </a:p>
          <a:p>
            <a:pPr marL="755015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session_start();</a:t>
            </a:r>
            <a:r>
              <a:rPr sz="2000" b="1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//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Start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session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000">
              <a:latin typeface="Calibri"/>
              <a:cs typeface="Calibri"/>
            </a:endParaRPr>
          </a:p>
          <a:p>
            <a:pPr marL="755015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&lt;html&gt;</a:t>
            </a:r>
            <a:endParaRPr sz="2000">
              <a:latin typeface="Calibri"/>
              <a:cs typeface="Calibri"/>
            </a:endParaRPr>
          </a:p>
          <a:p>
            <a:pPr marL="755015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sz="2000">
              <a:latin typeface="Calibri"/>
              <a:cs typeface="Calibri"/>
            </a:endParaRPr>
          </a:p>
          <a:p>
            <a:pPr marL="75501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000">
              <a:latin typeface="Calibri"/>
              <a:cs typeface="Calibri"/>
            </a:endParaRPr>
          </a:p>
          <a:p>
            <a:pPr marL="755015">
              <a:lnSpc>
                <a:spcPct val="100000"/>
              </a:lnSpc>
              <a:spcBef>
                <a:spcPts val="480"/>
              </a:spcBef>
            </a:pP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$_SESSION["favcolor"]</a:t>
            </a:r>
            <a:r>
              <a:rPr sz="2000" b="1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=</a:t>
            </a:r>
            <a:r>
              <a:rPr sz="2000" b="1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"green";</a:t>
            </a:r>
            <a:r>
              <a:rPr sz="2000" b="1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//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session</a:t>
            </a:r>
            <a:r>
              <a:rPr sz="20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variable</a:t>
            </a:r>
            <a:endParaRPr sz="2000">
              <a:latin typeface="Calibri"/>
              <a:cs typeface="Calibri"/>
            </a:endParaRPr>
          </a:p>
          <a:p>
            <a:pPr marL="75501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"Session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variables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set.";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000">
              <a:latin typeface="Calibri"/>
              <a:cs typeface="Calibri"/>
            </a:endParaRPr>
          </a:p>
          <a:p>
            <a:pPr marL="755015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&lt;/body&gt;</a:t>
            </a:r>
            <a:endParaRPr sz="2000">
              <a:latin typeface="Calibri"/>
              <a:cs typeface="Calibri"/>
            </a:endParaRPr>
          </a:p>
          <a:p>
            <a:pPr marL="755015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&lt;/html&gt;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840215D3-F439-F5B0-A69B-1FEFED5DE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648"/>
            <a:ext cx="9144001" cy="6858000"/>
          </a:xfr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-1" y="127305"/>
            <a:ext cx="728090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Se</a:t>
            </a:r>
            <a:r>
              <a:rPr spc="-100" dirty="0"/>
              <a:t>ss</a:t>
            </a:r>
            <a:r>
              <a:rPr spc="-110" dirty="0"/>
              <a:t>i</a:t>
            </a:r>
            <a:r>
              <a:rPr spc="-105" dirty="0"/>
              <a:t>o</a:t>
            </a:r>
            <a:r>
              <a:rPr spc="-100" dirty="0"/>
              <a:t>ns</a:t>
            </a:r>
            <a:r>
              <a:rPr spc="-5" dirty="0"/>
              <a:t>:</a:t>
            </a:r>
            <a:r>
              <a:rPr spc="-229" dirty="0"/>
              <a:t> </a:t>
            </a:r>
            <a:r>
              <a:rPr sz="3600" spc="-100" dirty="0">
                <a:solidFill>
                  <a:srgbClr val="FF0000"/>
                </a:solidFill>
              </a:rPr>
              <a:t>Ge</a:t>
            </a:r>
            <a:r>
              <a:rPr sz="3600" dirty="0">
                <a:solidFill>
                  <a:srgbClr val="FF0000"/>
                </a:solidFill>
              </a:rPr>
              <a:t>t</a:t>
            </a:r>
            <a:r>
              <a:rPr sz="3600" spc="-229" dirty="0">
                <a:solidFill>
                  <a:srgbClr val="FF0000"/>
                </a:solidFill>
              </a:rPr>
              <a:t> </a:t>
            </a:r>
            <a:r>
              <a:rPr sz="3600" spc="-95" dirty="0">
                <a:solidFill>
                  <a:srgbClr val="FF0000"/>
                </a:solidFill>
              </a:rPr>
              <a:t>S</a:t>
            </a:r>
            <a:r>
              <a:rPr sz="3600" spc="-100" dirty="0">
                <a:solidFill>
                  <a:srgbClr val="FF0000"/>
                </a:solidFill>
              </a:rPr>
              <a:t>ess</a:t>
            </a:r>
            <a:r>
              <a:rPr sz="3600" spc="-105" dirty="0">
                <a:solidFill>
                  <a:srgbClr val="FF0000"/>
                </a:solidFill>
              </a:rPr>
              <a:t>i</a:t>
            </a:r>
            <a:r>
              <a:rPr sz="3600" spc="-100" dirty="0">
                <a:solidFill>
                  <a:srgbClr val="FF0000"/>
                </a:solidFill>
              </a:rPr>
              <a:t>o</a:t>
            </a:r>
            <a:r>
              <a:rPr sz="3600" dirty="0">
                <a:solidFill>
                  <a:srgbClr val="FF0000"/>
                </a:solidFill>
              </a:rPr>
              <a:t>n</a:t>
            </a:r>
            <a:r>
              <a:rPr sz="3600" spc="-220" dirty="0">
                <a:solidFill>
                  <a:srgbClr val="FF0000"/>
                </a:solidFill>
              </a:rPr>
              <a:t> </a:t>
            </a:r>
            <a:r>
              <a:rPr sz="3600" spc="-315" dirty="0">
                <a:solidFill>
                  <a:srgbClr val="FF0000"/>
                </a:solidFill>
              </a:rPr>
              <a:t>V</a:t>
            </a:r>
            <a:r>
              <a:rPr sz="3600" spc="-100" dirty="0">
                <a:solidFill>
                  <a:srgbClr val="FF0000"/>
                </a:solidFill>
              </a:rPr>
              <a:t>aria</a:t>
            </a:r>
            <a:r>
              <a:rPr sz="3600" spc="-95" dirty="0">
                <a:solidFill>
                  <a:srgbClr val="FF0000"/>
                </a:solidFill>
              </a:rPr>
              <a:t>b</a:t>
            </a:r>
            <a:r>
              <a:rPr sz="3600" spc="-100" dirty="0">
                <a:solidFill>
                  <a:srgbClr val="FF0000"/>
                </a:solidFill>
              </a:rPr>
              <a:t>l</a:t>
            </a:r>
            <a:r>
              <a:rPr sz="3600" dirty="0">
                <a:solidFill>
                  <a:srgbClr val="FF0000"/>
                </a:solidFill>
              </a:rPr>
              <a:t>e</a:t>
            </a:r>
            <a:r>
              <a:rPr sz="3600" spc="-215" dirty="0">
                <a:solidFill>
                  <a:srgbClr val="FF0000"/>
                </a:solidFill>
              </a:rPr>
              <a:t> </a:t>
            </a:r>
            <a:r>
              <a:rPr sz="3600" spc="-315" dirty="0">
                <a:solidFill>
                  <a:srgbClr val="FF0000"/>
                </a:solidFill>
              </a:rPr>
              <a:t>V</a:t>
            </a:r>
            <a:r>
              <a:rPr sz="3600" spc="-105" dirty="0">
                <a:solidFill>
                  <a:srgbClr val="FF0000"/>
                </a:solidFill>
              </a:rPr>
              <a:t>al</a:t>
            </a:r>
            <a:r>
              <a:rPr sz="3600" spc="-95" dirty="0">
                <a:solidFill>
                  <a:srgbClr val="FF0000"/>
                </a:solidFill>
              </a:rPr>
              <a:t>u</a:t>
            </a:r>
            <a:r>
              <a:rPr sz="3600" spc="-105" dirty="0">
                <a:solidFill>
                  <a:srgbClr val="FF0000"/>
                </a:solidFill>
              </a:rPr>
              <a:t>e</a:t>
            </a:r>
            <a:r>
              <a:rPr sz="3600" dirty="0">
                <a:solidFill>
                  <a:srgbClr val="FF0000"/>
                </a:solidFill>
              </a:rPr>
              <a:t>s</a:t>
            </a:r>
            <a:endParaRPr sz="3600" dirty="0"/>
          </a:p>
        </p:txBody>
      </p:sp>
      <p:sp>
        <p:nvSpPr>
          <p:cNvPr id="7" name="object 7"/>
          <p:cNvSpPr txBox="1"/>
          <p:nvPr/>
        </p:nvSpPr>
        <p:spPr>
          <a:xfrm>
            <a:off x="650240" y="1295755"/>
            <a:ext cx="7393940" cy="523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10000"/>
              </a:lnSpc>
              <a:spcBef>
                <a:spcPts val="10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Next,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0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another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page called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"demo_session2.php".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this </a:t>
            </a:r>
            <a:r>
              <a:rPr sz="2000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page,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will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access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session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information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set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first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page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("demo_session1.php").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session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variable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values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stored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global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$_SESSION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variable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Example-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demo_session2.php</a:t>
            </a:r>
            <a:endParaRPr sz="2000">
              <a:latin typeface="Calibri"/>
              <a:cs typeface="Calibri"/>
            </a:endParaRPr>
          </a:p>
          <a:p>
            <a:pPr marL="59182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000">
              <a:latin typeface="Calibri"/>
              <a:cs typeface="Calibri"/>
            </a:endParaRPr>
          </a:p>
          <a:p>
            <a:pPr marL="59182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session_start();</a:t>
            </a:r>
            <a:r>
              <a:rPr sz="2000" b="1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000">
              <a:latin typeface="Calibri"/>
              <a:cs typeface="Calibri"/>
            </a:endParaRPr>
          </a:p>
          <a:p>
            <a:pPr marL="591820">
              <a:lnSpc>
                <a:spcPct val="100000"/>
              </a:lnSpc>
              <a:spcBef>
                <a:spcPts val="244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&lt;html&gt;</a:t>
            </a:r>
            <a:endParaRPr sz="2000">
              <a:latin typeface="Calibri"/>
              <a:cs typeface="Calibri"/>
            </a:endParaRPr>
          </a:p>
          <a:p>
            <a:pPr marL="59182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sz="2000">
              <a:latin typeface="Calibri"/>
              <a:cs typeface="Calibri"/>
            </a:endParaRPr>
          </a:p>
          <a:p>
            <a:pPr marL="59182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000">
              <a:latin typeface="Calibri"/>
              <a:cs typeface="Calibri"/>
            </a:endParaRPr>
          </a:p>
          <a:p>
            <a:pPr marL="59182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//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session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variables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were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previous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page</a:t>
            </a:r>
            <a:endParaRPr sz="2000">
              <a:latin typeface="Calibri"/>
              <a:cs typeface="Calibri"/>
            </a:endParaRPr>
          </a:p>
          <a:p>
            <a:pPr marL="59182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echo </a:t>
            </a:r>
            <a:r>
              <a:rPr sz="2000" b="1" spc="-15" dirty="0">
                <a:solidFill>
                  <a:srgbClr val="006FC0"/>
                </a:solidFill>
                <a:latin typeface="Calibri"/>
                <a:cs typeface="Calibri"/>
              </a:rPr>
              <a:t>"Favorite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 color</a:t>
            </a:r>
            <a:r>
              <a:rPr sz="2000" b="1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sz="2000" b="1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"</a:t>
            </a:r>
            <a:r>
              <a:rPr sz="2000" b="1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r>
              <a:rPr sz="2000" b="1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$_SESSION["favcolor"];</a:t>
            </a:r>
            <a:endParaRPr sz="2000">
              <a:latin typeface="Calibri"/>
              <a:cs typeface="Calibri"/>
            </a:endParaRPr>
          </a:p>
          <a:p>
            <a:pPr marL="59182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000">
              <a:latin typeface="Calibri"/>
              <a:cs typeface="Calibri"/>
            </a:endParaRPr>
          </a:p>
          <a:p>
            <a:pPr marL="59182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&lt;/body&gt;</a:t>
            </a:r>
            <a:endParaRPr sz="2000">
              <a:latin typeface="Calibri"/>
              <a:cs typeface="Calibri"/>
            </a:endParaRPr>
          </a:p>
          <a:p>
            <a:pPr marL="59182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&lt;/html&gt;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EAF6CCD3-327B-5EC8-3EE5-260C77D0C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648"/>
            <a:ext cx="9144001" cy="6858000"/>
          </a:xfr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451230"/>
            <a:ext cx="65049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Se</a:t>
            </a:r>
            <a:r>
              <a:rPr spc="-100" dirty="0"/>
              <a:t>ss</a:t>
            </a:r>
            <a:r>
              <a:rPr spc="-110" dirty="0"/>
              <a:t>i</a:t>
            </a:r>
            <a:r>
              <a:rPr spc="-105" dirty="0"/>
              <a:t>o</a:t>
            </a:r>
            <a:r>
              <a:rPr spc="-100" dirty="0"/>
              <a:t>n</a:t>
            </a:r>
            <a:r>
              <a:rPr spc="-95" dirty="0"/>
              <a:t>s</a:t>
            </a:r>
            <a:r>
              <a:rPr spc="-5" dirty="0"/>
              <a:t>-</a:t>
            </a:r>
            <a:r>
              <a:rPr spc="-235" dirty="0"/>
              <a:t> </a:t>
            </a:r>
            <a:r>
              <a:rPr sz="4800" spc="-95" dirty="0">
                <a:solidFill>
                  <a:srgbClr val="FF0000"/>
                </a:solidFill>
              </a:rPr>
              <a:t>M</a:t>
            </a:r>
            <a:r>
              <a:rPr sz="4800" spc="-100" dirty="0">
                <a:solidFill>
                  <a:srgbClr val="FF0000"/>
                </a:solidFill>
              </a:rPr>
              <a:t>o</a:t>
            </a:r>
            <a:r>
              <a:rPr sz="4800" spc="-95" dirty="0">
                <a:solidFill>
                  <a:srgbClr val="FF0000"/>
                </a:solidFill>
              </a:rPr>
              <a:t>d</a:t>
            </a:r>
            <a:r>
              <a:rPr sz="4800" spc="-100" dirty="0">
                <a:solidFill>
                  <a:srgbClr val="FF0000"/>
                </a:solidFill>
              </a:rPr>
              <a:t>if</a:t>
            </a:r>
            <a:r>
              <a:rPr sz="4800" dirty="0">
                <a:solidFill>
                  <a:srgbClr val="FF0000"/>
                </a:solidFill>
              </a:rPr>
              <a:t>y</a:t>
            </a:r>
            <a:r>
              <a:rPr sz="4800" spc="-200" dirty="0">
                <a:solidFill>
                  <a:srgbClr val="FF0000"/>
                </a:solidFill>
              </a:rPr>
              <a:t> </a:t>
            </a:r>
            <a:r>
              <a:rPr sz="4800" dirty="0">
                <a:solidFill>
                  <a:srgbClr val="FF0000"/>
                </a:solidFill>
              </a:rPr>
              <a:t>a</a:t>
            </a:r>
            <a:r>
              <a:rPr sz="4800" spc="-185" dirty="0">
                <a:solidFill>
                  <a:srgbClr val="FF0000"/>
                </a:solidFill>
              </a:rPr>
              <a:t> </a:t>
            </a:r>
            <a:r>
              <a:rPr sz="4800" spc="-105" dirty="0">
                <a:solidFill>
                  <a:srgbClr val="FF0000"/>
                </a:solidFill>
              </a:rPr>
              <a:t>S</a:t>
            </a:r>
            <a:r>
              <a:rPr sz="4800" spc="-100" dirty="0">
                <a:solidFill>
                  <a:srgbClr val="FF0000"/>
                </a:solidFill>
              </a:rPr>
              <a:t>e</a:t>
            </a:r>
            <a:r>
              <a:rPr sz="4800" spc="-95" dirty="0">
                <a:solidFill>
                  <a:srgbClr val="FF0000"/>
                </a:solidFill>
              </a:rPr>
              <a:t>ss</a:t>
            </a:r>
            <a:r>
              <a:rPr sz="4800" spc="-100" dirty="0">
                <a:solidFill>
                  <a:srgbClr val="FF0000"/>
                </a:solidFill>
              </a:rPr>
              <a:t>io</a:t>
            </a:r>
            <a:r>
              <a:rPr sz="4800" dirty="0">
                <a:solidFill>
                  <a:srgbClr val="FF0000"/>
                </a:solidFill>
              </a:rPr>
              <a:t>n</a:t>
            </a:r>
            <a:endParaRPr sz="4800"/>
          </a:p>
        </p:txBody>
      </p:sp>
      <p:sp>
        <p:nvSpPr>
          <p:cNvPr id="6" name="object 6"/>
          <p:cNvSpPr txBox="1"/>
          <p:nvPr/>
        </p:nvSpPr>
        <p:spPr>
          <a:xfrm>
            <a:off x="650240" y="1616710"/>
            <a:ext cx="5440045" cy="4178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change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session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variable,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just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overwrite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it: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50">
              <a:latin typeface="Calibri"/>
              <a:cs typeface="Calibri"/>
            </a:endParaRPr>
          </a:p>
          <a:p>
            <a:pPr marL="473075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000">
              <a:latin typeface="Calibri"/>
              <a:cs typeface="Calibri"/>
            </a:endParaRPr>
          </a:p>
          <a:p>
            <a:pPr marL="473075">
              <a:lnSpc>
                <a:spcPct val="100000"/>
              </a:lnSpc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session_start();</a:t>
            </a:r>
            <a:r>
              <a:rPr sz="2000" b="1" spc="3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000">
              <a:latin typeface="Calibri"/>
              <a:cs typeface="Calibri"/>
            </a:endParaRPr>
          </a:p>
          <a:p>
            <a:pPr marL="473075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&lt;html&gt;</a:t>
            </a:r>
            <a:endParaRPr sz="2000">
              <a:latin typeface="Calibri"/>
              <a:cs typeface="Calibri"/>
            </a:endParaRPr>
          </a:p>
          <a:p>
            <a:pPr marL="473075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sz="2000">
              <a:latin typeface="Calibri"/>
              <a:cs typeface="Calibri"/>
            </a:endParaRPr>
          </a:p>
          <a:p>
            <a:pPr marL="47307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000">
              <a:latin typeface="Calibri"/>
              <a:cs typeface="Calibri"/>
            </a:endParaRPr>
          </a:p>
          <a:p>
            <a:pPr marL="473075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//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change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session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variable,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just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overwrite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endParaRPr sz="2000">
              <a:latin typeface="Calibri"/>
              <a:cs typeface="Calibri"/>
            </a:endParaRPr>
          </a:p>
          <a:p>
            <a:pPr marL="473075" marR="1348740">
              <a:lnSpc>
                <a:spcPct val="100000"/>
              </a:lnSpc>
            </a:pP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$_SESSION["favcolor"]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=</a:t>
            </a:r>
            <a:r>
              <a:rPr sz="2000" b="1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"yellow"; </a:t>
            </a:r>
            <a:r>
              <a:rPr sz="2000" b="1" spc="-43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print_r($_SESSION);</a:t>
            </a:r>
            <a:endParaRPr sz="2000">
              <a:latin typeface="Calibri"/>
              <a:cs typeface="Calibri"/>
            </a:endParaRPr>
          </a:p>
          <a:p>
            <a:pPr marL="473075">
              <a:lnSpc>
                <a:spcPct val="100000"/>
              </a:lnSpc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000">
              <a:latin typeface="Calibri"/>
              <a:cs typeface="Calibri"/>
            </a:endParaRPr>
          </a:p>
          <a:p>
            <a:pPr marL="473075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&lt;/body&gt;</a:t>
            </a:r>
            <a:endParaRPr sz="2000">
              <a:latin typeface="Calibri"/>
              <a:cs typeface="Calibri"/>
            </a:endParaRPr>
          </a:p>
          <a:p>
            <a:pPr marL="473075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&lt;/html&gt;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9B9C82CD-FEB4-DF65-9FDE-28832CFED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648"/>
            <a:ext cx="9144001" cy="6858000"/>
          </a:xfr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55245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Se</a:t>
            </a:r>
            <a:r>
              <a:rPr spc="-100" dirty="0"/>
              <a:t>ss</a:t>
            </a:r>
            <a:r>
              <a:rPr spc="-110" dirty="0"/>
              <a:t>i</a:t>
            </a:r>
            <a:r>
              <a:rPr spc="-105" dirty="0"/>
              <a:t>o</a:t>
            </a:r>
            <a:r>
              <a:rPr spc="-100" dirty="0"/>
              <a:t>ns</a:t>
            </a:r>
            <a:r>
              <a:rPr spc="-5" dirty="0"/>
              <a:t>:</a:t>
            </a:r>
            <a:r>
              <a:rPr spc="-229" dirty="0"/>
              <a:t> </a:t>
            </a:r>
            <a:r>
              <a:rPr sz="3600" spc="-100" dirty="0">
                <a:solidFill>
                  <a:srgbClr val="FF0000"/>
                </a:solidFill>
              </a:rPr>
              <a:t>Des</a:t>
            </a:r>
            <a:r>
              <a:rPr sz="3600" spc="-95" dirty="0">
                <a:solidFill>
                  <a:srgbClr val="FF0000"/>
                </a:solidFill>
              </a:rPr>
              <a:t>t</a:t>
            </a:r>
            <a:r>
              <a:rPr sz="3600" spc="-150" dirty="0">
                <a:solidFill>
                  <a:srgbClr val="FF0000"/>
                </a:solidFill>
              </a:rPr>
              <a:t>r</a:t>
            </a:r>
            <a:r>
              <a:rPr sz="3600" spc="-145" dirty="0">
                <a:solidFill>
                  <a:srgbClr val="FF0000"/>
                </a:solidFill>
              </a:rPr>
              <a:t>o</a:t>
            </a:r>
            <a:r>
              <a:rPr sz="3600" dirty="0">
                <a:solidFill>
                  <a:srgbClr val="FF0000"/>
                </a:solidFill>
              </a:rPr>
              <a:t>y</a:t>
            </a:r>
            <a:r>
              <a:rPr sz="3600" spc="-245" dirty="0">
                <a:solidFill>
                  <a:srgbClr val="FF0000"/>
                </a:solidFill>
              </a:rPr>
              <a:t> </a:t>
            </a:r>
            <a:r>
              <a:rPr sz="3600" dirty="0">
                <a:solidFill>
                  <a:srgbClr val="FF0000"/>
                </a:solidFill>
              </a:rPr>
              <a:t>a</a:t>
            </a:r>
            <a:r>
              <a:rPr sz="3600" spc="-200" dirty="0">
                <a:solidFill>
                  <a:srgbClr val="FF0000"/>
                </a:solidFill>
              </a:rPr>
              <a:t> </a:t>
            </a:r>
            <a:r>
              <a:rPr sz="3600" spc="-95" dirty="0">
                <a:solidFill>
                  <a:srgbClr val="FF0000"/>
                </a:solidFill>
              </a:rPr>
              <a:t>S</a:t>
            </a:r>
            <a:r>
              <a:rPr sz="3600" spc="-100" dirty="0">
                <a:solidFill>
                  <a:srgbClr val="FF0000"/>
                </a:solidFill>
              </a:rPr>
              <a:t>ess</a:t>
            </a:r>
            <a:r>
              <a:rPr sz="3600" spc="-105" dirty="0">
                <a:solidFill>
                  <a:srgbClr val="FF0000"/>
                </a:solidFill>
              </a:rPr>
              <a:t>i</a:t>
            </a:r>
            <a:r>
              <a:rPr sz="3600" spc="-100" dirty="0">
                <a:solidFill>
                  <a:srgbClr val="FF0000"/>
                </a:solidFill>
              </a:rPr>
              <a:t>o</a:t>
            </a:r>
            <a:r>
              <a:rPr sz="3600" dirty="0">
                <a:solidFill>
                  <a:srgbClr val="FF0000"/>
                </a:solidFill>
              </a:rPr>
              <a:t>n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650240" y="1372295"/>
            <a:ext cx="7081520" cy="275526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3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9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remove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global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session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variables</a:t>
            </a:r>
            <a:r>
              <a:rPr sz="20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destroy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session,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use</a:t>
            </a:r>
            <a:endParaRPr sz="20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session_unset()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session_destroy():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Example-</a:t>
            </a:r>
            <a:endParaRPr sz="2000" dirty="0">
              <a:latin typeface="Calibri"/>
              <a:cs typeface="Calibri"/>
            </a:endParaRPr>
          </a:p>
          <a:p>
            <a:pPr marL="532130">
              <a:lnSpc>
                <a:spcPct val="100000"/>
              </a:lnSpc>
              <a:spcBef>
                <a:spcPts val="61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000" dirty="0">
              <a:latin typeface="Calibri"/>
              <a:cs typeface="Calibri"/>
            </a:endParaRPr>
          </a:p>
          <a:p>
            <a:pPr marL="532130">
              <a:lnSpc>
                <a:spcPct val="100000"/>
              </a:lnSpc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session_start();</a:t>
            </a:r>
            <a:r>
              <a:rPr sz="2000" b="1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Calibri"/>
              <a:cs typeface="Calibri"/>
            </a:endParaRPr>
          </a:p>
          <a:p>
            <a:pPr marL="532130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&lt;html&gt;</a:t>
            </a:r>
            <a:endParaRPr sz="2000" dirty="0">
              <a:latin typeface="Calibri"/>
              <a:cs typeface="Calibri"/>
            </a:endParaRPr>
          </a:p>
          <a:p>
            <a:pPr marL="53213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26435" y="4772025"/>
            <a:ext cx="314896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//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remove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session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variables</a:t>
            </a:r>
            <a:endParaRPr sz="2000">
              <a:latin typeface="Calibri"/>
              <a:cs typeface="Calibri"/>
            </a:endParaRPr>
          </a:p>
          <a:p>
            <a:pPr marL="16002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//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destroy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session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0228" y="4467225"/>
            <a:ext cx="194754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&lt;?php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session_unset(); </a:t>
            </a:r>
            <a:r>
              <a:rPr sz="2000" b="1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ses</a:t>
            </a:r>
            <a:r>
              <a:rPr sz="2000" b="1" spc="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ion_de</a:t>
            </a:r>
            <a:r>
              <a:rPr sz="2000" b="1" spc="-20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000" b="1" spc="-30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000" b="1" spc="-15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y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();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0228" y="5991555"/>
            <a:ext cx="8953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&lt;/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b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od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y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&lt;/html&gt;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4083CBC8-CD74-D35C-79FD-806930AF7A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648"/>
            <a:ext cx="9144001" cy="6858000"/>
          </a:xfrm>
          <a:prstGeom prst="rect">
            <a:avLst/>
          </a:prstGeom>
        </p:spPr>
      </p:pic>
      <p:sp>
        <p:nvSpPr>
          <p:cNvPr id="525" name="Google Shape;525;p26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 b="1"/>
              <a:t>PHP Sessions</a:t>
            </a:r>
            <a:endParaRPr/>
          </a:p>
        </p:txBody>
      </p:sp>
      <p:sp>
        <p:nvSpPr>
          <p:cNvPr id="526" name="Google Shape;526;p26"/>
          <p:cNvSpPr txBox="1">
            <a:spLocks noGrp="1"/>
          </p:cNvSpPr>
          <p:nvPr>
            <p:ph type="body" idx="1"/>
          </p:nvPr>
        </p:nvSpPr>
        <p:spPr>
          <a:xfrm>
            <a:off x="152400" y="3657600"/>
            <a:ext cx="35052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004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Font typeface="Noto Sans Symbols"/>
              <a:buNone/>
            </a:pPr>
            <a:r>
              <a:rPr lang="en-US" sz="1800" b="1"/>
              <a:t>Storing a Session Variable</a:t>
            </a:r>
            <a:endParaRPr/>
          </a:p>
          <a:p>
            <a:pPr marL="320040" lvl="0" indent="-32004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</a:pPr>
            <a:r>
              <a:rPr lang="en-US" sz="1800"/>
              <a:t>The correct way to store and retrieve session variables is to use the $_SESSION variable.</a:t>
            </a:r>
            <a:endParaRPr/>
          </a:p>
          <a:p>
            <a:pPr marL="320040" lvl="0" indent="-2514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endParaRPr sz="1800"/>
          </a:p>
          <a:p>
            <a:pPr marL="320040" lvl="0" indent="-2514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endParaRPr sz="1800"/>
          </a:p>
        </p:txBody>
      </p:sp>
      <p:pic>
        <p:nvPicPr>
          <p:cNvPr id="527" name="Google Shape;527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33800" y="3505200"/>
            <a:ext cx="5181600" cy="3115519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26"/>
          <p:cNvSpPr/>
          <p:nvPr/>
        </p:nvSpPr>
        <p:spPr>
          <a:xfrm>
            <a:off x="228600" y="1600200"/>
            <a:ext cx="8610600" cy="1769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</a:t>
            </a:r>
            <a:r>
              <a:rPr lang="en-US" sz="1900" b="1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session</a:t>
            </a:r>
            <a:r>
              <a:rPr lang="en-US" sz="19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id is sent to the user when his </a:t>
            </a:r>
            <a:r>
              <a:rPr lang="en-US" sz="1900" b="1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session</a:t>
            </a:r>
            <a:r>
              <a:rPr lang="en-US" sz="19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is created. it is stored in a cookie (called, by default, PHPSESSID ) that cookie is sent by the browser to the server with each request. the server (</a:t>
            </a:r>
            <a:r>
              <a:rPr lang="en-US" sz="1900" b="1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PHP</a:t>
            </a:r>
            <a:r>
              <a:rPr lang="en-US" sz="19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 uses that cookie, containing the session_id, to know which file corresponds to that user.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1" u="none" strike="noStrike" cap="none">
                <a:solidFill>
                  <a:srgbClr val="0000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Created session </a:t>
            </a:r>
            <a:r>
              <a:rPr lang="en-US" sz="1900" b="0" i="1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→ stored in cookie PHPSESSID → sent to server with each request</a:t>
            </a:r>
            <a:endParaRPr sz="1900" b="0" i="1" u="none" strike="noStrike" cap="none">
              <a:solidFill>
                <a:srgbClr val="0000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4884CE5-BF31-D96F-69DB-C1C9823FF7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648"/>
            <a:ext cx="9144001" cy="6858000"/>
          </a:xfrm>
          <a:prstGeom prst="rect">
            <a:avLst/>
          </a:prstGeom>
        </p:spPr>
      </p:pic>
      <p:sp>
        <p:nvSpPr>
          <p:cNvPr id="533" name="Google Shape;533;p27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wentieth Century"/>
              <a:buNone/>
            </a:pPr>
            <a:r>
              <a:rPr lang="en-US" sz="3100" b="1">
                <a:solidFill>
                  <a:schemeClr val="dk1"/>
                </a:solidFill>
              </a:rPr>
              <a:t>PHP Sessions </a:t>
            </a:r>
            <a:br>
              <a:rPr lang="en-US" b="1">
                <a:solidFill>
                  <a:schemeClr val="dk1"/>
                </a:solidFill>
              </a:rPr>
            </a:br>
            <a:r>
              <a:rPr lang="en-US" sz="2000" b="1" i="1">
                <a:solidFill>
                  <a:schemeClr val="dk1"/>
                </a:solidFill>
              </a:rPr>
              <a:t>http://php.net/manual/en/book.session.php</a:t>
            </a:r>
            <a:endParaRPr sz="3600" i="1">
              <a:solidFill>
                <a:schemeClr val="dk1"/>
              </a:solidFill>
            </a:endParaRPr>
          </a:p>
        </p:txBody>
      </p:sp>
      <p:sp>
        <p:nvSpPr>
          <p:cNvPr id="534" name="Google Shape;534;p27"/>
          <p:cNvSpPr txBox="1">
            <a:spLocks noGrp="1"/>
          </p:cNvSpPr>
          <p:nvPr>
            <p:ph type="body" idx="1"/>
          </p:nvPr>
        </p:nvSpPr>
        <p:spPr>
          <a:xfrm>
            <a:off x="228600" y="1600200"/>
            <a:ext cx="4038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20040" lvl="0" indent="-3200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◻"/>
            </a:pPr>
            <a:r>
              <a:rPr lang="en-US" sz="1800" b="1"/>
              <a:t>The </a:t>
            </a:r>
            <a:r>
              <a:rPr lang="en-US" sz="1800" b="1">
                <a:solidFill>
                  <a:srgbClr val="0000FF"/>
                </a:solidFill>
              </a:rPr>
              <a:t>isset</a:t>
            </a:r>
            <a:r>
              <a:rPr lang="en-US" sz="1800" b="1"/>
              <a:t>() function checks if the "views" variable has </a:t>
            </a:r>
            <a:r>
              <a:rPr lang="en-US" sz="1800" b="1">
                <a:solidFill>
                  <a:srgbClr val="0000FF"/>
                </a:solidFill>
              </a:rPr>
              <a:t>already been set.</a:t>
            </a:r>
            <a:endParaRPr sz="1800" b="1">
              <a:solidFill>
                <a:srgbClr val="0000FF"/>
              </a:solidFill>
            </a:endParaRPr>
          </a:p>
          <a:p>
            <a:pPr marL="320040" lvl="0" indent="-2095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endParaRPr/>
          </a:p>
          <a:p>
            <a:pPr marL="320040" lvl="0" indent="-2095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endParaRPr/>
          </a:p>
          <a:p>
            <a:pPr marL="320040" lvl="0" indent="-2514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endParaRPr sz="1800" b="1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20040" lvl="0" indent="-32004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</a:pPr>
            <a:r>
              <a:rPr lang="en-US" sz="1800" b="1">
                <a:solidFill>
                  <a:srgbClr val="0000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Destroying</a:t>
            </a:r>
            <a:r>
              <a:rPr lang="en-US" sz="1800" b="1">
                <a:latin typeface="Twentieth Century"/>
                <a:ea typeface="Twentieth Century"/>
                <a:cs typeface="Twentieth Century"/>
                <a:sym typeface="Twentieth Century"/>
              </a:rPr>
              <a:t> a Session</a:t>
            </a:r>
            <a:br>
              <a:rPr lang="en-US" sz="1800" b="1"/>
            </a:br>
            <a:r>
              <a:rPr lang="en-US" sz="1800"/>
              <a:t>unset() or the session_destroy()</a:t>
            </a:r>
            <a:endParaRPr/>
          </a:p>
          <a:p>
            <a:pPr marL="320040" lvl="0" indent="-2514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endParaRPr sz="1800" b="1"/>
          </a:p>
          <a:p>
            <a:pPr marL="320040" lvl="0" indent="-2514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endParaRPr sz="1800" b="1"/>
          </a:p>
          <a:p>
            <a:pPr marL="320040" lvl="0" indent="-2514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endParaRPr sz="1800" b="1"/>
          </a:p>
          <a:p>
            <a:pPr marL="320040" lvl="0" indent="-2514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endParaRPr sz="1800" b="1"/>
          </a:p>
          <a:p>
            <a:pPr marL="320040" lvl="0" indent="-32004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</a:pPr>
            <a:r>
              <a:rPr lang="en-US" sz="1800" b="1">
                <a:solidFill>
                  <a:srgbClr val="0000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Modify</a:t>
            </a:r>
            <a:r>
              <a:rPr lang="en-US" sz="1800" b="1">
                <a:latin typeface="Twentieth Century"/>
                <a:ea typeface="Twentieth Century"/>
                <a:cs typeface="Twentieth Century"/>
                <a:sym typeface="Twentieth Century"/>
              </a:rPr>
              <a:t> a Session</a:t>
            </a:r>
            <a:br>
              <a:rPr lang="en-US" sz="1800" b="1"/>
            </a:br>
            <a:r>
              <a:rPr lang="en-US" sz="1700" i="1">
                <a:solidFill>
                  <a:srgbClr val="0000FF"/>
                </a:solidFill>
              </a:rPr>
              <a:t>overwrite</a:t>
            </a:r>
            <a:r>
              <a:rPr lang="en-US" sz="1700"/>
              <a:t> it using $_SESSION[]=new value</a:t>
            </a:r>
            <a:endParaRPr sz="1800"/>
          </a:p>
        </p:txBody>
      </p:sp>
      <p:pic>
        <p:nvPicPr>
          <p:cNvPr id="535" name="Google Shape;535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5800" y="1676400"/>
            <a:ext cx="4276725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95800" y="3809999"/>
            <a:ext cx="3429000" cy="1679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91000" y="5762625"/>
            <a:ext cx="4791075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8CDBCBC5-FDCA-4466-8E93-0B4E2D59B8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144000" y="984250"/>
            <a:ext cx="0" cy="5773420"/>
          </a:xfrm>
          <a:custGeom>
            <a:avLst/>
            <a:gdLst/>
            <a:ahLst/>
            <a:cxnLst/>
            <a:rect l="l" t="t" r="r" b="b"/>
            <a:pathLst>
              <a:path h="5773420">
                <a:moveTo>
                  <a:pt x="0" y="0"/>
                </a:moveTo>
                <a:lnTo>
                  <a:pt x="0" y="57734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DA5C6-229B-AC5C-73A6-765056B53266}"/>
              </a:ext>
            </a:extLst>
          </p:cNvPr>
          <p:cNvSpPr txBox="1"/>
          <p:nvPr/>
        </p:nvSpPr>
        <p:spPr>
          <a:xfrm>
            <a:off x="103695" y="75415"/>
            <a:ext cx="3902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Assignment Title</a:t>
            </a: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F788B7-1F78-63DE-0674-9ABA06A72455}"/>
              </a:ext>
            </a:extLst>
          </p:cNvPr>
          <p:cNvSpPr txBox="1"/>
          <p:nvPr/>
        </p:nvSpPr>
        <p:spPr>
          <a:xfrm>
            <a:off x="-2" y="1055802"/>
            <a:ext cx="8955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PHP script to create cookie of color.</a:t>
            </a:r>
            <a:endParaRPr lang="en-IN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F6A23D-3591-A5F2-54F2-3DEB199DCD36}"/>
              </a:ext>
            </a:extLst>
          </p:cNvPr>
          <p:cNvSpPr txBox="1"/>
          <p:nvPr/>
        </p:nvSpPr>
        <p:spPr>
          <a:xfrm>
            <a:off x="452487" y="2102177"/>
            <a:ext cx="86915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Student Have to Perform</a:t>
            </a:r>
          </a:p>
          <a:p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/>
              <a:t>Using Appropriate Syntax as Explained in Pervious Slides write a PHP Script for Cookie Value and Session Handling</a:t>
            </a:r>
          </a:p>
          <a:p>
            <a:pPr marL="342900" indent="-342900">
              <a:buAutoNum type="arabicPeriod"/>
            </a:pPr>
            <a:r>
              <a:rPr lang="en-US" sz="2800" dirty="0"/>
              <a:t>Take User input as Favorite Color name</a:t>
            </a:r>
          </a:p>
          <a:p>
            <a:pPr marL="342900" indent="-342900">
              <a:buAutoNum type="arabicPeriod"/>
            </a:pPr>
            <a:r>
              <a:rPr lang="en-US" sz="2800" dirty="0"/>
              <a:t>Output Will be Chosen Colored Background 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9903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8CDBCBC5-FDCA-4466-8E93-0B4E2D59B8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144000" y="984250"/>
            <a:ext cx="0" cy="5773420"/>
          </a:xfrm>
          <a:custGeom>
            <a:avLst/>
            <a:gdLst/>
            <a:ahLst/>
            <a:cxnLst/>
            <a:rect l="l" t="t" r="r" b="b"/>
            <a:pathLst>
              <a:path h="5773420">
                <a:moveTo>
                  <a:pt x="0" y="0"/>
                </a:moveTo>
                <a:lnTo>
                  <a:pt x="0" y="57734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40F72F-0783-3A38-D966-984A76F9919F}"/>
              </a:ext>
            </a:extLst>
          </p:cNvPr>
          <p:cNvSpPr txBox="1"/>
          <p:nvPr/>
        </p:nvSpPr>
        <p:spPr>
          <a:xfrm>
            <a:off x="-1" y="2253006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THANK YOU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47778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C50CCE-F1DB-8547-A5E4-74AB5FA58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648"/>
            <a:ext cx="9144001" cy="6858000"/>
          </a:xfr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16637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C</a:t>
            </a:r>
            <a:r>
              <a:rPr spc="-105" dirty="0"/>
              <a:t>oo</a:t>
            </a:r>
            <a:r>
              <a:rPr spc="-100" dirty="0"/>
              <a:t>k</a:t>
            </a:r>
            <a:r>
              <a:rPr spc="-110" dirty="0"/>
              <a:t>i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56735"/>
            <a:ext cx="7154545" cy="417131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What</a:t>
            </a:r>
            <a:r>
              <a:rPr sz="20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Cookie?</a:t>
            </a:r>
            <a:endParaRPr sz="200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cookie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often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identify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user.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A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cookie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small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that </a:t>
            </a:r>
            <a:r>
              <a:rPr sz="2000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server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embeds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user's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computer.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Each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time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same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computer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requests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page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a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browser,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will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send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cookie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too.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PHP,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you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both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retrieve</a:t>
            </a:r>
            <a:r>
              <a:rPr sz="20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cookie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values.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84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0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Cookies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 With</a:t>
            </a:r>
            <a:r>
              <a:rPr sz="2000"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PHP-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created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setcookie()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function.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A9A47B"/>
              </a:buClr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Syntax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setcookie(</a:t>
            </a:r>
            <a:r>
              <a:rPr sz="2000" i="1" spc="-5" dirty="0">
                <a:solidFill>
                  <a:srgbClr val="2E2B1F"/>
                </a:solidFill>
                <a:latin typeface="Calibri"/>
                <a:cs typeface="Calibri"/>
              </a:rPr>
              <a:t>name,</a:t>
            </a:r>
            <a:r>
              <a:rPr sz="2000" i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2E2B1F"/>
                </a:solidFill>
                <a:latin typeface="Calibri"/>
                <a:cs typeface="Calibri"/>
              </a:rPr>
              <a:t>value, </a:t>
            </a:r>
            <a:r>
              <a:rPr sz="2000" i="1" spc="-10" dirty="0">
                <a:solidFill>
                  <a:srgbClr val="2E2B1F"/>
                </a:solidFill>
                <a:latin typeface="Calibri"/>
                <a:cs typeface="Calibri"/>
              </a:rPr>
              <a:t>expire,</a:t>
            </a:r>
            <a:r>
              <a:rPr sz="2000" i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2E2B1F"/>
                </a:solidFill>
                <a:latin typeface="Calibri"/>
                <a:cs typeface="Calibri"/>
              </a:rPr>
              <a:t>path,</a:t>
            </a:r>
            <a:r>
              <a:rPr sz="2000" i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2E2B1F"/>
                </a:solidFill>
                <a:latin typeface="Calibri"/>
                <a:cs typeface="Calibri"/>
              </a:rPr>
              <a:t>domain,</a:t>
            </a:r>
            <a:r>
              <a:rPr sz="2000" i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2E2B1F"/>
                </a:solidFill>
                <a:latin typeface="Calibri"/>
                <a:cs typeface="Calibri"/>
              </a:rPr>
              <a:t>secure,</a:t>
            </a:r>
            <a:r>
              <a:rPr sz="2000" i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2E2B1F"/>
                </a:solidFill>
                <a:latin typeface="Calibri"/>
                <a:cs typeface="Calibri"/>
              </a:rPr>
              <a:t>httponly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);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A9A47B"/>
              </a:buClr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Only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Calibri"/>
                <a:cs typeface="Calibri"/>
              </a:rPr>
              <a:t>name</a:t>
            </a:r>
            <a:r>
              <a:rPr sz="2000" i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parameter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required.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All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other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parameters</a:t>
            </a:r>
            <a:r>
              <a:rPr sz="20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optional.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40E679-B490-6EE9-6504-F032A91306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648"/>
            <a:ext cx="9144001" cy="6858000"/>
          </a:xfrm>
          <a:prstGeom prst="rect">
            <a:avLst/>
          </a:prstGeom>
        </p:spPr>
      </p:pic>
      <p:sp>
        <p:nvSpPr>
          <p:cNvPr id="493" name="Google Shape;493;p22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 b="1"/>
              <a:t>PHP Cookies</a:t>
            </a:r>
            <a:endParaRPr/>
          </a:p>
        </p:txBody>
      </p:sp>
      <p:sp>
        <p:nvSpPr>
          <p:cNvPr id="494" name="Google Shape;494;p22"/>
          <p:cNvSpPr txBox="1">
            <a:spLocks noGrp="1"/>
          </p:cNvSpPr>
          <p:nvPr>
            <p:ph type="body" idx="1"/>
          </p:nvPr>
        </p:nvSpPr>
        <p:spPr>
          <a:xfrm>
            <a:off x="228600" y="1600200"/>
            <a:ext cx="8763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40"/>
              <a:buChar char="◻"/>
            </a:pPr>
            <a:r>
              <a:rPr lang="en-US" sz="1900" b="1"/>
              <a:t>What is a Cookie? </a:t>
            </a:r>
            <a:endParaRPr/>
          </a:p>
          <a:p>
            <a:pPr marL="640080" lvl="1" indent="-27432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30"/>
              <a:buChar char="?"/>
            </a:pPr>
            <a:r>
              <a:rPr lang="en-US" sz="1900" b="1"/>
              <a:t>A</a:t>
            </a:r>
            <a:r>
              <a:rPr lang="en-US" sz="1900"/>
              <a:t> cookie is often used to identify a user. </a:t>
            </a:r>
            <a:endParaRPr/>
          </a:p>
          <a:p>
            <a:pPr marL="640080" lvl="1" indent="-27432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30"/>
              <a:buChar char="?"/>
            </a:pPr>
            <a:r>
              <a:rPr lang="en-US" sz="1900"/>
              <a:t>A cookie is a small file that the server embeds on the user's computer. </a:t>
            </a:r>
            <a:endParaRPr/>
          </a:p>
          <a:p>
            <a:pPr marL="640080" lvl="1" indent="-27432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30"/>
              <a:buChar char="?"/>
            </a:pPr>
            <a:r>
              <a:rPr lang="en-US" sz="1900"/>
              <a:t>Each time the same computer requests a page with a browser, it will send the cookie too. </a:t>
            </a:r>
            <a:endParaRPr/>
          </a:p>
          <a:p>
            <a:pPr marL="640080" lvl="1" indent="-27432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30"/>
              <a:buChar char="?"/>
            </a:pPr>
            <a:r>
              <a:rPr lang="en-US" sz="1900"/>
              <a:t>Cookies are a mechanism for </a:t>
            </a:r>
            <a:r>
              <a:rPr lang="en-US" sz="1900" b="1"/>
              <a:t>storing data in the remote browser </a:t>
            </a:r>
            <a:r>
              <a:rPr lang="en-US" sz="1900"/>
              <a:t>and thus </a:t>
            </a:r>
            <a:r>
              <a:rPr lang="en-US" sz="1900" b="1"/>
              <a:t>tracking or identifying return users.</a:t>
            </a:r>
            <a:endParaRPr/>
          </a:p>
          <a:p>
            <a:pPr marL="640080" lvl="1" indent="-27432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30"/>
              <a:buChar char="?"/>
            </a:pPr>
            <a:r>
              <a:rPr lang="en-US" sz="1900"/>
              <a:t>In PHP, you can both create and retrieve cookie values.</a:t>
            </a:r>
            <a:endParaRPr/>
          </a:p>
          <a:p>
            <a:pPr marL="320040" lvl="0" indent="-32004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40"/>
              <a:buChar char="◻"/>
            </a:pPr>
            <a:r>
              <a:rPr lang="en-US" sz="1900"/>
              <a:t>A cookie is created using </a:t>
            </a:r>
            <a:r>
              <a:rPr lang="en-US" sz="1900" b="1" i="1"/>
              <a:t>setcookie()</a:t>
            </a:r>
            <a:r>
              <a:rPr lang="en-US" sz="1900"/>
              <a:t>.  The setcookie() function must appear BEFORE the &lt;html&gt; tag i.e. before any output is sent to the browser..</a:t>
            </a:r>
            <a:endParaRPr/>
          </a:p>
          <a:p>
            <a:pPr marL="320040" lvl="0" indent="-2476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40"/>
              <a:buNone/>
            </a:pPr>
            <a:endParaRPr sz="1900"/>
          </a:p>
          <a:p>
            <a:pPr marL="320040" lvl="0" indent="-2476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40"/>
              <a:buNone/>
            </a:pPr>
            <a:endParaRPr sz="1900"/>
          </a:p>
          <a:p>
            <a:pPr marL="320040" lvl="0" indent="-2476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40"/>
              <a:buNone/>
            </a:pPr>
            <a:endParaRPr sz="19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116EE2-781C-24E8-FB7F-04926142B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648"/>
            <a:ext cx="9144001" cy="6858000"/>
          </a:xfrm>
        </p:spPr>
      </p:pic>
      <p:sp>
        <p:nvSpPr>
          <p:cNvPr id="499" name="Google Shape;499;p23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537448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Twentieth Century"/>
              <a:buNone/>
            </a:pPr>
            <a:r>
              <a:rPr lang="en-US" sz="2800" b="1">
                <a:solidFill>
                  <a:srgbClr val="0000CC"/>
                </a:solidFill>
              </a:rPr>
              <a:t>setcookie</a:t>
            </a:r>
            <a:r>
              <a:rPr lang="en-US" sz="2800" b="1"/>
              <a:t>()</a:t>
            </a:r>
            <a:br>
              <a:rPr lang="en-US" sz="2800" b="1"/>
            </a:br>
            <a:r>
              <a:rPr lang="en-US" sz="2200" b="1">
                <a:solidFill>
                  <a:srgbClr val="FF0000"/>
                </a:solidFill>
              </a:rPr>
              <a:t>Syntax:</a:t>
            </a:r>
            <a:r>
              <a:rPr lang="en-US" sz="2200" b="1"/>
              <a:t>   </a:t>
            </a:r>
            <a:r>
              <a:rPr lang="en-US" sz="2200">
                <a:solidFill>
                  <a:schemeClr val="dk1"/>
                </a:solidFill>
              </a:rPr>
              <a:t>setcookie(</a:t>
            </a:r>
            <a:r>
              <a:rPr lang="en-US" sz="2200" i="1">
                <a:solidFill>
                  <a:schemeClr val="dk1"/>
                </a:solidFill>
              </a:rPr>
              <a:t>name, value, expire, path, domain, secure, httponly</a:t>
            </a:r>
            <a:r>
              <a:rPr lang="en-US" sz="2200">
                <a:solidFill>
                  <a:schemeClr val="dk1"/>
                </a:solidFill>
              </a:rPr>
              <a:t>);</a:t>
            </a:r>
            <a:br>
              <a:rPr lang="en-US" sz="2800" b="1">
                <a:solidFill>
                  <a:schemeClr val="dk1"/>
                </a:solidFill>
              </a:rPr>
            </a:br>
            <a:endParaRPr sz="2800" b="1">
              <a:solidFill>
                <a:schemeClr val="dk1"/>
              </a:solidFill>
            </a:endParaRPr>
          </a:p>
        </p:txBody>
      </p:sp>
      <p:graphicFrame>
        <p:nvGraphicFramePr>
          <p:cNvPr id="500" name="Google Shape;500;p23"/>
          <p:cNvGraphicFramePr/>
          <p:nvPr/>
        </p:nvGraphicFramePr>
        <p:xfrm>
          <a:off x="76200" y="990600"/>
          <a:ext cx="8915400" cy="55625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8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/>
                        <a:t>Parameter</a:t>
                      </a:r>
                      <a:endParaRPr sz="17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/>
                        <a:t>Description</a:t>
                      </a:r>
                      <a:endParaRPr sz="17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/>
                        <a:t>Name</a:t>
                      </a:r>
                      <a:endParaRPr sz="17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Twentieth Century"/>
                        <a:buNone/>
                      </a:pPr>
                      <a:r>
                        <a:rPr lang="en-US" sz="1700" u="none" strike="noStrike" cap="none"/>
                        <a:t>The name of the cookie.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9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/>
                        <a:t>Value</a:t>
                      </a:r>
                      <a:endParaRPr sz="17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/>
                        <a:t>The value of the cookie. This value is stored on the clients computer; do not store sensitive information.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/>
                        <a:t>Retrieved through </a:t>
                      </a:r>
                      <a:r>
                        <a:rPr lang="en-US" sz="1700" i="1" u="none" strike="noStrike" cap="none">
                          <a:solidFill>
                            <a:srgbClr val="0000FF"/>
                          </a:solidFill>
                        </a:rPr>
                        <a:t>$_COOKIE['cookiename']</a:t>
                      </a:r>
                      <a:endParaRPr sz="17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/>
                        <a:t>Expire</a:t>
                      </a:r>
                      <a:endParaRPr sz="17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079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Noto Sans Symbols"/>
                        <a:buChar char="▪"/>
                      </a:pPr>
                      <a:r>
                        <a:rPr lang="en-US" sz="1700" u="none" strike="noStrike" cap="none"/>
                        <a:t>The time the cookie expires. (Unix timestamp so is in number of seconds)</a:t>
                      </a:r>
                      <a:endParaRPr sz="1400" u="none" strike="noStrike" cap="none"/>
                    </a:p>
                    <a:p>
                      <a:pPr marL="0" marR="0" lvl="0" indent="-1079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Noto Sans Symbols"/>
                        <a:buChar char="▪"/>
                      </a:pPr>
                      <a:r>
                        <a:rPr lang="en-US" sz="1700" u="none" strike="noStrike" cap="none"/>
                        <a:t>use </a:t>
                      </a:r>
                      <a:r>
                        <a:rPr lang="en-US" sz="1700" u="none" strike="noStrike" cap="none">
                          <a:solidFill>
                            <a:srgbClr val="0000FF"/>
                          </a:solidFill>
                        </a:rPr>
                        <a:t>mktime</a:t>
                      </a:r>
                      <a:r>
                        <a:rPr lang="en-US" sz="1700" u="none" strike="noStrike" cap="none"/>
                        <a:t>() - </a:t>
                      </a:r>
                      <a:r>
                        <a:rPr lang="en-US" sz="1700" i="1" u="none" strike="noStrike" cap="none"/>
                        <a:t>time()+60*60*24*30</a:t>
                      </a:r>
                      <a:r>
                        <a:rPr lang="en-US" sz="1700" u="none" strike="noStrike" cap="none"/>
                        <a:t> will set the cookie to expire in 30 days.</a:t>
                      </a:r>
                      <a:endParaRPr sz="1400" u="none" strike="noStrike" cap="none"/>
                    </a:p>
                    <a:p>
                      <a:pPr marL="0" marR="0" lvl="0" indent="-1079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Noto Sans Symbols"/>
                        <a:buChar char="▪"/>
                      </a:pPr>
                      <a:r>
                        <a:rPr lang="en-US" sz="1700" u="none" strike="noStrike" cap="none"/>
                        <a:t>If set to 0, or omitted, the cookie will expire at the end of the session (when the browser closes). </a:t>
                      </a:r>
                      <a:endParaRPr sz="17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/>
                        <a:t>Path</a:t>
                      </a:r>
                      <a:endParaRPr sz="17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/>
                        <a:t>The path on the server in which the cookie will be available on.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/>
                        <a:t>If set to </a:t>
                      </a:r>
                      <a:r>
                        <a:rPr lang="en-US" sz="1700" i="1" u="none" strike="noStrike" cap="none"/>
                        <a:t>'/'</a:t>
                      </a:r>
                      <a:r>
                        <a:rPr lang="en-US" sz="1700" u="none" strike="noStrike" cap="none"/>
                        <a:t>, the cookie will be available within the entire domain.</a:t>
                      </a:r>
                      <a:endParaRPr sz="1400" u="none" strike="noStrike" cap="none"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/>
                        <a:t>If set to </a:t>
                      </a:r>
                      <a:r>
                        <a:rPr lang="en-US" sz="1700" i="1" u="none" strike="noStrike" cap="none"/>
                        <a:t>'/foo/'</a:t>
                      </a:r>
                      <a:r>
                        <a:rPr lang="en-US" sz="1700" u="none" strike="noStrike" cap="none"/>
                        <a:t>, the cookie will only be available within the </a:t>
                      </a:r>
                      <a:r>
                        <a:rPr lang="en-US" sz="1700" i="1" u="none" strike="noStrike" cap="none"/>
                        <a:t>/foo/</a:t>
                      </a:r>
                      <a:r>
                        <a:rPr lang="en-US" sz="1700" u="none" strike="noStrike" cap="none"/>
                        <a:t> directory and all sub-directories.</a:t>
                      </a:r>
                      <a:endParaRPr sz="17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/>
                        <a:t>Domain</a:t>
                      </a:r>
                      <a:endParaRPr sz="17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The (sub)domain that the cookie is available to. (</a:t>
                      </a:r>
                      <a:r>
                        <a:rPr lang="en-US" sz="1600" i="1" u="none" strike="noStrike" cap="none"/>
                        <a:t>'www.example.com'</a:t>
                      </a:r>
                      <a:r>
                        <a:rPr lang="en-US" sz="1600" u="none" strike="noStrike" cap="none"/>
                        <a:t>) </a:t>
                      </a:r>
                      <a:endParaRPr sz="17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/>
                        <a:t>Secure</a:t>
                      </a:r>
                      <a:endParaRPr sz="17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Indicates that the cookie should only be transmitted over a secure HTTPS connection from the client. Set to TRUE for secure connection. </a:t>
                      </a:r>
                      <a:endParaRPr sz="17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/>
                        <a:t>httponly</a:t>
                      </a:r>
                      <a:endParaRPr sz="17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When </a:t>
                      </a:r>
                      <a:r>
                        <a:rPr lang="en-US" sz="1600" b="1" u="none" strike="noStrike" cap="none"/>
                        <a:t>TRUE</a:t>
                      </a:r>
                      <a:r>
                        <a:rPr lang="en-US" sz="1600" u="none" strike="noStrike" cap="none"/>
                        <a:t> the cookie will be made accessible only through the HTTP protocol.</a:t>
                      </a:r>
                      <a:endParaRPr sz="1400" u="none" strike="noStrike" cap="none"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This means that the cookie won't be accessible by scripting languages, such as JavaScript.</a:t>
                      </a:r>
                      <a:endParaRPr sz="17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1648CCF7-D5A7-F5E2-8FC5-359864627E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648"/>
            <a:ext cx="9144001" cy="6858000"/>
          </a:xfrm>
          <a:prstGeom prst="rect">
            <a:avLst/>
          </a:prstGeom>
        </p:spPr>
      </p:pic>
      <p:sp>
        <p:nvSpPr>
          <p:cNvPr id="505" name="Google Shape;505;p24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 b="1"/>
              <a:t>PHP Cookies</a:t>
            </a:r>
            <a:endParaRPr/>
          </a:p>
        </p:txBody>
      </p:sp>
      <p:sp>
        <p:nvSpPr>
          <p:cNvPr id="506" name="Google Shape;506;p24"/>
          <p:cNvSpPr txBox="1">
            <a:spLocks noGrp="1"/>
          </p:cNvSpPr>
          <p:nvPr>
            <p:ph type="body" idx="1"/>
          </p:nvPr>
        </p:nvSpPr>
        <p:spPr>
          <a:xfrm>
            <a:off x="76200" y="1600200"/>
            <a:ext cx="43434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004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◻"/>
            </a:pPr>
            <a:r>
              <a:rPr lang="en-US" sz="1800" b="1"/>
              <a:t>How to Retrieve a Cookie Value?</a:t>
            </a:r>
            <a:endParaRPr/>
          </a:p>
          <a:p>
            <a:pPr marL="320040" lvl="0" indent="-32004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Font typeface="Noto Sans Symbols"/>
              <a:buNone/>
            </a:pPr>
            <a:r>
              <a:rPr lang="en-US" sz="1800"/>
              <a:t>     	The PHP $_COOKIE variable is used to retrieve a cookie value.</a:t>
            </a:r>
            <a:br>
              <a:rPr lang="en-US" sz="1800"/>
            </a:br>
            <a:br>
              <a:rPr lang="en-US" sz="1800"/>
            </a:br>
            <a:br>
              <a:rPr lang="en-US" sz="1800"/>
            </a:br>
            <a:endParaRPr sz="1800"/>
          </a:p>
          <a:p>
            <a:pPr marL="320040" lvl="0" indent="-32004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</a:pPr>
            <a:r>
              <a:rPr lang="en-US" sz="1800" b="1"/>
              <a:t>Find out if a cookie has been set?</a:t>
            </a:r>
            <a:endParaRPr/>
          </a:p>
          <a:p>
            <a:pPr marL="320040" lvl="0" indent="-32004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rPr lang="en-US" sz="1800" b="1"/>
              <a:t>	</a:t>
            </a:r>
            <a:r>
              <a:rPr lang="en-US" sz="1800"/>
              <a:t>isset() function</a:t>
            </a:r>
            <a:endParaRPr/>
          </a:p>
          <a:p>
            <a:pPr marL="320040" lvl="0" indent="-2514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Font typeface="Noto Sans Symbols"/>
              <a:buNone/>
            </a:pPr>
            <a:endParaRPr sz="1800" b="1"/>
          </a:p>
          <a:p>
            <a:pPr marL="320040" lvl="0" indent="-32004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</a:pPr>
            <a:r>
              <a:rPr lang="en-US" sz="1800" b="1"/>
              <a:t>How to delete a cookie?</a:t>
            </a:r>
            <a:endParaRPr/>
          </a:p>
          <a:p>
            <a:pPr marL="320040" lvl="0" indent="-32004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rPr lang="en-US" sz="1800" b="1"/>
              <a:t>	</a:t>
            </a:r>
            <a:r>
              <a:rPr lang="en-US" sz="1800"/>
              <a:t>Use the setcookie() function with an expiration date in the past.</a:t>
            </a:r>
            <a:endParaRPr/>
          </a:p>
          <a:p>
            <a:pPr marL="320040" lvl="0" indent="-32004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420"/>
              <a:buNone/>
            </a:pPr>
            <a:endParaRPr sz="700" b="1"/>
          </a:p>
          <a:p>
            <a:pPr marL="320040" lvl="0" indent="-32004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80"/>
              <a:buChar char="◻"/>
            </a:pPr>
            <a:r>
              <a:rPr lang="en-US" sz="1800" b="1"/>
              <a:t>How to check if cookies are enabled?</a:t>
            </a:r>
            <a:endParaRPr/>
          </a:p>
          <a:p>
            <a:pPr marL="320040" lvl="0" indent="-32004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	Using count() of #of cookies</a:t>
            </a:r>
            <a:endParaRPr/>
          </a:p>
          <a:p>
            <a:pPr marL="320040" lvl="0" indent="-32004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Font typeface="Noto Sans Symbols"/>
              <a:buNone/>
            </a:pPr>
            <a:endParaRPr sz="1800"/>
          </a:p>
        </p:txBody>
      </p:sp>
      <p:pic>
        <p:nvPicPr>
          <p:cNvPr id="507" name="Google Shape;507;p24" descr="setc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1000" y="3276600"/>
            <a:ext cx="4747098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8" name="Google Shape;508;p24"/>
          <p:cNvCxnSpPr/>
          <p:nvPr/>
        </p:nvCxnSpPr>
        <p:spPr>
          <a:xfrm>
            <a:off x="228600" y="3200400"/>
            <a:ext cx="86106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9" name="Google Shape;509;p24"/>
          <p:cNvCxnSpPr/>
          <p:nvPr/>
        </p:nvCxnSpPr>
        <p:spPr>
          <a:xfrm>
            <a:off x="228600" y="4267200"/>
            <a:ext cx="86106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0" name="Google Shape;510;p24"/>
          <p:cNvSpPr/>
          <p:nvPr/>
        </p:nvSpPr>
        <p:spPr>
          <a:xfrm>
            <a:off x="4267200" y="4419600"/>
            <a:ext cx="4572000" cy="107721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&lt;?php</a:t>
            </a:r>
            <a:br>
              <a:rPr lang="en-US" sz="16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setcookie("test_cookie", "test", time() + 3600, '/');</a:t>
            </a:r>
            <a:br>
              <a:rPr lang="en-US" sz="16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600" b="0" i="0" u="none" strike="noStrike" cap="none">
                <a:solidFill>
                  <a:srgbClr val="0000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?&gt;</a:t>
            </a:r>
            <a:br>
              <a:rPr lang="en-US" sz="16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&lt;html&gt;</a:t>
            </a:r>
            <a:endParaRPr sz="1600" b="0" i="0" u="none" strike="noStrike" cap="non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11" name="Google Shape;511;p24"/>
          <p:cNvSpPr/>
          <p:nvPr/>
        </p:nvSpPr>
        <p:spPr>
          <a:xfrm>
            <a:off x="4191000" y="1524000"/>
            <a:ext cx="4648200" cy="156966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BB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&lt;?php</a:t>
            </a:r>
            <a:br>
              <a:rPr lang="en-US" sz="1600" b="0" i="0" u="none" strike="noStrike" cap="none">
                <a:solidFill>
                  <a:srgbClr val="0000BB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600" b="0" i="0" u="none" strike="noStrike" cap="none">
                <a:solidFill>
                  <a:srgbClr val="FF8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// Print an individual cookie</a:t>
            </a:r>
            <a:br>
              <a:rPr lang="en-US" sz="1600" b="0" i="0" u="none" strike="noStrike" cap="none">
                <a:solidFill>
                  <a:srgbClr val="FF8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600" b="0" i="0" u="none" strike="noStrike" cap="none">
                <a:solidFill>
                  <a:srgbClr val="0077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echo </a:t>
            </a:r>
            <a:r>
              <a:rPr lang="en-US" sz="1600" b="0" i="0" u="none" strike="noStrike" cap="none">
                <a:solidFill>
                  <a:srgbClr val="0000BB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$_COOKIE</a:t>
            </a:r>
            <a:r>
              <a:rPr lang="en-US" sz="1600" b="0" i="0" u="none" strike="noStrike" cap="none">
                <a:solidFill>
                  <a:srgbClr val="0077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[</a:t>
            </a:r>
            <a:r>
              <a:rPr lang="en-US" sz="1600" b="0" i="0" u="none" strike="noStrike" cap="none">
                <a:solidFill>
                  <a:srgbClr val="DD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"TestCookie"</a:t>
            </a:r>
            <a:r>
              <a:rPr lang="en-US" sz="1600" b="0" i="0" u="none" strike="noStrike" cap="none">
                <a:solidFill>
                  <a:srgbClr val="0077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];</a:t>
            </a:r>
            <a:br>
              <a:rPr lang="en-US" sz="1600" b="0" i="0" u="none" strike="noStrike" cap="none">
                <a:solidFill>
                  <a:srgbClr val="0077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600" b="0" i="0" u="none" strike="noStrike" cap="none">
                <a:solidFill>
                  <a:srgbClr val="FF8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// Another way to debug/test is to view all cookies</a:t>
            </a:r>
            <a:br>
              <a:rPr lang="en-US" sz="1600" b="0" i="0" u="none" strike="noStrike" cap="none">
                <a:solidFill>
                  <a:srgbClr val="FF8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600" b="0" i="0" u="none" strike="noStrike" cap="none">
                <a:solidFill>
                  <a:srgbClr val="0000BB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print_r</a:t>
            </a:r>
            <a:r>
              <a:rPr lang="en-US" sz="1600" b="0" i="0" u="none" strike="noStrike" cap="none">
                <a:solidFill>
                  <a:srgbClr val="0077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</a:t>
            </a:r>
            <a:r>
              <a:rPr lang="en-US" sz="1600" b="0" i="0" u="none" strike="noStrike" cap="none">
                <a:solidFill>
                  <a:srgbClr val="0000BB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$_COOKIE</a:t>
            </a:r>
            <a:r>
              <a:rPr lang="en-US" sz="1600" b="0" i="0" u="none" strike="noStrike" cap="none">
                <a:solidFill>
                  <a:srgbClr val="0077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);</a:t>
            </a:r>
            <a:br>
              <a:rPr lang="en-US" sz="1600" b="0" i="0" u="none" strike="noStrike" cap="none">
                <a:solidFill>
                  <a:srgbClr val="0077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600" b="0" i="0" u="none" strike="noStrike" cap="none">
                <a:solidFill>
                  <a:srgbClr val="0000BB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?&gt;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512" name="Google Shape;512;p24"/>
          <p:cNvCxnSpPr/>
          <p:nvPr/>
        </p:nvCxnSpPr>
        <p:spPr>
          <a:xfrm>
            <a:off x="228600" y="5575663"/>
            <a:ext cx="86106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3" name="Google Shape;513;p24"/>
          <p:cNvSpPr/>
          <p:nvPr/>
        </p:nvSpPr>
        <p:spPr>
          <a:xfrm>
            <a:off x="4267200" y="5562600"/>
            <a:ext cx="4572000" cy="132343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&lt;html&gt; &lt;body&gt;</a:t>
            </a:r>
            <a:br>
              <a:rPr lang="en-US" sz="16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600" b="0" i="0" u="none" strike="noStrike" cap="none">
                <a:solidFill>
                  <a:srgbClr val="0000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&lt;?php</a:t>
            </a:r>
            <a:br>
              <a:rPr lang="en-US" sz="1600" b="0" i="0" u="none" strike="noStrike" cap="none">
                <a:solidFill>
                  <a:srgbClr val="0000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600" b="0" i="0" u="none" strike="noStrike" cap="none">
                <a:solidFill>
                  <a:srgbClr val="0000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if(count($_COOKIE) &gt; 0)</a:t>
            </a:r>
            <a:br>
              <a:rPr lang="en-US" sz="1600" b="0" i="0" u="none" strike="noStrike" cap="none">
                <a:solidFill>
                  <a:srgbClr val="0000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600" b="0" i="0" u="none" strike="noStrike" cap="none">
                <a:solidFill>
                  <a:srgbClr val="0000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  	     echo "Cookies are enabled.";</a:t>
            </a:r>
            <a:br>
              <a:rPr lang="en-US" sz="1600" b="0" i="0" u="none" strike="noStrike" cap="none">
                <a:solidFill>
                  <a:srgbClr val="0000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600" b="0" i="0" u="none" strike="noStrike" cap="none">
                <a:solidFill>
                  <a:srgbClr val="0000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?&gt;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&lt;/body&gt;&lt;/html&gt;</a:t>
            </a:r>
            <a:endParaRPr sz="1600" b="0" i="0" u="none" strike="noStrike" cap="non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380EA24-5C9A-6F4B-6BD9-2C2173CA7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648"/>
            <a:ext cx="9144001" cy="6858000"/>
          </a:xfr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-1" y="0"/>
            <a:ext cx="699071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C</a:t>
            </a:r>
            <a:r>
              <a:rPr spc="-105" dirty="0"/>
              <a:t>oo</a:t>
            </a:r>
            <a:r>
              <a:rPr spc="-100" dirty="0"/>
              <a:t>k</a:t>
            </a:r>
            <a:r>
              <a:rPr spc="-110" dirty="0"/>
              <a:t>i</a:t>
            </a:r>
            <a:r>
              <a:rPr spc="-95" dirty="0"/>
              <a:t>e</a:t>
            </a:r>
            <a:r>
              <a:rPr spc="-105" dirty="0"/>
              <a:t>-</a:t>
            </a:r>
            <a:r>
              <a:rPr sz="4000" spc="-105" dirty="0">
                <a:solidFill>
                  <a:srgbClr val="FF0000"/>
                </a:solidFill>
              </a:rPr>
              <a:t>C</a:t>
            </a:r>
            <a:r>
              <a:rPr sz="4000" spc="-100" dirty="0">
                <a:solidFill>
                  <a:srgbClr val="FF0000"/>
                </a:solidFill>
              </a:rPr>
              <a:t>r</a:t>
            </a:r>
            <a:r>
              <a:rPr sz="4000" spc="-110" dirty="0">
                <a:solidFill>
                  <a:srgbClr val="FF0000"/>
                </a:solidFill>
              </a:rPr>
              <a:t>e</a:t>
            </a:r>
            <a:r>
              <a:rPr sz="4000" spc="-100" dirty="0">
                <a:solidFill>
                  <a:srgbClr val="FF0000"/>
                </a:solidFill>
              </a:rPr>
              <a:t>at</a:t>
            </a:r>
            <a:r>
              <a:rPr sz="4000" spc="-110" dirty="0">
                <a:solidFill>
                  <a:srgbClr val="FF0000"/>
                </a:solidFill>
              </a:rPr>
              <a:t>e/</a:t>
            </a:r>
            <a:r>
              <a:rPr sz="4000" spc="-100" dirty="0">
                <a:solidFill>
                  <a:srgbClr val="FF0000"/>
                </a:solidFill>
              </a:rPr>
              <a:t>R</a:t>
            </a:r>
            <a:r>
              <a:rPr sz="4000" spc="-110" dirty="0">
                <a:solidFill>
                  <a:srgbClr val="FF0000"/>
                </a:solidFill>
              </a:rPr>
              <a:t>e</a:t>
            </a:r>
            <a:r>
              <a:rPr sz="4000" spc="-100" dirty="0">
                <a:solidFill>
                  <a:srgbClr val="FF0000"/>
                </a:solidFill>
              </a:rPr>
              <a:t>t</a:t>
            </a:r>
            <a:r>
              <a:rPr sz="4000" spc="-114" dirty="0">
                <a:solidFill>
                  <a:srgbClr val="FF0000"/>
                </a:solidFill>
              </a:rPr>
              <a:t>r</a:t>
            </a:r>
            <a:r>
              <a:rPr sz="4000" spc="-110" dirty="0">
                <a:solidFill>
                  <a:srgbClr val="FF0000"/>
                </a:solidFill>
              </a:rPr>
              <a:t>ie</a:t>
            </a:r>
            <a:r>
              <a:rPr sz="4000" spc="-105" dirty="0">
                <a:solidFill>
                  <a:srgbClr val="FF0000"/>
                </a:solidFill>
              </a:rPr>
              <a:t>v</a:t>
            </a:r>
            <a:r>
              <a:rPr sz="4000" spc="-5" dirty="0">
                <a:solidFill>
                  <a:srgbClr val="FF0000"/>
                </a:solidFill>
              </a:rPr>
              <a:t>e</a:t>
            </a:r>
            <a:r>
              <a:rPr sz="4000" spc="-220" dirty="0">
                <a:solidFill>
                  <a:srgbClr val="FF0000"/>
                </a:solidFill>
              </a:rPr>
              <a:t> </a:t>
            </a:r>
            <a:r>
              <a:rPr sz="4000" spc="-5" dirty="0">
                <a:solidFill>
                  <a:srgbClr val="FF0000"/>
                </a:solidFill>
              </a:rPr>
              <a:t>a</a:t>
            </a:r>
            <a:r>
              <a:rPr sz="4000" spc="-210" dirty="0">
                <a:solidFill>
                  <a:srgbClr val="FF0000"/>
                </a:solidFill>
              </a:rPr>
              <a:t> </a:t>
            </a:r>
            <a:r>
              <a:rPr sz="4000" spc="-105" dirty="0">
                <a:solidFill>
                  <a:srgbClr val="FF0000"/>
                </a:solidFill>
              </a:rPr>
              <a:t>C</a:t>
            </a:r>
            <a:r>
              <a:rPr sz="4000" spc="-100" dirty="0">
                <a:solidFill>
                  <a:srgbClr val="FF0000"/>
                </a:solidFill>
              </a:rPr>
              <a:t>oo</a:t>
            </a:r>
            <a:r>
              <a:rPr sz="4000" spc="-95" dirty="0">
                <a:solidFill>
                  <a:srgbClr val="FF0000"/>
                </a:solidFill>
              </a:rPr>
              <a:t>k</a:t>
            </a:r>
            <a:r>
              <a:rPr sz="4000" spc="-100" dirty="0">
                <a:solidFill>
                  <a:srgbClr val="FF0000"/>
                </a:solidFill>
              </a:rPr>
              <a:t>i</a:t>
            </a:r>
            <a:r>
              <a:rPr sz="4000" spc="-5" dirty="0">
                <a:solidFill>
                  <a:srgbClr val="FF0000"/>
                </a:solidFill>
              </a:rPr>
              <a:t>e</a:t>
            </a:r>
            <a:endParaRPr sz="4000" dirty="0"/>
          </a:p>
        </p:txBody>
      </p:sp>
      <p:sp>
        <p:nvSpPr>
          <p:cNvPr id="6" name="object 6"/>
          <p:cNvSpPr txBox="1"/>
          <p:nvPr/>
        </p:nvSpPr>
        <p:spPr>
          <a:xfrm>
            <a:off x="159260" y="726440"/>
            <a:ext cx="7149465" cy="581787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setcookie(“name”,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“Amit”,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time()</a:t>
            </a:r>
            <a:r>
              <a:rPr sz="20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+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(86400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*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30),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"/");</a:t>
            </a:r>
            <a:r>
              <a:rPr sz="2000" spc="4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//</a:t>
            </a:r>
            <a:r>
              <a:rPr sz="18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86400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= 1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day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&lt;html&gt;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if(isset($_COOKIE[“name”]))</a:t>
            </a:r>
            <a:endParaRPr sz="2000" dirty="0">
              <a:latin typeface="Calibri"/>
              <a:cs typeface="Calibri"/>
            </a:endParaRPr>
          </a:p>
          <a:p>
            <a:pPr marL="68580">
              <a:lnSpc>
                <a:spcPct val="100000"/>
              </a:lnSpc>
              <a:spcBef>
                <a:spcPts val="965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2000" dirty="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$nm=$_COOKIE[“name”];</a:t>
            </a:r>
            <a:endParaRPr sz="2000" dirty="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  <a:spcBef>
                <a:spcPts val="96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“Hello”,$nm;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3434079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else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“Coocke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not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set”;	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&lt;/body&gt;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&lt;/html&gt;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ADD8EE56-41E5-DED9-0F86-9CC02A081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648"/>
            <a:ext cx="9144001" cy="6858000"/>
          </a:xfr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537273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C</a:t>
            </a:r>
            <a:r>
              <a:rPr spc="-105" dirty="0"/>
              <a:t>oo</a:t>
            </a:r>
            <a:r>
              <a:rPr spc="-100" dirty="0"/>
              <a:t>k</a:t>
            </a:r>
            <a:r>
              <a:rPr spc="-110" dirty="0"/>
              <a:t>i</a:t>
            </a:r>
            <a:r>
              <a:rPr spc="-95" dirty="0"/>
              <a:t>e</a:t>
            </a:r>
            <a:r>
              <a:rPr spc="-5" dirty="0"/>
              <a:t>-</a:t>
            </a:r>
            <a:r>
              <a:rPr spc="-345" dirty="0"/>
              <a:t> </a:t>
            </a:r>
            <a:r>
              <a:rPr sz="4000" spc="-105" dirty="0">
                <a:solidFill>
                  <a:srgbClr val="FF0000"/>
                </a:solidFill>
              </a:rPr>
              <a:t>De</a:t>
            </a:r>
            <a:r>
              <a:rPr sz="4000" spc="-110" dirty="0">
                <a:solidFill>
                  <a:srgbClr val="FF0000"/>
                </a:solidFill>
              </a:rPr>
              <a:t>l</a:t>
            </a:r>
            <a:r>
              <a:rPr sz="4000" spc="-105" dirty="0">
                <a:solidFill>
                  <a:srgbClr val="FF0000"/>
                </a:solidFill>
              </a:rPr>
              <a:t>e</a:t>
            </a:r>
            <a:r>
              <a:rPr sz="4000" spc="-100" dirty="0">
                <a:solidFill>
                  <a:srgbClr val="FF0000"/>
                </a:solidFill>
              </a:rPr>
              <a:t>tin</a:t>
            </a:r>
            <a:r>
              <a:rPr sz="4000" spc="-5" dirty="0">
                <a:solidFill>
                  <a:srgbClr val="FF0000"/>
                </a:solidFill>
              </a:rPr>
              <a:t>g</a:t>
            </a:r>
            <a:r>
              <a:rPr sz="4000" spc="-204" dirty="0">
                <a:solidFill>
                  <a:srgbClr val="FF0000"/>
                </a:solidFill>
              </a:rPr>
              <a:t> </a:t>
            </a:r>
            <a:r>
              <a:rPr sz="4000" spc="-105" dirty="0">
                <a:solidFill>
                  <a:srgbClr val="FF0000"/>
                </a:solidFill>
              </a:rPr>
              <a:t>C</a:t>
            </a:r>
            <a:r>
              <a:rPr sz="4000" spc="-100" dirty="0">
                <a:solidFill>
                  <a:srgbClr val="FF0000"/>
                </a:solidFill>
              </a:rPr>
              <a:t>oo</a:t>
            </a:r>
            <a:r>
              <a:rPr sz="4000" spc="-95" dirty="0">
                <a:solidFill>
                  <a:srgbClr val="FF0000"/>
                </a:solidFill>
              </a:rPr>
              <a:t>k</a:t>
            </a:r>
            <a:r>
              <a:rPr sz="4000" spc="-100" dirty="0">
                <a:solidFill>
                  <a:srgbClr val="FF0000"/>
                </a:solidFill>
              </a:rPr>
              <a:t>i</a:t>
            </a:r>
            <a:r>
              <a:rPr sz="4000" spc="-105" dirty="0">
                <a:solidFill>
                  <a:srgbClr val="FF0000"/>
                </a:solidFill>
              </a:rPr>
              <a:t>e</a:t>
            </a:r>
            <a:r>
              <a:rPr sz="4000" spc="-5" dirty="0">
                <a:solidFill>
                  <a:srgbClr val="FF0000"/>
                </a:solidFill>
              </a:rPr>
              <a:t>s</a:t>
            </a:r>
            <a:endParaRPr sz="4000" dirty="0"/>
          </a:p>
        </p:txBody>
      </p:sp>
      <p:sp>
        <p:nvSpPr>
          <p:cNvPr id="6" name="object 6"/>
          <p:cNvSpPr txBox="1"/>
          <p:nvPr/>
        </p:nvSpPr>
        <p:spPr>
          <a:xfrm>
            <a:off x="650240" y="1616710"/>
            <a:ext cx="4732655" cy="438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//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set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expiration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date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one hour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ago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setcookie("user",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"",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time()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- 3600);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&lt;html&gt;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echo "Cookie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'user'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deleted.";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&lt;/body&gt;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&lt;/html&gt;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5415B3-1052-B844-CCA5-2334617E8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648"/>
            <a:ext cx="9144001" cy="6858000"/>
          </a:xfr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20656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Sessions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86230"/>
            <a:ext cx="7346950" cy="4477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280"/>
              </a:lnSpc>
              <a:spcBef>
                <a:spcPts val="10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session</a:t>
            </a:r>
            <a:r>
              <a:rPr sz="20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way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store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information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(in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variables)</a:t>
            </a:r>
            <a:r>
              <a:rPr sz="20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28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across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multiple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pages.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Unlike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a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cookie,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information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not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stored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users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computer.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What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 PHP</a:t>
            </a: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Session?</a:t>
            </a:r>
            <a:endParaRPr sz="2000">
              <a:latin typeface="Calibri"/>
              <a:cs typeface="Calibri"/>
            </a:endParaRPr>
          </a:p>
          <a:p>
            <a:pPr marL="241300" marR="175260" indent="-228600">
              <a:lnSpc>
                <a:spcPct val="90000"/>
              </a:lnSpc>
              <a:spcBef>
                <a:spcPts val="48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When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you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work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application,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you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open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it,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do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some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changes, </a:t>
            </a:r>
            <a:r>
              <a:rPr sz="2000" spc="-43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then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you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close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it.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This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much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like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 Session.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computer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knows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who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you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are.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It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knows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when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you start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application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when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you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end. But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on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internet there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 one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problem: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web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server does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not know who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you are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or what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you do,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because the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HTTP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address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doesn't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maintain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state.</a:t>
            </a:r>
            <a:endParaRPr sz="2000">
              <a:latin typeface="Calibri"/>
              <a:cs typeface="Calibri"/>
            </a:endParaRPr>
          </a:p>
          <a:p>
            <a:pPr marL="241300" marR="48260" indent="-228600">
              <a:lnSpc>
                <a:spcPts val="2160"/>
              </a:lnSpc>
              <a:spcBef>
                <a:spcPts val="509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Session</a:t>
            </a:r>
            <a:r>
              <a:rPr sz="20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variables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solve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this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problem by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storing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user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information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used across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multiple pages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(e.g.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username,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favorite 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color,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etc). By </a:t>
            </a:r>
            <a:r>
              <a:rPr sz="2000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default,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session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variables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last</a:t>
            </a:r>
            <a:r>
              <a:rPr sz="20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until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user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closes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browser.</a:t>
            </a:r>
            <a:endParaRPr sz="2000">
              <a:latin typeface="Calibri"/>
              <a:cs typeface="Calibri"/>
            </a:endParaRPr>
          </a:p>
          <a:p>
            <a:pPr marL="241300" marR="12700" indent="-228600">
              <a:lnSpc>
                <a:spcPts val="2160"/>
              </a:lnSpc>
              <a:spcBef>
                <a:spcPts val="484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So;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Session</a:t>
            </a:r>
            <a:r>
              <a:rPr sz="20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variables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hold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information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about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one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single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user,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are </a:t>
            </a:r>
            <a:r>
              <a:rPr sz="2000" spc="-43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available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pages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one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application.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EF1A931-0945-6C07-BB17-BAC74778A4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648"/>
            <a:ext cx="9144001" cy="6858000"/>
          </a:xfrm>
          <a:prstGeom prst="rect">
            <a:avLst/>
          </a:prstGeom>
        </p:spPr>
      </p:pic>
      <p:sp>
        <p:nvSpPr>
          <p:cNvPr id="518" name="Google Shape;518;p25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 b="1"/>
              <a:t>PHP Sessions</a:t>
            </a:r>
            <a:endParaRPr/>
          </a:p>
        </p:txBody>
      </p:sp>
      <p:sp>
        <p:nvSpPr>
          <p:cNvPr id="519" name="Google Shape;519;p25"/>
          <p:cNvSpPr txBox="1">
            <a:spLocks noGrp="1"/>
          </p:cNvSpPr>
          <p:nvPr>
            <p:ph type="body" idx="1"/>
          </p:nvPr>
        </p:nvSpPr>
        <p:spPr>
          <a:xfrm>
            <a:off x="228600" y="1600200"/>
            <a:ext cx="86868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40"/>
              <a:buChar char="◻"/>
            </a:pPr>
            <a:r>
              <a:rPr lang="en-US" sz="1900"/>
              <a:t>A session is a way to </a:t>
            </a:r>
            <a:r>
              <a:rPr lang="en-US" sz="1900" b="1"/>
              <a:t>store information </a:t>
            </a:r>
            <a:r>
              <a:rPr lang="en-US" sz="1900"/>
              <a:t>(in variables) to be </a:t>
            </a:r>
            <a:r>
              <a:rPr lang="en-US" sz="1900" b="1"/>
              <a:t>used across multiple pages. </a:t>
            </a:r>
            <a:endParaRPr/>
          </a:p>
          <a:p>
            <a:pPr marL="320040" lvl="0" indent="-32004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140"/>
              <a:buChar char="◻"/>
            </a:pPr>
            <a:r>
              <a:rPr lang="en-US" sz="1900"/>
              <a:t>Unlike a cookie, the </a:t>
            </a:r>
            <a:r>
              <a:rPr lang="en-US" sz="1900" b="1"/>
              <a:t>information is not stored</a:t>
            </a:r>
            <a:r>
              <a:rPr lang="en-US" sz="1900"/>
              <a:t> on the users computer.</a:t>
            </a:r>
            <a:endParaRPr/>
          </a:p>
          <a:p>
            <a:pPr marL="320040" lvl="0" indent="-32004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140"/>
              <a:buChar char="◻"/>
            </a:pPr>
            <a:r>
              <a:rPr lang="en-US" sz="1900"/>
              <a:t>A PHP session variable is used to store information about, or change settings for a user session. Session variables hold information about one single user, and are available across multiple pages in one application.</a:t>
            </a:r>
            <a:endParaRPr/>
          </a:p>
          <a:p>
            <a:pPr marL="320040" lvl="0" indent="-32004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140"/>
              <a:buChar char="◻"/>
            </a:pPr>
            <a:r>
              <a:rPr lang="en-US" sz="1900"/>
              <a:t>Sessions work by creating a unique id (UID) for each visitor and store variables based on this UID. The UID is either stored in a cookie or is propagated in the URL.</a:t>
            </a:r>
            <a:br>
              <a:rPr lang="en-US" sz="1900"/>
            </a:br>
            <a:endParaRPr sz="1900"/>
          </a:p>
          <a:p>
            <a:pPr marL="320040" lvl="0" indent="-32004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140"/>
              <a:buFont typeface="Noto Sans Symbols"/>
              <a:buNone/>
            </a:pPr>
            <a:r>
              <a:rPr lang="en-US" sz="1900" b="1">
                <a:solidFill>
                  <a:srgbClr val="0000FF"/>
                </a:solidFill>
              </a:rPr>
              <a:t>	Starting a PHP Session</a:t>
            </a:r>
            <a:endParaRPr/>
          </a:p>
          <a:p>
            <a:pPr marL="320040" lvl="0" indent="-32004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140"/>
              <a:buChar char="◻"/>
            </a:pPr>
            <a:r>
              <a:rPr lang="en-US" sz="1900"/>
              <a:t>A session is started with the </a:t>
            </a:r>
            <a:r>
              <a:rPr lang="en-US" sz="1900" b="1" i="1">
                <a:solidFill>
                  <a:srgbClr val="0000FF"/>
                </a:solidFill>
              </a:rPr>
              <a:t>session_start() </a:t>
            </a:r>
            <a:r>
              <a:rPr lang="en-US" sz="1900"/>
              <a:t>function.</a:t>
            </a:r>
            <a:endParaRPr/>
          </a:p>
          <a:p>
            <a:pPr marL="320040" lvl="0" indent="-32004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140"/>
              <a:buChar char="◻"/>
            </a:pPr>
            <a:r>
              <a:rPr lang="en-US" sz="1900"/>
              <a:t>Session variables are set with the PHP global variable: </a:t>
            </a:r>
            <a:r>
              <a:rPr lang="en-US" sz="1900" b="1" i="1">
                <a:solidFill>
                  <a:srgbClr val="0000FF"/>
                </a:solidFill>
              </a:rPr>
              <a:t>$_SESSION</a:t>
            </a:r>
            <a:r>
              <a:rPr lang="en-US" sz="1900"/>
              <a:t>.</a:t>
            </a:r>
            <a:endParaRPr/>
          </a:p>
          <a:p>
            <a:pPr marL="320040" lvl="0" indent="-32004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140"/>
              <a:buChar char="◻"/>
            </a:pPr>
            <a:r>
              <a:rPr lang="en-US" sz="1900"/>
              <a:t>The session_start() function must appear BEFORE the &lt;html&gt; tag.</a:t>
            </a:r>
            <a:endParaRPr/>
          </a:p>
          <a:p>
            <a:pPr marL="320040" lvl="0" indent="-2476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140"/>
              <a:buNone/>
            </a:pPr>
            <a:endParaRPr sz="1900"/>
          </a:p>
          <a:p>
            <a:pPr marL="320040" lvl="0" indent="-2476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140"/>
              <a:buNone/>
            </a:pPr>
            <a:endParaRPr sz="1900"/>
          </a:p>
        </p:txBody>
      </p:sp>
      <p:sp>
        <p:nvSpPr>
          <p:cNvPr id="520" name="Google Shape;520;p25"/>
          <p:cNvSpPr/>
          <p:nvPr/>
        </p:nvSpPr>
        <p:spPr>
          <a:xfrm>
            <a:off x="7162800" y="5638800"/>
            <a:ext cx="1981200" cy="113877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&lt;?php</a:t>
            </a:r>
            <a:br>
              <a:rPr lang="en-US" sz="17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7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session_start();</a:t>
            </a:r>
            <a:br>
              <a:rPr lang="en-US" sz="17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7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?&gt;</a:t>
            </a:r>
            <a:br>
              <a:rPr lang="en-US" sz="17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7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&lt;html&gt; &lt;body&gt;</a:t>
            </a:r>
            <a:endParaRPr sz="1700" b="0" i="0" u="none" strike="noStrike" cap="non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6215</TotalTime>
  <Words>1667</Words>
  <Application>Microsoft Office PowerPoint</Application>
  <PresentationFormat>On-screen Show (4:3)</PresentationFormat>
  <Paragraphs>193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Adobe Caslon Pro</vt:lpstr>
      <vt:lpstr>Arial</vt:lpstr>
      <vt:lpstr>Arial MT</vt:lpstr>
      <vt:lpstr>Calibri</vt:lpstr>
      <vt:lpstr>Calibri Light</vt:lpstr>
      <vt:lpstr>Cambria</vt:lpstr>
      <vt:lpstr>Noto Sans Symbols</vt:lpstr>
      <vt:lpstr>Twentieth Century</vt:lpstr>
      <vt:lpstr>Office Theme</vt:lpstr>
      <vt:lpstr>PowerPoint Presentation</vt:lpstr>
      <vt:lpstr>Cookie</vt:lpstr>
      <vt:lpstr>PHP Cookies</vt:lpstr>
      <vt:lpstr>setcookie() Syntax:   setcookie(name, value, expire, path, domain, secure, httponly); </vt:lpstr>
      <vt:lpstr>PHP Cookies</vt:lpstr>
      <vt:lpstr>Cookie-Create/Retrieve a Cookie</vt:lpstr>
      <vt:lpstr>Cookie- Deleting Cookies</vt:lpstr>
      <vt:lpstr>Sessions</vt:lpstr>
      <vt:lpstr>PHP Sessions</vt:lpstr>
      <vt:lpstr>Sessions- Start a Session</vt:lpstr>
      <vt:lpstr>Sessions: Get Session Variable Values</vt:lpstr>
      <vt:lpstr>Sessions- Modify a Session</vt:lpstr>
      <vt:lpstr>Sessions: Destroy a Session</vt:lpstr>
      <vt:lpstr>PHP Sessions</vt:lpstr>
      <vt:lpstr>PHP Sessions  http://php.net/manual/en/book.session.php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 School of Engineering</dc:title>
  <dc:creator>User</dc:creator>
  <cp:lastModifiedBy>Amit Uttarkar</cp:lastModifiedBy>
  <cp:revision>797</cp:revision>
  <cp:lastPrinted>2019-04-12T07:48:19Z</cp:lastPrinted>
  <dcterms:created xsi:type="dcterms:W3CDTF">2018-03-07T17:43:46Z</dcterms:created>
  <dcterms:modified xsi:type="dcterms:W3CDTF">2022-05-03T14:07:50Z</dcterms:modified>
</cp:coreProperties>
</file>