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65" r:id="rId2"/>
    <p:sldId id="266" r:id="rId3"/>
    <p:sldId id="267" r:id="rId4"/>
    <p:sldId id="268" r:id="rId5"/>
    <p:sldId id="269" r:id="rId6"/>
    <p:sldId id="276" r:id="rId7"/>
    <p:sldId id="277" r:id="rId8"/>
    <p:sldId id="278" r:id="rId9"/>
    <p:sldId id="279" r:id="rId10"/>
    <p:sldId id="270" r:id="rId11"/>
    <p:sldId id="271" r:id="rId12"/>
    <p:sldId id="288" r:id="rId13"/>
    <p:sldId id="272" r:id="rId14"/>
    <p:sldId id="281" r:id="rId15"/>
    <p:sldId id="282" r:id="rId16"/>
    <p:sldId id="284" r:id="rId17"/>
    <p:sldId id="283" r:id="rId18"/>
    <p:sldId id="293" r:id="rId19"/>
    <p:sldId id="273" r:id="rId20"/>
    <p:sldId id="286" r:id="rId21"/>
    <p:sldId id="291" r:id="rId22"/>
    <p:sldId id="290" r:id="rId23"/>
    <p:sldId id="274" r:id="rId24"/>
    <p:sldId id="292" r:id="rId25"/>
    <p:sldId id="280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55D42-8EEF-952F-0BD4-C770E6E4627D}" v="2795" dt="2024-12-15T01:58:19.263"/>
    <p1510:client id="{4A3299B4-FFD6-F164-B42C-0F7666F1219A}" v="122" dt="2024-12-15T01:55:54.662"/>
    <p1510:client id="{4EC97027-6345-5A1F-24FA-21BD78750B25}" v="13" dt="2024-12-15T01:49:02.952"/>
    <p1510:client id="{521F77DC-EAF9-ACF4-8D44-AF60E064C041}" v="4681" dt="2024-12-15T01:50:02.497"/>
    <p1510:client id="{A13042AF-C32A-63C7-F9FD-9523B48B0628}" v="441" dt="2024-12-14T22:22:46.331"/>
    <p1510:client id="{B7435F83-5BD1-396A-7FF6-14539A16AF45}" v="4412" dt="2024-12-15T01:46:22.323"/>
    <p1510:client id="{BF8CA3EE-E68B-9C55-B0A3-00B5D58A5D84}" v="239" dt="2024-12-15T00:08:44.530"/>
    <p1510:client id="{F327EEA6-BEF3-5FA4-BD76-22E51937D596}" v="3" dt="2024-12-15T01:58:08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6E158-2DCE-4FD3-8E12-55BFAB6EAFC8}" type="datetimeFigureOut"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7EAB-9004-4FDE-BABF-37837F002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Everyone must participate.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7EAB-9004-4FDE-BABF-37837F0021E3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9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1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space.minnstate.edu/media/group1_DoomsdaySecurityDemonstration/1_deyvbnj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553167" y="472599"/>
            <a:ext cx="10950478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r>
              <a:rPr lang="en-US" sz="2400">
                <a:latin typeface="Calibri"/>
                <a:cs typeface="Calibri"/>
              </a:rPr>
              <a:t>CMSC 2201-22 Database Modeling II</a:t>
            </a:r>
            <a:endParaRPr lang="en-US" sz="2400">
              <a:cs typeface="Calibri"/>
            </a:endParaRPr>
          </a:p>
          <a:p>
            <a:pPr algn="ctr"/>
            <a:r>
              <a:rPr lang="en-US" i="1">
                <a:latin typeface="Calibri"/>
                <a:cs typeface="Calibri"/>
              </a:rPr>
              <a:t>(Final Week)</a:t>
            </a:r>
            <a:endParaRPr lang="en-US" i="1">
              <a:latin typeface="Calibri"/>
              <a:ea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endParaRPr lang="en-US" sz="2400">
              <a:latin typeface="Calibri"/>
              <a:cs typeface="Calibri"/>
            </a:endParaRPr>
          </a:p>
          <a:p>
            <a:pPr algn="ctr"/>
            <a:r>
              <a:rPr lang="en-US" sz="2000" i="1">
                <a:latin typeface="Calibri"/>
                <a:cs typeface="Calibri"/>
              </a:rPr>
              <a:t>Presented by: </a:t>
            </a:r>
            <a:r>
              <a:rPr lang="en-US" sz="2000" i="1" err="1">
                <a:latin typeface="Calibri"/>
                <a:cs typeface="Calibri"/>
              </a:rPr>
              <a:t>Unubold</a:t>
            </a:r>
            <a:r>
              <a:rPr lang="en-US" sz="2000" i="1">
                <a:latin typeface="Calibri"/>
                <a:cs typeface="Calibri"/>
              </a:rPr>
              <a:t> Bayarsaikhan, Jacob Anderson, Nathan </a:t>
            </a:r>
            <a:r>
              <a:rPr lang="en-US" sz="2000" i="1" err="1">
                <a:latin typeface="Calibri"/>
                <a:cs typeface="Calibri"/>
              </a:rPr>
              <a:t>Hibbison</a:t>
            </a:r>
            <a:r>
              <a:rPr lang="en-US" sz="2000" i="1">
                <a:latin typeface="Calibri"/>
                <a:cs typeface="Calibri"/>
              </a:rPr>
              <a:t>, Amanda Hoheisel, Ahmed Dahir</a:t>
            </a:r>
          </a:p>
          <a:p>
            <a:pPr algn="ctr"/>
            <a:endParaRPr lang="en-US" sz="6000">
              <a:latin typeface="Calibri Light"/>
              <a:cs typeface="Calibri Light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7395CB-286F-D505-DC77-F1A970C67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732" y="1461640"/>
            <a:ext cx="7862208" cy="1162960"/>
          </a:xfrm>
          <a:noFill/>
        </p:spPr>
        <p:txBody>
          <a:bodyPr>
            <a:noAutofit/>
          </a:bodyPr>
          <a:lstStyle/>
          <a:p>
            <a:r>
              <a:rPr lang="en-US" sz="7200">
                <a:solidFill>
                  <a:schemeClr val="bg1"/>
                </a:solidFill>
                <a:ea typeface="Calibri Light"/>
                <a:cs typeface="Calibri Light"/>
              </a:rPr>
              <a:t>Doomsday Project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E0F95E-CC50-2681-5CDE-FBB9E6114D88}"/>
              </a:ext>
            </a:extLst>
          </p:cNvPr>
          <p:cNvCxnSpPr/>
          <p:nvPr/>
        </p:nvCxnSpPr>
        <p:spPr>
          <a:xfrm>
            <a:off x="2705022" y="2793426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Data Integrity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2A61A-D568-3BB5-8130-518084A1CD7E}"/>
              </a:ext>
            </a:extLst>
          </p:cNvPr>
          <p:cNvSpPr txBox="1"/>
          <p:nvPr/>
        </p:nvSpPr>
        <p:spPr>
          <a:xfrm>
            <a:off x="327588" y="2022505"/>
            <a:ext cx="805583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cap="small">
                <a:solidFill>
                  <a:schemeClr val="bg1"/>
                </a:solidFill>
                <a:latin typeface="Calibri"/>
                <a:ea typeface="Calibri" panose="020F0502020204030204"/>
                <a:cs typeface="Calibri" panose="020F0502020204030204"/>
              </a:rPr>
              <a:t>"</a:t>
            </a:r>
            <a:r>
              <a:rPr lang="en" sz="2000" cap="small">
                <a:solidFill>
                  <a:schemeClr val="bg1"/>
                </a:solidFill>
                <a:latin typeface="Calibri"/>
                <a:ea typeface="Calibri" panose="020F0502020204030204"/>
                <a:cs typeface="Calibri" panose="020F0502020204030204"/>
              </a:rPr>
              <a:t>Data integrity is a concept and process that ensures the accuracy, completeness, consistency, and validity of an organization's data."</a:t>
            </a:r>
            <a:endParaRPr lang="en-US" sz="2000">
              <a:solidFill>
                <a:schemeClr val="bg1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" sz="2000">
              <a:solidFill>
                <a:schemeClr val="bg1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" sz="2000" cap="small">
                <a:solidFill>
                  <a:schemeClr val="bg1"/>
                </a:solidFill>
                <a:latin typeface="Calibri"/>
                <a:ea typeface="Calibri" panose="020F0502020204030204"/>
                <a:cs typeface="Calibri" panose="020F0502020204030204"/>
              </a:rPr>
              <a:t>To ensure data integrity we did the following:</a:t>
            </a:r>
            <a:endParaRPr lang="en-US" sz="2000">
              <a:solidFill>
                <a:schemeClr val="bg1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,Sans-Serif"/>
              <a:buChar char="•"/>
            </a:pPr>
            <a:r>
              <a:rPr lang="en" sz="2000" cap="small">
                <a:solidFill>
                  <a:schemeClr val="bg1"/>
                </a:solidFill>
                <a:latin typeface="Calibri"/>
                <a:ea typeface="Calibri" panose="020F0502020204030204"/>
                <a:cs typeface="Calibri" panose="020F0502020204030204"/>
              </a:rPr>
              <a:t>Created an in depth data dictionary</a:t>
            </a:r>
            <a:endParaRPr lang="en-US" sz="2000">
              <a:solidFill>
                <a:schemeClr val="bg1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,Sans-Serif"/>
              <a:buChar char="•"/>
            </a:pPr>
            <a:r>
              <a:rPr lang="en" sz="2000" cap="small">
                <a:solidFill>
                  <a:schemeClr val="bg1"/>
                </a:solidFill>
                <a:latin typeface="Calibri"/>
                <a:ea typeface="Calibri" panose="020F0502020204030204"/>
                <a:cs typeface="Calibri" panose="020F0502020204030204"/>
              </a:rPr>
              <a:t>Created an ERD to go with data dictionary to ensure consistency and show relations</a:t>
            </a:r>
            <a:endParaRPr lang="en" sz="2000">
              <a:solidFill>
                <a:schemeClr val="bg1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,Sans-Serif"/>
              <a:buChar char="•"/>
            </a:pPr>
            <a:r>
              <a:rPr lang="en" sz="2000" cap="small">
                <a:solidFill>
                  <a:schemeClr val="bg1"/>
                </a:solidFill>
                <a:latin typeface="Calibri"/>
                <a:ea typeface="Calibri" panose="020F0502020204030204"/>
                <a:cs typeface="Calibri" panose="020F0502020204030204"/>
              </a:rPr>
              <a:t>Specified data requirements </a:t>
            </a:r>
            <a:endParaRPr lang="en-US" sz="2000">
              <a:solidFill>
                <a:schemeClr val="bg1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,Sans-Serif"/>
              <a:buChar char="•"/>
            </a:pPr>
            <a:r>
              <a:rPr lang="en" sz="2000" cap="small">
                <a:solidFill>
                  <a:schemeClr val="bg1"/>
                </a:solidFill>
                <a:latin typeface="Calibri"/>
                <a:ea typeface="Calibri" panose="020F0502020204030204"/>
                <a:cs typeface="Calibri" panose="020F0502020204030204"/>
              </a:rPr>
              <a:t>Used linking tables to connect data</a:t>
            </a:r>
          </a:p>
          <a:p>
            <a:pPr marL="342900" indent="-342900">
              <a:buFont typeface="Arial,Sans-Serif"/>
              <a:buChar char="•"/>
            </a:pPr>
            <a:r>
              <a:rPr lang="en" sz="2000" cap="small">
                <a:solidFill>
                  <a:schemeClr val="bg1"/>
                </a:solidFill>
                <a:latin typeface="Calibri"/>
                <a:ea typeface="Calibri" panose="020F0502020204030204"/>
                <a:cs typeface="Calibri" panose="020F0502020204030204"/>
              </a:rPr>
              <a:t>Have a cascade in Lodging to update connected tables</a:t>
            </a:r>
          </a:p>
          <a:p>
            <a:pPr marL="342900" indent="-342900">
              <a:buFont typeface="Arial,Sans-Serif"/>
              <a:buChar char="•"/>
            </a:pPr>
            <a:r>
              <a:rPr lang="en" sz="2000" cap="small">
                <a:solidFill>
                  <a:schemeClr val="bg1"/>
                </a:solidFill>
                <a:latin typeface="Calibri"/>
                <a:ea typeface="Calibri" panose="020F0502020204030204"/>
                <a:cs typeface="Calibri" panose="020F0502020204030204"/>
              </a:rPr>
              <a:t>Implement PK and FK to connect tables</a:t>
            </a:r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1E5A710-C1E0-AF03-4873-7AC13492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803" y="4166532"/>
            <a:ext cx="5528162" cy="26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4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242955"/>
            <a:ext cx="11699884" cy="6342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>
                <a:ea typeface="Calibri"/>
                <a:cs typeface="Calibri"/>
              </a:rPr>
              <a:t>Our security schema is essentially divided into four tiers of access:</a:t>
            </a:r>
            <a:endParaRPr lang="en-US"/>
          </a:p>
          <a:p>
            <a:pPr marL="457200" indent="-457200">
              <a:buAutoNum type="arabicPeriod"/>
            </a:pPr>
            <a:r>
              <a:rPr lang="en-US" sz="2400">
                <a:ea typeface="Calibri"/>
                <a:cs typeface="Calibri"/>
              </a:rPr>
              <a:t>Guest user. These users have access to view, but not edit, small sections of information.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1600">
                <a:ea typeface="Calibri"/>
                <a:cs typeface="Calibri"/>
              </a:rPr>
              <a:t>This primarily consists of survivors and other unaffiliated individuals who may need access to the database to find family members, shelter, etc.</a:t>
            </a:r>
            <a:endParaRPr lang="en-US" sz="2400">
              <a:ea typeface="Calibri"/>
              <a:cs typeface="Calibri"/>
            </a:endParaRPr>
          </a:p>
          <a:p>
            <a:pPr marL="457200" indent="-457200">
              <a:buFontTx/>
              <a:buAutoNum type="arabicPeriod"/>
            </a:pPr>
            <a:r>
              <a:rPr lang="en-US" sz="2400">
                <a:ea typeface="Calibri"/>
                <a:cs typeface="Calibri"/>
              </a:rPr>
              <a:t>Authorized User.  These users are able to view the full database, but not make changes.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1600">
                <a:ea typeface="Calibri"/>
                <a:cs typeface="Calibri"/>
              </a:rPr>
              <a:t>Most staff members will be given this level of access; it will contain information and functionality they need to perform their duties.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ea typeface="Calibri"/>
                <a:cs typeface="Calibri"/>
              </a:rPr>
              <a:t>Specialty Access. These users will have a large amount of modifying access to a specific section of the database.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1600">
                <a:ea typeface="Calibri"/>
                <a:cs typeface="Calibri"/>
              </a:rPr>
              <a:t>Access is divided according to the individual user's role.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ea typeface="Calibri"/>
                <a:cs typeface="Calibri"/>
              </a:rPr>
              <a:t>Administrator. Users with this role will have full access to large or full portions of the database.</a:t>
            </a:r>
          </a:p>
          <a:p>
            <a:pPr marL="914400" lvl="1" indent="-457200" algn="ctr">
              <a:buFont typeface="Courier New"/>
              <a:buChar char="o"/>
            </a:pPr>
            <a:endParaRPr lang="en-US" sz="16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101" y="127737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Security Solutions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579762" y="1136278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8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242955"/>
            <a:ext cx="11699884" cy="6487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  <a:hlinkClick r:id="rId2"/>
              </a:rPr>
              <a:t>https://mediaspace.minnstate.edu/media/group1_DoomsdaySecurityDemonstration/1_deyvbnj8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101" y="139832"/>
            <a:ext cx="7453993" cy="107315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Security Solution Videos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579762" y="1136278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800100" lvl="1" indent="-342900"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Purpose: To extract, analyze, and manage data from the database for various reports and decisions.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Scope: Includes queries ranging from basic data retrieval to advanced analysis involving joins and aggregations.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Goal: To ensure efficient handling of large amount of data, identify trends, and support operations during the doomsday scenario.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Queries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2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1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279" y="795792"/>
            <a:ext cx="8810094" cy="1452859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Query 1: Find total number of Experts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" name="Picture 1" descr="A screenshot of a computer">
            <a:extLst>
              <a:ext uri="{FF2B5EF4-FFF2-40B4-BE49-F238E27FC236}">
                <a16:creationId xmlns:a16="http://schemas.microsoft.com/office/drawing/2014/main" id="{39DDF512-CB1D-D2B9-9C9E-D043B54F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750" y="2498719"/>
            <a:ext cx="4025215" cy="32416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11AE7-A7AD-276F-3CE2-B68A9A12800C}"/>
              </a:ext>
            </a:extLst>
          </p:cNvPr>
          <p:cNvSpPr txBox="1"/>
          <p:nvPr/>
        </p:nvSpPr>
        <p:spPr>
          <a:xfrm>
            <a:off x="1346781" y="2696728"/>
            <a:ext cx="608469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Purpose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This query counts how many individuals have the "Expert" skill level.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Usage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It is useful for determining the total number of people with expert-level skills across the population.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Result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Display the total number of "Expert" skill-level people, offering a quick view of expertise within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405230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1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279" y="569776"/>
            <a:ext cx="9720620" cy="166725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Query 2: Find total number of experts in each skill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EFC2CB1-8501-1E30-BEBE-9A7DE2F5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94" y="2163305"/>
            <a:ext cx="2823716" cy="4132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C812A-F889-F563-C8E5-165DA73A7BB5}"/>
              </a:ext>
            </a:extLst>
          </p:cNvPr>
          <p:cNvSpPr txBox="1"/>
          <p:nvPr/>
        </p:nvSpPr>
        <p:spPr>
          <a:xfrm>
            <a:off x="1379069" y="2696728"/>
            <a:ext cx="645277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Purpose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Identifies how many people are classified as "Experts" for each specific skill, providing a breakdown of expertise across different skills.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Usage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Useful for understanding which skills have the most "Expert" level professionals. 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Result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Display the total number of "Expert" skill-level people, offering a quick view of expertise within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267147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1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08" y="795792"/>
            <a:ext cx="10405128" cy="145415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Query 3: Find locations connected to solar or wind power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1CEAEA-E24F-43DB-4786-4FDCA07D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534" y="2331203"/>
            <a:ext cx="3671282" cy="39908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02E9AB-1590-8C7B-B54A-D2CA42198E72}"/>
              </a:ext>
            </a:extLst>
          </p:cNvPr>
          <p:cNvSpPr txBox="1"/>
          <p:nvPr/>
        </p:nvSpPr>
        <p:spPr>
          <a:xfrm>
            <a:off x="1379069" y="2696728"/>
            <a:ext cx="645277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Purpose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This query retrieves locations that are utilizing renewable energy sources, specifically solar or wind power.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Usage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Helps identify regions or areas that have sustainable energy sources in place.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Result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The result will list the names of locations along with the power types they are connected to.</a:t>
            </a:r>
          </a:p>
        </p:txBody>
      </p:sp>
    </p:spTree>
    <p:extLst>
      <p:ext uri="{BB962C8B-B14F-4D97-AF65-F5344CB8AC3E}">
        <p14:creationId xmlns:p14="http://schemas.microsoft.com/office/powerpoint/2010/main" val="84954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1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679555"/>
            <a:ext cx="7660637" cy="148643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Query 4: Retrieve lodgings and capacity utilization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41967BF-36C2-7720-C49E-3FA66323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62" y="2560530"/>
            <a:ext cx="4142569" cy="2912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3E53F3-DB07-EE08-DB32-5AE64061C217}"/>
              </a:ext>
            </a:extLst>
          </p:cNvPr>
          <p:cNvSpPr txBox="1"/>
          <p:nvPr/>
        </p:nvSpPr>
        <p:spPr>
          <a:xfrm>
            <a:off x="1379069" y="2696728"/>
            <a:ext cx="600720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Purpose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This query calculates the percentage of a lodging's capacity that is currently being utilized by dividing the current population by the maximum capacity and multiplying by 100.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Usage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Useful for analyzing the occupancy and utilization of each lodging.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Result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The result will list each lodging along with its corresponding capacity utilization percentage.</a:t>
            </a:r>
          </a:p>
        </p:txBody>
      </p:sp>
    </p:spTree>
    <p:extLst>
      <p:ext uri="{BB962C8B-B14F-4D97-AF65-F5344CB8AC3E}">
        <p14:creationId xmlns:p14="http://schemas.microsoft.com/office/powerpoint/2010/main" val="186908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1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991" y="679555"/>
            <a:ext cx="9649585" cy="148643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Query 5: Retrieve the Location with the Highest Population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E53F3-DB07-EE08-DB32-5AE64061C217}"/>
              </a:ext>
            </a:extLst>
          </p:cNvPr>
          <p:cNvSpPr txBox="1"/>
          <p:nvPr/>
        </p:nvSpPr>
        <p:spPr>
          <a:xfrm>
            <a:off x="1366154" y="2703185"/>
            <a:ext cx="587805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Purpose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This query calculates the total population of each location and retrieves the location with the highest population.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Usage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This helps to identify which location has the most people at.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Result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The result will show the name of the location with the highest population and the corresponding total population.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A090255-33DD-877A-2C22-7F2BC98A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01" y="2606862"/>
            <a:ext cx="4479980" cy="29551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05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Triggers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B8173-A704-DE3D-4587-91943E2EABD1}"/>
              </a:ext>
            </a:extLst>
          </p:cNvPr>
          <p:cNvSpPr txBox="1"/>
          <p:nvPr/>
        </p:nvSpPr>
        <p:spPr>
          <a:xfrm>
            <a:off x="1188203" y="2621796"/>
            <a:ext cx="98078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Purpose: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To assist with frequent actions in a database to make them automatic. Helps to maintain data integrity through consistency and reliability.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BA6C0-C1CF-6218-A957-E53B6BCE1655}"/>
              </a:ext>
            </a:extLst>
          </p:cNvPr>
          <p:cNvSpPr txBox="1"/>
          <p:nvPr/>
        </p:nvSpPr>
        <p:spPr>
          <a:xfrm>
            <a:off x="1189289" y="3560748"/>
            <a:ext cx="94374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Importance: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Triggers are important for a number of reasons such as: speeding up processes and maintaining consistent data.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6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48280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latin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Group 1: Members</a:t>
            </a:r>
            <a:endParaRPr lang="en-US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2" name="Picture 1" descr="A person wearing headphones and taking a selfie">
            <a:extLst>
              <a:ext uri="{FF2B5EF4-FFF2-40B4-BE49-F238E27FC236}">
                <a16:creationId xmlns:a16="http://schemas.microsoft.com/office/drawing/2014/main" id="{7AEAEAE5-3506-24F8-A02B-FC12110B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8" y="2338242"/>
            <a:ext cx="1734206" cy="1734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99B6D8-7C91-B86F-23ED-61D330D87192}"/>
              </a:ext>
            </a:extLst>
          </p:cNvPr>
          <p:cNvSpPr txBox="1"/>
          <p:nvPr/>
        </p:nvSpPr>
        <p:spPr>
          <a:xfrm>
            <a:off x="302070" y="4340304"/>
            <a:ext cx="25702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Avenir Next LT Pro"/>
              </a:rPr>
              <a:t>Unubold</a:t>
            </a:r>
            <a:r>
              <a:rPr lang="en-US">
                <a:solidFill>
                  <a:schemeClr val="bg1"/>
                </a:solidFill>
                <a:latin typeface="Avenir Next LT Pro"/>
              </a:rPr>
              <a:t> Bayarsaikhan</a:t>
            </a:r>
          </a:p>
          <a:p>
            <a:r>
              <a:rPr lang="en-US">
                <a:solidFill>
                  <a:schemeClr val="bg1"/>
                </a:solidFill>
                <a:latin typeface="Avenir Next LT Pro"/>
              </a:rPr>
              <a:t>Recorder/Submitter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855DB-E2F6-74B7-AD80-02AE89D9708F}"/>
              </a:ext>
            </a:extLst>
          </p:cNvPr>
          <p:cNvSpPr txBox="1"/>
          <p:nvPr/>
        </p:nvSpPr>
        <p:spPr>
          <a:xfrm>
            <a:off x="2858213" y="4335743"/>
            <a:ext cx="22884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venir Next LT Pro"/>
              </a:rPr>
              <a:t>Jacob Anderson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venir Next LT Pro"/>
              </a:rPr>
              <a:t>Version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1671C-81AA-8958-C0B4-A889C4578EA6}"/>
              </a:ext>
            </a:extLst>
          </p:cNvPr>
          <p:cNvSpPr txBox="1"/>
          <p:nvPr/>
        </p:nvSpPr>
        <p:spPr>
          <a:xfrm>
            <a:off x="5537778" y="4353051"/>
            <a:ext cx="22884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venir Next LT Pro"/>
              </a:rPr>
              <a:t>Nathan </a:t>
            </a:r>
            <a:r>
              <a:rPr lang="en-US" err="1">
                <a:solidFill>
                  <a:schemeClr val="bg1"/>
                </a:solidFill>
                <a:latin typeface="Avenir Next LT Pro"/>
              </a:rPr>
              <a:t>Hibbison</a:t>
            </a:r>
            <a:endParaRPr lang="en-US">
              <a:solidFill>
                <a:schemeClr val="bg1"/>
              </a:solidFill>
              <a:latin typeface="Avenir Next LT Pro"/>
            </a:endParaRPr>
          </a:p>
          <a:p>
            <a:r>
              <a:rPr lang="en-US">
                <a:solidFill>
                  <a:schemeClr val="bg1"/>
                </a:solidFill>
                <a:latin typeface="Avenir Next LT Pro"/>
              </a:rPr>
              <a:t>Reality Checker</a:t>
            </a:r>
          </a:p>
        </p:txBody>
      </p:sp>
      <p:pic>
        <p:nvPicPr>
          <p:cNvPr id="8" name="Picture 7" descr="A person with long hair wearing a backpack and sunglasses&#10;&#10;Description automatically generated">
            <a:extLst>
              <a:ext uri="{FF2B5EF4-FFF2-40B4-BE49-F238E27FC236}">
                <a16:creationId xmlns:a16="http://schemas.microsoft.com/office/drawing/2014/main" id="{D0181518-F0C8-C46A-536C-C78A193D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033" y="2305662"/>
            <a:ext cx="1304110" cy="17522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CB1DD204-CD53-0C71-62AE-D53030E3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300" y="2336206"/>
            <a:ext cx="1822333" cy="1740545"/>
          </a:xfrm>
          <a:prstGeom prst="rect">
            <a:avLst/>
          </a:prstGeom>
        </p:spPr>
      </p:pic>
      <p:pic>
        <p:nvPicPr>
          <p:cNvPr id="12" name="Picture 11" descr="A person with pink hair smiling&#10;&#10;Description automatically generated">
            <a:extLst>
              <a:ext uri="{FF2B5EF4-FFF2-40B4-BE49-F238E27FC236}">
                <a16:creationId xmlns:a16="http://schemas.microsoft.com/office/drawing/2014/main" id="{13C31C43-5E43-A227-63DA-7F13AFDFD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104" y="2332017"/>
            <a:ext cx="1165812" cy="17561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96067D-06E2-5674-CEFF-4B135F76BCE2}"/>
              </a:ext>
            </a:extLst>
          </p:cNvPr>
          <p:cNvSpPr txBox="1"/>
          <p:nvPr/>
        </p:nvSpPr>
        <p:spPr>
          <a:xfrm>
            <a:off x="7521658" y="4340399"/>
            <a:ext cx="20958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venir Next LT Pro"/>
              </a:rPr>
              <a:t>Amanda Hoheisel</a:t>
            </a:r>
          </a:p>
          <a:p>
            <a:r>
              <a:rPr lang="en-US">
                <a:solidFill>
                  <a:schemeClr val="bg1"/>
                </a:solidFill>
                <a:latin typeface="Avenir Next LT Pro"/>
              </a:rPr>
              <a:t>Facilitator</a:t>
            </a:r>
          </a:p>
        </p:txBody>
      </p:sp>
      <p:pic>
        <p:nvPicPr>
          <p:cNvPr id="15" name="Picture 14" descr="A person wearing glasses and a bandana&#10;&#10;Description automatically generated">
            <a:extLst>
              <a:ext uri="{FF2B5EF4-FFF2-40B4-BE49-F238E27FC236}">
                <a16:creationId xmlns:a16="http://schemas.microsoft.com/office/drawing/2014/main" id="{5AA3407F-02B1-AEDE-D2DE-A5940617D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9668" y="2319858"/>
            <a:ext cx="1432701" cy="17712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818716" y="433940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venir Next LT Pro"/>
              </a:rPr>
              <a:t>Ahmed Dahir</a:t>
            </a:r>
          </a:p>
          <a:p>
            <a:r>
              <a:rPr lang="en-US">
                <a:solidFill>
                  <a:schemeClr val="bg1"/>
                </a:solidFill>
                <a:latin typeface="Avenir Next LT Pro"/>
              </a:rPr>
              <a:t>Spokesperson</a:t>
            </a:r>
          </a:p>
        </p:txBody>
      </p:sp>
    </p:spTree>
    <p:extLst>
      <p:ext uri="{BB962C8B-B14F-4D97-AF65-F5344CB8AC3E}">
        <p14:creationId xmlns:p14="http://schemas.microsoft.com/office/powerpoint/2010/main" val="156233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43844" y="454451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Triggers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1873100-ECFC-CDDC-123B-B80DEC97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59" y="2170095"/>
            <a:ext cx="6028223" cy="3895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B81D0-DE1C-5B0A-BBE6-0B87EC4688D9}"/>
              </a:ext>
            </a:extLst>
          </p:cNvPr>
          <p:cNvSpPr txBox="1"/>
          <p:nvPr/>
        </p:nvSpPr>
        <p:spPr>
          <a:xfrm>
            <a:off x="1065790" y="2490074"/>
            <a:ext cx="36215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1"/>
                </a:solidFill>
                <a:ea typeface="Calibri"/>
                <a:cs typeface="Calibri"/>
              </a:rPr>
              <a:t>LocationSafetyLevel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trigger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Updated a locations safety level based on how many people are currently stationed there.</a:t>
            </a:r>
          </a:p>
        </p:txBody>
      </p:sp>
    </p:spTree>
    <p:extLst>
      <p:ext uri="{BB962C8B-B14F-4D97-AF65-F5344CB8AC3E}">
        <p14:creationId xmlns:p14="http://schemas.microsoft.com/office/powerpoint/2010/main" val="139351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43844" y="454451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Triggers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B81D0-DE1C-5B0A-BBE6-0B87EC4688D9}"/>
              </a:ext>
            </a:extLst>
          </p:cNvPr>
          <p:cNvSpPr txBox="1"/>
          <p:nvPr/>
        </p:nvSpPr>
        <p:spPr>
          <a:xfrm>
            <a:off x="1065790" y="2490074"/>
            <a:ext cx="42054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1"/>
                </a:solidFill>
                <a:ea typeface="Calibri"/>
                <a:cs typeface="Calibri"/>
              </a:rPr>
              <a:t>NewMemberAdded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trigger: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Updates the Inventory table whenever someone new is added to the database.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AF5C4B7-302C-8DB1-8ADC-48BC271C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08" y="2169398"/>
            <a:ext cx="6103121" cy="39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43844" y="454451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Triggers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B81D0-DE1C-5B0A-BBE6-0B87EC4688D9}"/>
              </a:ext>
            </a:extLst>
          </p:cNvPr>
          <p:cNvSpPr txBox="1"/>
          <p:nvPr/>
        </p:nvSpPr>
        <p:spPr>
          <a:xfrm>
            <a:off x="1065790" y="2490074"/>
            <a:ext cx="107145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1"/>
                </a:solidFill>
                <a:ea typeface="Calibri"/>
                <a:cs typeface="Calibri"/>
              </a:rPr>
              <a:t>NewAdversary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triggers:</a:t>
            </a: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Based on the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ThreatLevel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of a new adversary when it is added to the database, categories in the inventory table will be decreased accordingly.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050FAA0-4327-B29F-B203-AD61CDF9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01" y="3458198"/>
            <a:ext cx="3532119" cy="2448370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F2F159-2D5D-2742-127D-A2EB1E19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96" y="3458586"/>
            <a:ext cx="3866973" cy="2447595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3014F7-77C2-08BA-743E-C30CF9FC8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831" y="3426797"/>
            <a:ext cx="3817123" cy="25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8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BB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53053" y="343203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Stored Procedures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7AD84B2-610F-11C7-F420-FB41EADC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82" y="2264704"/>
            <a:ext cx="3587869" cy="2342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B06CF0-ADC1-6BC9-43E3-96440C194888}"/>
              </a:ext>
            </a:extLst>
          </p:cNvPr>
          <p:cNvSpPr txBox="1"/>
          <p:nvPr/>
        </p:nvSpPr>
        <p:spPr>
          <a:xfrm>
            <a:off x="1094153" y="4845538"/>
            <a:ext cx="3556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This procedure removes an adversary from the </a:t>
            </a:r>
            <a:r>
              <a:rPr lang="en-US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Adversaries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table based on the </a:t>
            </a:r>
            <a:r>
              <a:rPr lang="en-US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AdversaryID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090EA0D-4527-D978-078A-9E4CE0644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18" y="3684378"/>
            <a:ext cx="3914235" cy="2379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680E6-F3C2-66F9-37E6-4DE9177E2BB0}"/>
              </a:ext>
            </a:extLst>
          </p:cNvPr>
          <p:cNvSpPr txBox="1"/>
          <p:nvPr/>
        </p:nvSpPr>
        <p:spPr>
          <a:xfrm>
            <a:off x="6716069" y="2671977"/>
            <a:ext cx="38881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This procedure updates the quantity of an item in the Inventory table.</a:t>
            </a:r>
          </a:p>
        </p:txBody>
      </p:sp>
    </p:spTree>
    <p:extLst>
      <p:ext uri="{BB962C8B-B14F-4D97-AF65-F5344CB8AC3E}">
        <p14:creationId xmlns:p14="http://schemas.microsoft.com/office/powerpoint/2010/main" val="3652423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BB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53053" y="343203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Stored Procedures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B06CF0-ADC1-6BC9-43E3-96440C194888}"/>
              </a:ext>
            </a:extLst>
          </p:cNvPr>
          <p:cNvSpPr txBox="1"/>
          <p:nvPr/>
        </p:nvSpPr>
        <p:spPr>
          <a:xfrm>
            <a:off x="1094153" y="4845538"/>
            <a:ext cx="3556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This procedure adds a new ally to the </a:t>
            </a:r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Allies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680E6-F3C2-66F9-37E6-4DE9177E2BB0}"/>
              </a:ext>
            </a:extLst>
          </p:cNvPr>
          <p:cNvSpPr txBox="1"/>
          <p:nvPr/>
        </p:nvSpPr>
        <p:spPr>
          <a:xfrm>
            <a:off x="6716069" y="2671977"/>
            <a:ext cx="38881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This procedure retrieves all people staying in a specific lodging.</a:t>
            </a:r>
          </a:p>
          <a:p>
            <a:pPr algn="l"/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8" name="Picture 7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BC3B7E02-5719-24BE-68B3-9229DF18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27" y="2128029"/>
            <a:ext cx="5915025" cy="2343150"/>
          </a:xfrm>
          <a:prstGeom prst="rect">
            <a:avLst/>
          </a:prstGeo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CB6E4EE9-A82E-ADA2-19A5-B169E3A5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48" y="3852233"/>
            <a:ext cx="4416005" cy="21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17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53053" y="458222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b"/>
          <a:lstStyle/>
          <a:p>
            <a:pPr marL="342900" indent="-342900" algn="ctr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(Jacob) The database is secured from outside threats while still granting reliable access to important info as needed.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(</a:t>
            </a:r>
            <a:r>
              <a:rPr lang="en-US" sz="2400" err="1">
                <a:ea typeface="Calibri"/>
                <a:cs typeface="Calibri"/>
              </a:rPr>
              <a:t>Unubold</a:t>
            </a:r>
            <a:r>
              <a:rPr lang="en-US" sz="2400">
                <a:ea typeface="Calibri"/>
                <a:cs typeface="Calibri"/>
              </a:rPr>
              <a:t>) These queries allow us to manage data effectively, saving time in data retrieval and analysis, and ultimately supporting more informed decision-making.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(Amanda) By using triggers we allow for more efficiency when it comes to adding, updating, and deleting data.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(Ahmed Dahir) We discussed the project's stored procedures, ensuring everyone contributed to analyzing their functionality, performance, and areas for improvement.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(Nathan) Using improvements to our original ERD the database structure is running more efficiently and without errors.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End Result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53053" y="458222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b"/>
          <a:lstStyle/>
          <a:p>
            <a:pPr marL="342900" indent="-342900" algn="ctr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(Jacob) Security design necessarily includes a lot of accounting for edge cases and niche scenarios.</a:t>
            </a:r>
          </a:p>
          <a:p>
            <a:pPr marL="342900" indent="-342900" algn="ctr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(</a:t>
            </a:r>
            <a:r>
              <a:rPr lang="en-US" sz="2400" err="1">
                <a:ea typeface="Calibri"/>
                <a:cs typeface="Calibri"/>
              </a:rPr>
              <a:t>Unubold</a:t>
            </a:r>
            <a:r>
              <a:rPr lang="en-US" sz="2400">
                <a:ea typeface="Calibri"/>
                <a:cs typeface="Calibri"/>
              </a:rPr>
              <a:t>) Through this project, I learned how to optimize database queries for improved efficiency and time-saving.</a:t>
            </a:r>
          </a:p>
          <a:p>
            <a:pPr marL="342900" indent="-342900" algn="ctr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(Amanda) Learned about the importance of planning out a project of this size, and how much a solid foundation will help in the long run.</a:t>
            </a:r>
          </a:p>
          <a:p>
            <a:pPr marL="342900" indent="-342900" algn="ctr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(Nathan) Learned how each topic learned throughout the semester fit together to make a whole complete database</a:t>
            </a:r>
          </a:p>
          <a:p>
            <a:pPr marL="342900" indent="-342900" algn="ctr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(Ahmed Dahir) 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We reflected on the entire project, recognizing the importance of clear communication, thorough planning, adaptability to challenges, and the value of teamwork in achieving successful outcomes.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074" y="465113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Lessons Learned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Re-introducing the problem</a:t>
            </a:r>
            <a:endParaRPr lang="en-US">
              <a:ea typeface="Calibri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Details of solutions</a:t>
            </a:r>
          </a:p>
          <a:p>
            <a:pPr marL="914400" lvl="1" indent="-457200" algn="just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How data interacts</a:t>
            </a:r>
          </a:p>
          <a:p>
            <a:pPr marL="914400" lvl="1" indent="-457200" algn="just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Data Integrity</a:t>
            </a:r>
          </a:p>
          <a:p>
            <a:pPr marL="914400" lvl="1" indent="-457200" algn="just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Security Solution</a:t>
            </a:r>
          </a:p>
          <a:p>
            <a:pPr marL="914400" lvl="1" indent="-457200" algn="just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Queries, Triggers and SPROC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End Results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Lessons Learned</a:t>
            </a:r>
          </a:p>
          <a:p>
            <a:pPr marL="800100" lvl="1" indent="-342900"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Overview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0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cap="small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Setting: year 2030 in Florda after a devastating category 8 hurricane.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cap="small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Location: Approached from the Atlantic Ocean and hit the entire state.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cap="small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Damage: resulting in roughly 20,349,000  deaths, most of infrastructure was lost, and all governmental infrastructure was lost.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cap="small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Task: build database to manage resources, operations, inventory, and people in Florida to aid in rebuilding efforts.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6564" y="795792"/>
            <a:ext cx="8253777" cy="107315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Re-Introduction of a Problem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6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360" y="2680259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Details of Solution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0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Food, Power, Water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C0B7E3-BC3B-8CEA-C8E2-7D7D465A6265}"/>
              </a:ext>
            </a:extLst>
          </p:cNvPr>
          <p:cNvSpPr txBox="1"/>
          <p:nvPr/>
        </p:nvSpPr>
        <p:spPr>
          <a:xfrm>
            <a:off x="1238588" y="2319787"/>
            <a:ext cx="1015787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The Food table is used to track what type of food we have, how much of it and when it expires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Connects to the linking table with the inventory table for complete tracking of just how much food is available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The Power Table is used to track notable power sources that are working, their power type, fuel type and how much power they have available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Connects to the linking table with location to show where our power sources are in the world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The Water table is used to track water sources, what level of cleanliness that source has and how much water there is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Connects to the linking table with location to show where the water source is</a:t>
            </a:r>
          </a:p>
        </p:txBody>
      </p:sp>
    </p:spTree>
    <p:extLst>
      <p:ext uri="{BB962C8B-B14F-4D97-AF65-F5344CB8AC3E}">
        <p14:creationId xmlns:p14="http://schemas.microsoft.com/office/powerpoint/2010/main" val="287717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b"/>
          <a:lstStyle/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People is used to keep track of peoples' first and last name, along with their age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People links to 2 different linking tables, Skills and Lodging.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Skills is used to keep track of certain skills and, using the linking table, how good that individual is at a certain skill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Skills links to the linking table </a:t>
            </a:r>
            <a:r>
              <a:rPr lang="en-US" err="1">
                <a:ea typeface="Calibri"/>
                <a:cs typeface="Calibri"/>
              </a:rPr>
              <a:t>PeopleSkills</a:t>
            </a:r>
            <a:r>
              <a:rPr lang="en-US">
                <a:ea typeface="Calibri"/>
                <a:cs typeface="Calibri"/>
              </a:rPr>
              <a:t>, to keep track of what skills people have and how good each person is at that skill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Lodging is used to keep track of living locations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Lodging connects to the Location table and the </a:t>
            </a:r>
            <a:r>
              <a:rPr lang="en-US" err="1">
                <a:ea typeface="Calibri"/>
                <a:cs typeface="Calibri"/>
              </a:rPr>
              <a:t>PeopleLodging</a:t>
            </a:r>
            <a:r>
              <a:rPr lang="en-US">
                <a:ea typeface="Calibri"/>
                <a:cs typeface="Calibri"/>
              </a:rPr>
              <a:t> table to keep track of what people are living in that lodging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Location is a central table in the database 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Location is used to keep track of almost every entry in the database as it is important to know exactly where important items are in a crisis</a:t>
            </a:r>
          </a:p>
          <a:p>
            <a:pPr marL="800100" lvl="1" indent="-342900">
              <a:buFont typeface="Courier New"/>
              <a:buChar char="o"/>
            </a:pPr>
            <a:endParaRPr lang="en-US">
              <a:ea typeface="Calibri"/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243" y="625558"/>
            <a:ext cx="9699460" cy="1332556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People, Skills, Locations, Lodging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Inventory and Currency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3BE8D1-F73F-3807-9243-ECEEC9D31824}"/>
              </a:ext>
            </a:extLst>
          </p:cNvPr>
          <p:cNvSpPr txBox="1"/>
          <p:nvPr/>
        </p:nvSpPr>
        <p:spPr>
          <a:xfrm>
            <a:off x="9493368" y="431371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86F34-040A-1D1B-2445-6FFC3E5643D5}"/>
              </a:ext>
            </a:extLst>
          </p:cNvPr>
          <p:cNvSpPr txBox="1"/>
          <p:nvPr/>
        </p:nvSpPr>
        <p:spPr>
          <a:xfrm>
            <a:off x="997009" y="2321607"/>
            <a:ext cx="100213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Inventory is used to track our item quantity, category, value, and measurement. This was we can track what resources we have in our possession.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Inventory is connected to two linking tables which are </a:t>
            </a:r>
            <a:r>
              <a:rPr lang="en-US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Location_Inventory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, and </a:t>
            </a:r>
            <a:r>
              <a:rPr lang="en-US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Inventory_Food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which helps to track what and where items 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393EB-BA27-5BEA-F5B0-ED0216B1C1F7}"/>
              </a:ext>
            </a:extLst>
          </p:cNvPr>
          <p:cNvSpPr txBox="1"/>
          <p:nvPr/>
        </p:nvSpPr>
        <p:spPr>
          <a:xfrm>
            <a:off x="997009" y="3475289"/>
            <a:ext cx="100213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Currency tracks our currency type which can be categorized as ammo, good, water, etc. 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The Currency table connects to the Inventory table through a FK relationship, and here we can see the quantity and value level of our currency items.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05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BB0F3-B7D9-688E-34E6-9A4C55A93BF8}"/>
              </a:ext>
            </a:extLst>
          </p:cNvPr>
          <p:cNvSpPr/>
          <p:nvPr/>
        </p:nvSpPr>
        <p:spPr>
          <a:xfrm>
            <a:off x="238676" y="472599"/>
            <a:ext cx="11699884" cy="5956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F5BD5-B6A3-D454-8E33-1EE9AF84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23" y="795792"/>
            <a:ext cx="7453993" cy="107315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Allies and Adversaries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D75D4-AC15-80FA-E5C5-6283B885BC9A}"/>
              </a:ext>
            </a:extLst>
          </p:cNvPr>
          <p:cNvCxnSpPr/>
          <p:nvPr/>
        </p:nvCxnSpPr>
        <p:spPr>
          <a:xfrm>
            <a:off x="2705022" y="2117483"/>
            <a:ext cx="6786650" cy="131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465F39-648E-3E8C-6568-2B7FE55E89E6}"/>
              </a:ext>
            </a:extLst>
          </p:cNvPr>
          <p:cNvSpPr txBox="1"/>
          <p:nvPr/>
        </p:nvSpPr>
        <p:spPr>
          <a:xfrm>
            <a:off x="1096709" y="2385701"/>
            <a:ext cx="983620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The Adversary table is used to track anything that is a threat to our group, it tracks their location, Their name, How threatening we think they are, and when they were last encountered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Adversaries' location is tracked with a foreign key from location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The Allies table is used to keep track of their first and last name, and how much we trust them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Like the Adversaries table, we keep track of their location using a foreign key from the location table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9398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Doomsday Project</vt:lpstr>
      <vt:lpstr>Group 1: Members</vt:lpstr>
      <vt:lpstr>Overview</vt:lpstr>
      <vt:lpstr>Re-Introduction of a Problem</vt:lpstr>
      <vt:lpstr>Details of Solution</vt:lpstr>
      <vt:lpstr>Food, Power, Water</vt:lpstr>
      <vt:lpstr>People, Skills, Locations, Lodging</vt:lpstr>
      <vt:lpstr>Inventory and Currency</vt:lpstr>
      <vt:lpstr>Allies and Adversaries</vt:lpstr>
      <vt:lpstr>Data Integrity</vt:lpstr>
      <vt:lpstr>Security Solutions</vt:lpstr>
      <vt:lpstr>Security Solution Videos</vt:lpstr>
      <vt:lpstr>Queries</vt:lpstr>
      <vt:lpstr>Query 1: Find total number of Experts</vt:lpstr>
      <vt:lpstr>Query 2: Find total number of experts in each skill</vt:lpstr>
      <vt:lpstr>Query 3: Find locations connected to solar or wind power</vt:lpstr>
      <vt:lpstr>Query 4: Retrieve lodgings and capacity utilization</vt:lpstr>
      <vt:lpstr>Query 5: Retrieve the Location with the Highest Population</vt:lpstr>
      <vt:lpstr>Triggers</vt:lpstr>
      <vt:lpstr>Triggers</vt:lpstr>
      <vt:lpstr>Triggers</vt:lpstr>
      <vt:lpstr>Triggers</vt:lpstr>
      <vt:lpstr>Stored Procedures</vt:lpstr>
      <vt:lpstr>Stored Procedures</vt:lpstr>
      <vt:lpstr> End Result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2024-12-12T01:08:58Z</dcterms:created>
  <dcterms:modified xsi:type="dcterms:W3CDTF">2024-12-15T02:45:56Z</dcterms:modified>
</cp:coreProperties>
</file>