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1" r:id="rId5"/>
    <p:sldId id="266" r:id="rId6"/>
    <p:sldId id="267" r:id="rId7"/>
    <p:sldId id="269" r:id="rId8"/>
    <p:sldId id="258" r:id="rId9"/>
    <p:sldId id="264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00706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2007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37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37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457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245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593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1064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9874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id-ID" altLang="zh-CN" sz="1200" dirty="0">
                <a:ea typeface="宋体" panose="02010600030101010101" pitchFamily="2" charset="-122"/>
              </a:rPr>
            </a:fld>
            <a:endParaRPr lang="id-ID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3119438" y="-3646487"/>
            <a:ext cx="5848350" cy="13092112"/>
            <a:chOff x="4484361" y="-4218530"/>
            <a:chExt cx="5847014" cy="13092724"/>
          </a:xfrm>
        </p:grpSpPr>
        <p:sp>
          <p:nvSpPr>
            <p:cNvPr id="22" name="Title 1"/>
            <p:cNvSpPr txBox="1"/>
            <p:nvPr/>
          </p:nvSpPr>
          <p:spPr>
            <a:xfrm>
              <a:off x="4484361" y="-4218530"/>
              <a:ext cx="650212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u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3" name="Title 1"/>
            <p:cNvSpPr txBox="1"/>
            <p:nvPr/>
          </p:nvSpPr>
          <p:spPr>
            <a:xfrm>
              <a:off x="9793614" y="-3683090"/>
              <a:ext cx="537761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11910" y="2522219"/>
            <a:ext cx="9568180" cy="1584958"/>
          </a:xfrm>
        </p:spPr>
        <p:txBody>
          <a:bodyPr vert="horz" wrap="square" lIns="91440" tIns="45720" rIns="91440" bIns="45720" anchor="b">
            <a:spAutoFit/>
          </a:bodyPr>
          <a:p>
            <a:pPr eaLnBrk="1" fontAlgn="base" hangingPunct="1"/>
            <a:r>
              <a:rPr lang="zh-CN" altLang="id-ID" sz="5400" strike="noStrike" noProof="1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Lato Regular"/>
                <a:ea typeface="宋体" panose="02010600030101010101" pitchFamily="2" charset="-122"/>
                <a:cs typeface="Lato Regular"/>
                <a:sym typeface="+mn-ea"/>
              </a:rPr>
              <a:t>基于区块链的信用兼职平台</a:t>
            </a:r>
            <a:br>
              <a:rPr lang="zh-CN" altLang="id-ID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Lato Regular"/>
                <a:ea typeface="宋体" panose="02010600030101010101" pitchFamily="2" charset="-122"/>
                <a:cs typeface="Lato Regular"/>
              </a:rPr>
            </a:br>
            <a:endParaRPr lang="zh-CN" altLang="id-ID" sz="5400" b="1" strike="noStrike" kern="1200" noProof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Lato Regular"/>
              <a:ea typeface="宋体" panose="02010600030101010101" pitchFamily="2" charset="-122"/>
              <a:cs typeface="Lato Regular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49488" y="3276600"/>
            <a:ext cx="7661275" cy="931863"/>
          </a:xfrm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i="1" strike="noStrike" noProof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Lato Regular"/>
                <a:sym typeface="+mn-ea"/>
              </a:rPr>
              <a:t>The Credit Part-time Job Platform On Blockchain</a:t>
            </a:r>
            <a:r>
              <a:rPr lang="en-US" strike="noStrike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Lato Regular"/>
                <a:sym typeface="+mn-ea"/>
              </a:rPr>
              <a:t> </a:t>
            </a:r>
            <a:endParaRPr lang="en-US" strike="noStrike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Lato 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02275" y="4208463"/>
            <a:ext cx="144463" cy="144463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72138" y="4208463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30888" y="4208463"/>
            <a:ext cx="142875" cy="144463"/>
          </a:xfrm>
          <a:prstGeom prst="ellipse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08688" y="4208463"/>
            <a:ext cx="142875" cy="144463"/>
          </a:xfrm>
          <a:prstGeom prst="ellipse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76963" y="4208463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45238" y="4208463"/>
            <a:ext cx="144463" cy="144463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13513" y="4208463"/>
            <a:ext cx="144463" cy="144463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24" name="文本框 2"/>
          <p:cNvSpPr txBox="1"/>
          <p:nvPr/>
        </p:nvSpPr>
        <p:spPr>
          <a:xfrm>
            <a:off x="4735513" y="4352925"/>
            <a:ext cx="2689225" cy="409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indent="0" algn="ctr"/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Segoe Script" panose="030B0504020000000003" charset="0"/>
                <a:ea typeface="Calibri" panose="020F0502020204030204" charset="0"/>
              </a:rPr>
              <a:t>tong ji university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Segoe Script" panose="030B0504020000000003" charset="0"/>
              <a:ea typeface="Calibri" panose="020F050202020403020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兼职市场乱象丛生</a:t>
            </a:r>
            <a:endParaRPr lang="zh-CN" altLang="id-ID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519113" y="1676083"/>
            <a:ext cx="4779963" cy="388302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>
            <a:cxnSpLocks noChangeAspect="1"/>
          </p:cNvCxnSpPr>
          <p:nvPr/>
        </p:nvCxnSpPr>
        <p:spPr>
          <a:xfrm>
            <a:off x="5883275" y="1793875"/>
            <a:ext cx="0" cy="38687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 noChangeAspect="1"/>
          </p:cNvSpPr>
          <p:nvPr/>
        </p:nvSpPr>
        <p:spPr>
          <a:xfrm>
            <a:off x="6577330" y="3077845"/>
            <a:ext cx="3841115" cy="7023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cene3d>
              <a:camera prst="orthographicFront"/>
              <a:lightRig rig="threePt" dir="t"/>
            </a:scene3d>
          </a:bodyPr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sz="36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rPr>
              <a:t>怎一个</a:t>
            </a:r>
            <a:r>
              <a:rPr lang="zh-CN" sz="40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rPr>
              <a:t>乱</a:t>
            </a:r>
            <a:r>
              <a:rPr lang="zh-CN" sz="3600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rPr>
              <a:t>字了得！</a:t>
            </a:r>
            <a:endParaRPr lang="zh-CN" sz="3600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>
            <a:spLocks noChangeAspect="1"/>
          </p:cNvSpPr>
          <p:nvPr/>
        </p:nvSpPr>
        <p:spPr>
          <a:xfrm>
            <a:off x="801688" y="1909763"/>
            <a:ext cx="4779963" cy="38830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1" grpId="0"/>
      <p:bldP spid="16" grpId="0" bldLvl="0" animBg="1"/>
      <p:bldP spid="22" grpId="0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兼职市场中存在的问题</a:t>
            </a:r>
            <a:endParaRPr lang="zh-CN" altLang="id-ID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2081213" y="2311400"/>
            <a:ext cx="3806825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br>
              <a:rPr lang="en-US" alt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通</a:t>
            </a:r>
            <a:r>
              <a:rPr lang="zh-CN" altLang="en-US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常以急求网络兼职为幌子，号称工作轻松、回报丰厚，诱使受害人缴纳各种费用实施诈骗</a:t>
            </a:r>
            <a:endParaRPr lang="zh-CN" altLang="en-US" sz="12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7" name="Title 13"/>
          <p:cNvSpPr txBox="1"/>
          <p:nvPr/>
        </p:nvSpPr>
        <p:spPr>
          <a:xfrm>
            <a:off x="2103438" y="1897063"/>
            <a:ext cx="3632200" cy="5318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>
              <a:buFont typeface="Arial" panose="020B0604020202020204" pitchFamily="34" charset="0"/>
              <a:buNone/>
            </a:pPr>
            <a:r>
              <a:rPr lang="zh-CN" altLang="id-ID" sz="2400" dirty="0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兼职诈骗</a:t>
            </a:r>
            <a:endParaRPr lang="en-US" altLang="zh-CN" sz="2400" dirty="0">
              <a:solidFill>
                <a:srgbClr val="7030A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2081213" y="3875088"/>
            <a:ext cx="3806825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br>
              <a:rPr lang="en-US" alt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</a:br>
            <a:r>
              <a:rPr lang="en-US" alt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申</a:t>
            </a:r>
            <a:r>
              <a:rPr lang="zh-CN" altLang="en-US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请</a:t>
            </a:r>
            <a:r>
              <a:rPr 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审批时间长，</a:t>
            </a:r>
            <a:r>
              <a:rPr 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工资结算慢</a:t>
            </a:r>
            <a:endParaRPr lang="zh-CN" sz="12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sz="12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0" name="Title 13"/>
          <p:cNvSpPr txBox="1"/>
          <p:nvPr/>
        </p:nvSpPr>
        <p:spPr>
          <a:xfrm>
            <a:off x="2103438" y="3460750"/>
            <a:ext cx="3632200" cy="5318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效率低下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7038975" y="2311400"/>
            <a:ext cx="3976688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br>
              <a:rPr lang="en-US" altLang="zh-CN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</a:br>
            <a:r>
              <a:rPr lang="zh-CN" altLang="en-US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rPr>
              <a:t>实际情况与招募时中介或公司宣传的兼职招聘信息严重不符</a:t>
            </a:r>
            <a:endParaRPr lang="zh-CN" altLang="en-US" sz="12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7026275" y="1897380"/>
            <a:ext cx="3849370" cy="5321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虚假信息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7038975" y="3875088"/>
            <a:ext cx="3976688" cy="7921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595959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黑中介收取太多中介费，导致工资不符合市场价值，学生利益受到侵害</a:t>
            </a:r>
            <a:endParaRPr lang="en-US" altLang="zh-CN" sz="12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4" name="Title 13"/>
          <p:cNvSpPr txBox="1"/>
          <p:nvPr/>
        </p:nvSpPr>
        <p:spPr>
          <a:xfrm>
            <a:off x="7026275" y="3460750"/>
            <a:ext cx="2884488" cy="5318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工资较低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4438" y="2030413"/>
            <a:ext cx="685800" cy="685800"/>
            <a:chOff x="1214680" y="2030923"/>
            <a:chExt cx="685799" cy="685799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1214680" y="2030923"/>
              <a:ext cx="685799" cy="68579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1"/>
            <p:cNvSpPr>
              <a:spLocks noChangeAspect="1" noEditPoints="1"/>
            </p:cNvSpPr>
            <p:nvPr/>
          </p:nvSpPr>
          <p:spPr bwMode="auto">
            <a:xfrm>
              <a:off x="1414705" y="2175385"/>
              <a:ext cx="285750" cy="396874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14438" y="3594100"/>
            <a:ext cx="685800" cy="685800"/>
            <a:chOff x="1214680" y="3594740"/>
            <a:chExt cx="685799" cy="685799"/>
          </a:xfrm>
        </p:grpSpPr>
        <p:sp>
          <p:nvSpPr>
            <p:cNvPr id="34" name="Oval 33"/>
            <p:cNvSpPr/>
            <p:nvPr/>
          </p:nvSpPr>
          <p:spPr>
            <a:xfrm>
              <a:off x="1214680" y="3594740"/>
              <a:ext cx="685799" cy="6857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733" name="Freeform 36"/>
            <p:cNvSpPr>
              <a:spLocks noEditPoints="1"/>
            </p:cNvSpPr>
            <p:nvPr/>
          </p:nvSpPr>
          <p:spPr>
            <a:xfrm>
              <a:off x="1319616" y="3805674"/>
              <a:ext cx="475926" cy="2667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0" h="224">
                  <a:moveTo>
                    <a:pt x="200" y="0"/>
                  </a:moveTo>
                  <a:cubicBezTo>
                    <a:pt x="69" y="0"/>
                    <a:pt x="0" y="97"/>
                    <a:pt x="0" y="112"/>
                  </a:cubicBezTo>
                  <a:cubicBezTo>
                    <a:pt x="0" y="127"/>
                    <a:pt x="69" y="224"/>
                    <a:pt x="200" y="224"/>
                  </a:cubicBezTo>
                  <a:cubicBezTo>
                    <a:pt x="331" y="224"/>
                    <a:pt x="400" y="127"/>
                    <a:pt x="400" y="112"/>
                  </a:cubicBezTo>
                  <a:cubicBezTo>
                    <a:pt x="400" y="97"/>
                    <a:pt x="331" y="0"/>
                    <a:pt x="200" y="0"/>
                  </a:cubicBezTo>
                  <a:close/>
                  <a:moveTo>
                    <a:pt x="200" y="198"/>
                  </a:moveTo>
                  <a:cubicBezTo>
                    <a:pt x="151" y="198"/>
                    <a:pt x="111" y="159"/>
                    <a:pt x="111" y="112"/>
                  </a:cubicBezTo>
                  <a:cubicBezTo>
                    <a:pt x="111" y="64"/>
                    <a:pt x="151" y="26"/>
                    <a:pt x="200" y="26"/>
                  </a:cubicBezTo>
                  <a:cubicBezTo>
                    <a:pt x="249" y="26"/>
                    <a:pt x="289" y="64"/>
                    <a:pt x="289" y="112"/>
                  </a:cubicBezTo>
                  <a:cubicBezTo>
                    <a:pt x="289" y="159"/>
                    <a:pt x="249" y="198"/>
                    <a:pt x="200" y="198"/>
                  </a:cubicBezTo>
                  <a:close/>
                  <a:moveTo>
                    <a:pt x="200" y="112"/>
                  </a:moveTo>
                  <a:cubicBezTo>
                    <a:pt x="192" y="103"/>
                    <a:pt x="213" y="69"/>
                    <a:pt x="200" y="69"/>
                  </a:cubicBezTo>
                  <a:cubicBezTo>
                    <a:pt x="175" y="69"/>
                    <a:pt x="155" y="88"/>
                    <a:pt x="155" y="112"/>
                  </a:cubicBezTo>
                  <a:cubicBezTo>
                    <a:pt x="155" y="136"/>
                    <a:pt x="175" y="155"/>
                    <a:pt x="200" y="155"/>
                  </a:cubicBezTo>
                  <a:cubicBezTo>
                    <a:pt x="224" y="155"/>
                    <a:pt x="244" y="136"/>
                    <a:pt x="244" y="112"/>
                  </a:cubicBezTo>
                  <a:cubicBezTo>
                    <a:pt x="244" y="101"/>
                    <a:pt x="207" y="119"/>
                    <a:pt x="200" y="1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3788" y="2030413"/>
            <a:ext cx="685800" cy="685800"/>
            <a:chOff x="6173579" y="2030923"/>
            <a:chExt cx="685799" cy="685799"/>
          </a:xfrm>
        </p:grpSpPr>
        <p:sp>
          <p:nvSpPr>
            <p:cNvPr id="27" name="Oval 26"/>
            <p:cNvSpPr/>
            <p:nvPr/>
          </p:nvSpPr>
          <p:spPr>
            <a:xfrm>
              <a:off x="6173579" y="2030923"/>
              <a:ext cx="685799" cy="6857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736" name="Freeform 16"/>
            <p:cNvSpPr>
              <a:spLocks noEditPoints="1"/>
            </p:cNvSpPr>
            <p:nvPr/>
          </p:nvSpPr>
          <p:spPr>
            <a:xfrm>
              <a:off x="6353623" y="2210584"/>
              <a:ext cx="325709" cy="326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0" h="361">
                  <a:moveTo>
                    <a:pt x="136" y="226"/>
                  </a:moveTo>
                  <a:cubicBezTo>
                    <a:pt x="56" y="194"/>
                    <a:pt x="56" y="194"/>
                    <a:pt x="56" y="194"/>
                  </a:cubicBezTo>
                  <a:cubicBezTo>
                    <a:pt x="56" y="221"/>
                    <a:pt x="56" y="221"/>
                    <a:pt x="56" y="221"/>
                  </a:cubicBezTo>
                  <a:cubicBezTo>
                    <a:pt x="136" y="253"/>
                    <a:pt x="136" y="253"/>
                    <a:pt x="136" y="253"/>
                  </a:cubicBezTo>
                  <a:lnTo>
                    <a:pt x="136" y="226"/>
                  </a:lnTo>
                  <a:close/>
                  <a:moveTo>
                    <a:pt x="136" y="143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136" y="170"/>
                    <a:pt x="136" y="170"/>
                    <a:pt x="136" y="170"/>
                  </a:cubicBezTo>
                  <a:lnTo>
                    <a:pt x="136" y="143"/>
                  </a:lnTo>
                  <a:close/>
                  <a:moveTo>
                    <a:pt x="351" y="4"/>
                  </a:moveTo>
                  <a:cubicBezTo>
                    <a:pt x="345" y="1"/>
                    <a:pt x="338" y="0"/>
                    <a:pt x="332" y="2"/>
                  </a:cubicBezTo>
                  <a:cubicBezTo>
                    <a:pt x="180" y="63"/>
                    <a:pt x="180" y="63"/>
                    <a:pt x="180" y="6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1" y="0"/>
                    <a:pt x="14" y="1"/>
                    <a:pt x="8" y="4"/>
                  </a:cubicBezTo>
                  <a:cubicBezTo>
                    <a:pt x="3" y="8"/>
                    <a:pt x="0" y="14"/>
                    <a:pt x="0" y="21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85"/>
                    <a:pt x="5" y="292"/>
                    <a:pt x="12" y="295"/>
                  </a:cubicBezTo>
                  <a:cubicBezTo>
                    <a:pt x="172" y="359"/>
                    <a:pt x="172" y="359"/>
                    <a:pt x="172" y="359"/>
                  </a:cubicBezTo>
                  <a:cubicBezTo>
                    <a:pt x="172" y="359"/>
                    <a:pt x="175" y="360"/>
                    <a:pt x="176" y="361"/>
                  </a:cubicBezTo>
                  <a:cubicBezTo>
                    <a:pt x="177" y="361"/>
                    <a:pt x="178" y="361"/>
                    <a:pt x="180" y="361"/>
                  </a:cubicBezTo>
                  <a:cubicBezTo>
                    <a:pt x="181" y="361"/>
                    <a:pt x="182" y="361"/>
                    <a:pt x="184" y="361"/>
                  </a:cubicBezTo>
                  <a:cubicBezTo>
                    <a:pt x="184" y="360"/>
                    <a:pt x="187" y="359"/>
                    <a:pt x="187" y="359"/>
                  </a:cubicBezTo>
                  <a:cubicBezTo>
                    <a:pt x="347" y="295"/>
                    <a:pt x="347" y="295"/>
                    <a:pt x="347" y="295"/>
                  </a:cubicBezTo>
                  <a:cubicBezTo>
                    <a:pt x="355" y="292"/>
                    <a:pt x="360" y="285"/>
                    <a:pt x="360" y="277"/>
                  </a:cubicBezTo>
                  <a:cubicBezTo>
                    <a:pt x="360" y="21"/>
                    <a:pt x="360" y="21"/>
                    <a:pt x="360" y="21"/>
                  </a:cubicBezTo>
                  <a:cubicBezTo>
                    <a:pt x="360" y="14"/>
                    <a:pt x="356" y="8"/>
                    <a:pt x="351" y="4"/>
                  </a:cubicBezTo>
                  <a:close/>
                  <a:moveTo>
                    <a:pt x="160" y="320"/>
                  </a:moveTo>
                  <a:cubicBezTo>
                    <a:pt x="32" y="269"/>
                    <a:pt x="32" y="269"/>
                    <a:pt x="32" y="269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320"/>
                  </a:lnTo>
                  <a:close/>
                  <a:moveTo>
                    <a:pt x="328" y="269"/>
                  </a:moveTo>
                  <a:cubicBezTo>
                    <a:pt x="200" y="320"/>
                    <a:pt x="200" y="320"/>
                    <a:pt x="200" y="320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328" y="45"/>
                    <a:pt x="328" y="45"/>
                    <a:pt x="328" y="45"/>
                  </a:cubicBezTo>
                  <a:lnTo>
                    <a:pt x="328" y="269"/>
                  </a:lnTo>
                  <a:close/>
                  <a:moveTo>
                    <a:pt x="304" y="194"/>
                  </a:moveTo>
                  <a:cubicBezTo>
                    <a:pt x="224" y="226"/>
                    <a:pt x="224" y="226"/>
                    <a:pt x="224" y="226"/>
                  </a:cubicBezTo>
                  <a:cubicBezTo>
                    <a:pt x="224" y="253"/>
                    <a:pt x="224" y="253"/>
                    <a:pt x="224" y="253"/>
                  </a:cubicBezTo>
                  <a:cubicBezTo>
                    <a:pt x="304" y="221"/>
                    <a:pt x="304" y="221"/>
                    <a:pt x="304" y="221"/>
                  </a:cubicBezTo>
                  <a:lnTo>
                    <a:pt x="304" y="194"/>
                  </a:lnTo>
                  <a:close/>
                  <a:moveTo>
                    <a:pt x="304" y="111"/>
                  </a:moveTo>
                  <a:cubicBezTo>
                    <a:pt x="224" y="143"/>
                    <a:pt x="224" y="143"/>
                    <a:pt x="224" y="143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304" y="138"/>
                    <a:pt x="304" y="138"/>
                    <a:pt x="304" y="138"/>
                  </a:cubicBezTo>
                  <a:lnTo>
                    <a:pt x="304" y="1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74105" y="3594100"/>
            <a:ext cx="685800" cy="685800"/>
            <a:chOff x="9723" y="5660"/>
            <a:chExt cx="1080" cy="1080"/>
          </a:xfrm>
        </p:grpSpPr>
        <p:grpSp>
          <p:nvGrpSpPr>
            <p:cNvPr id="5" name="Group 4"/>
            <p:cNvGrpSpPr/>
            <p:nvPr/>
          </p:nvGrpSpPr>
          <p:grpSpPr>
            <a:xfrm>
              <a:off x="9723" y="5660"/>
              <a:ext cx="1080" cy="1080"/>
              <a:chOff x="6173591" y="3594745"/>
              <a:chExt cx="685800" cy="6858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173591" y="3594745"/>
                <a:ext cx="685800" cy="685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739" name="TextBox 41"/>
              <p:cNvSpPr txBox="1"/>
              <p:nvPr/>
            </p:nvSpPr>
            <p:spPr>
              <a:xfrm>
                <a:off x="6330753" y="3691583"/>
                <a:ext cx="387350" cy="492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 lvl="0" indent="0" algn="ctr">
                  <a:buFont typeface="Arial" panose="020B0604020202020204" pitchFamily="34" charset="0"/>
                  <a:buNone/>
                </a:pPr>
                <a:r>
                  <a:rPr lang="id-ID" altLang="zh-CN" sz="2600" dirty="0">
                    <a:solidFill>
                      <a:srgbClr val="F2F2F2"/>
                    </a:solidFill>
                    <a:latin typeface="FontAwesome" pitchFamily="2" charset="0"/>
                    <a:ea typeface="宋体" panose="02010600030101010101" pitchFamily="2" charset="-122"/>
                  </a:rPr>
                  <a:t></a:t>
                </a:r>
                <a:endParaRPr lang="id-ID" altLang="zh-CN" sz="2600" dirty="0">
                  <a:solidFill>
                    <a:srgbClr val="F2F2F2"/>
                  </a:solidFill>
                  <a:latin typeface="FontAwesome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50" name="美元"/>
            <p:cNvSpPr/>
            <p:nvPr/>
          </p:nvSpPr>
          <p:spPr bwMode="auto">
            <a:xfrm>
              <a:off x="10070" y="5992"/>
              <a:ext cx="410" cy="410"/>
            </a:xfrm>
            <a:custGeom>
              <a:avLst/>
              <a:gdLst>
                <a:gd name="T0" fmla="*/ 2039641 w 709759"/>
                <a:gd name="T1" fmla="*/ 0 h 1280034"/>
                <a:gd name="T2" fmla="*/ 3161441 w 709759"/>
                <a:gd name="T3" fmla="*/ 0 h 1280034"/>
                <a:gd name="T4" fmla="*/ 3161441 w 709759"/>
                <a:gd name="T5" fmla="*/ 1015783 h 1280034"/>
                <a:gd name="T6" fmla="*/ 4895143 w 709759"/>
                <a:gd name="T7" fmla="*/ 1320524 h 1280034"/>
                <a:gd name="T8" fmla="*/ 4487218 w 709759"/>
                <a:gd name="T9" fmla="*/ 2641038 h 1280034"/>
                <a:gd name="T10" fmla="*/ 2855499 w 709759"/>
                <a:gd name="T11" fmla="*/ 2234720 h 1280034"/>
                <a:gd name="T12" fmla="*/ 1835674 w 709759"/>
                <a:gd name="T13" fmla="*/ 2945771 h 1280034"/>
                <a:gd name="T14" fmla="*/ 3263427 w 709759"/>
                <a:gd name="T15" fmla="*/ 3859978 h 1280034"/>
                <a:gd name="T16" fmla="*/ 5201082 w 709759"/>
                <a:gd name="T17" fmla="*/ 6094704 h 1280034"/>
                <a:gd name="T18" fmla="*/ 3161441 w 709759"/>
                <a:gd name="T19" fmla="*/ 8126267 h 1280034"/>
                <a:gd name="T20" fmla="*/ 3161441 w 709759"/>
                <a:gd name="T21" fmla="*/ 9345204 h 1280034"/>
                <a:gd name="T22" fmla="*/ 2039641 w 709759"/>
                <a:gd name="T23" fmla="*/ 9345204 h 1280034"/>
                <a:gd name="T24" fmla="*/ 2039641 w 709759"/>
                <a:gd name="T25" fmla="*/ 8227843 h 1280034"/>
                <a:gd name="T26" fmla="*/ 0 w 709759"/>
                <a:gd name="T27" fmla="*/ 7719950 h 1280034"/>
                <a:gd name="T28" fmla="*/ 407926 w 709759"/>
                <a:gd name="T29" fmla="*/ 6399436 h 1280034"/>
                <a:gd name="T30" fmla="*/ 2345594 w 709759"/>
                <a:gd name="T31" fmla="*/ 6907321 h 1280034"/>
                <a:gd name="T32" fmla="*/ 3467393 w 709759"/>
                <a:gd name="T33" fmla="*/ 6196278 h 1280034"/>
                <a:gd name="T34" fmla="*/ 2243610 w 709759"/>
                <a:gd name="T35" fmla="*/ 5180495 h 1280034"/>
                <a:gd name="T36" fmla="*/ 101983 w 709759"/>
                <a:gd name="T37" fmla="*/ 3148926 h 1280034"/>
                <a:gd name="T38" fmla="*/ 2039641 w 709759"/>
                <a:gd name="T39" fmla="*/ 1015783 h 1280034"/>
                <a:gd name="T40" fmla="*/ 2039641 w 709759"/>
                <a:gd name="T41" fmla="*/ 0 h 12800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9759" h="1280034">
                  <a:moveTo>
                    <a:pt x="278337" y="0"/>
                  </a:moveTo>
                  <a:cubicBezTo>
                    <a:pt x="431422" y="0"/>
                    <a:pt x="431422" y="0"/>
                    <a:pt x="431422" y="0"/>
                  </a:cubicBezTo>
                  <a:cubicBezTo>
                    <a:pt x="431422" y="139134"/>
                    <a:pt x="431422" y="139134"/>
                    <a:pt x="431422" y="139134"/>
                  </a:cubicBezTo>
                  <a:cubicBezTo>
                    <a:pt x="542757" y="139134"/>
                    <a:pt x="612342" y="166961"/>
                    <a:pt x="668009" y="180875"/>
                  </a:cubicBezTo>
                  <a:cubicBezTo>
                    <a:pt x="612342" y="361749"/>
                    <a:pt x="612342" y="361749"/>
                    <a:pt x="612342" y="361749"/>
                  </a:cubicBezTo>
                  <a:cubicBezTo>
                    <a:pt x="584508" y="347835"/>
                    <a:pt x="501007" y="306095"/>
                    <a:pt x="389672" y="306095"/>
                  </a:cubicBezTo>
                  <a:cubicBezTo>
                    <a:pt x="292254" y="306095"/>
                    <a:pt x="250503" y="361749"/>
                    <a:pt x="250503" y="403489"/>
                  </a:cubicBezTo>
                  <a:cubicBezTo>
                    <a:pt x="250503" y="445229"/>
                    <a:pt x="306171" y="486970"/>
                    <a:pt x="445339" y="528710"/>
                  </a:cubicBezTo>
                  <a:cubicBezTo>
                    <a:pt x="640175" y="598277"/>
                    <a:pt x="709759" y="681757"/>
                    <a:pt x="709759" y="834805"/>
                  </a:cubicBezTo>
                  <a:cubicBezTo>
                    <a:pt x="709759" y="973939"/>
                    <a:pt x="612342" y="1085246"/>
                    <a:pt x="431422" y="1113073"/>
                  </a:cubicBezTo>
                  <a:cubicBezTo>
                    <a:pt x="431422" y="1280034"/>
                    <a:pt x="431422" y="1280034"/>
                    <a:pt x="431422" y="1280034"/>
                  </a:cubicBezTo>
                  <a:cubicBezTo>
                    <a:pt x="278337" y="1280034"/>
                    <a:pt x="278337" y="1280034"/>
                    <a:pt x="278337" y="1280034"/>
                  </a:cubicBezTo>
                  <a:cubicBezTo>
                    <a:pt x="278337" y="1126986"/>
                    <a:pt x="278337" y="1126986"/>
                    <a:pt x="278337" y="1126986"/>
                  </a:cubicBezTo>
                  <a:cubicBezTo>
                    <a:pt x="167002" y="1126986"/>
                    <a:pt x="69584" y="1099160"/>
                    <a:pt x="0" y="1057419"/>
                  </a:cubicBezTo>
                  <a:cubicBezTo>
                    <a:pt x="55667" y="876545"/>
                    <a:pt x="55667" y="876545"/>
                    <a:pt x="55667" y="876545"/>
                  </a:cubicBezTo>
                  <a:cubicBezTo>
                    <a:pt x="125252" y="918285"/>
                    <a:pt x="208753" y="946112"/>
                    <a:pt x="320088" y="946112"/>
                  </a:cubicBezTo>
                  <a:cubicBezTo>
                    <a:pt x="403589" y="946112"/>
                    <a:pt x="473173" y="918285"/>
                    <a:pt x="473173" y="848718"/>
                  </a:cubicBezTo>
                  <a:cubicBezTo>
                    <a:pt x="473173" y="793065"/>
                    <a:pt x="417506" y="751324"/>
                    <a:pt x="306171" y="709584"/>
                  </a:cubicBezTo>
                  <a:cubicBezTo>
                    <a:pt x="125252" y="653930"/>
                    <a:pt x="13917" y="584363"/>
                    <a:pt x="13917" y="431316"/>
                  </a:cubicBezTo>
                  <a:cubicBezTo>
                    <a:pt x="13917" y="292182"/>
                    <a:pt x="111335" y="180875"/>
                    <a:pt x="278337" y="139134"/>
                  </a:cubicBezTo>
                  <a:cubicBezTo>
                    <a:pt x="278337" y="0"/>
                    <a:pt x="278337" y="0"/>
                    <a:pt x="278337" y="0"/>
                  </a:cubicBezTo>
                  <a:close/>
                </a:path>
              </a:pathLst>
            </a:cu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1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1" name="Straight Connector 4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671300" y="6261100"/>
            <a:ext cx="376238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671300" y="6303963"/>
            <a:ext cx="376238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sp>
        <p:nvSpPr>
          <p:cNvPr id="17" name="Content Placeholder 7"/>
          <p:cNvSpPr txBox="1"/>
          <p:nvPr/>
        </p:nvSpPr>
        <p:spPr>
          <a:xfrm>
            <a:off x="4140200" y="209550"/>
            <a:ext cx="4125913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兼职乱象根源何在</a:t>
            </a:r>
            <a:endParaRPr lang="en-US" altLang="zh-CN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151563" y="1492250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1550" y="2830513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29388" y="4627563"/>
            <a:ext cx="1079500" cy="317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olid"/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/>
          <p:nvPr/>
        </p:nvSpPr>
        <p:spPr>
          <a:xfrm>
            <a:off x="1471613" y="2649538"/>
            <a:ext cx="3246437" cy="1001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algn="r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lang="zh-CN" altLang="id-ID" sz="2400" b="1" dirty="0">
                <a:solidFill>
                  <a:srgbClr val="FFC000"/>
                </a:solidFill>
                <a:latin typeface="Calibri" panose="020F0502020204030204" charset="0"/>
                <a:ea typeface="宋体" panose="02010600030101010101" pitchFamily="2" charset="-122"/>
              </a:rPr>
              <a:t>信息不对称</a:t>
            </a:r>
            <a:endParaRPr lang="zh-CN" altLang="id-ID" sz="2400" b="1" i="1" dirty="0">
              <a:solidFill>
                <a:srgbClr val="FFC000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 algn="r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altLang="zh-CN" sz="1100" dirty="0">
                <a:solidFill>
                  <a:srgbClr val="BFBFBF"/>
                </a:solidFill>
                <a:latin typeface="Calibri" panose="020F0502020204030204" charset="0"/>
              </a:rPr>
              <a:t>严重的信息不对称，学生掌控信息不足且作为弱势群体容易被欺骗</a:t>
            </a:r>
            <a:r>
              <a:rPr lang="en-US" altLang="zh-CN" sz="1100" dirty="0">
                <a:solidFill>
                  <a:srgbClr val="BFBFBF"/>
                </a:solidFill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id-ID" altLang="zh-CN" sz="1100" dirty="0">
              <a:solidFill>
                <a:srgbClr val="BFBFBF"/>
              </a:solidFill>
              <a:latin typeface="Calibri" panose="020F0502020204030204" charset="0"/>
              <a:ea typeface="Roboto" pitchFamily="2" charset="0"/>
            </a:endParaRPr>
          </a:p>
        </p:txBody>
      </p:sp>
      <p:sp>
        <p:nvSpPr>
          <p:cNvPr id="48" name="Content Placeholder 2"/>
          <p:cNvSpPr txBox="1"/>
          <p:nvPr/>
        </p:nvSpPr>
        <p:spPr>
          <a:xfrm>
            <a:off x="7688263" y="4465638"/>
            <a:ext cx="3244850" cy="10001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lang="zh-CN" altLang="id-ID" sz="2400" b="1" dirty="0">
                <a:solidFill>
                  <a:schemeClr val="accent2"/>
                </a:solidFill>
                <a:latin typeface="Calibri" panose="020F0502020204030204" charset="0"/>
                <a:ea typeface="宋体" panose="02010600030101010101" pitchFamily="2" charset="-122"/>
              </a:rPr>
              <a:t>信用体系缺失</a:t>
            </a:r>
            <a:endParaRPr lang="zh-CN" altLang="id-ID" sz="2400" b="1" i="1" dirty="0">
              <a:solidFill>
                <a:schemeClr val="accent2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indent="0" defTabSz="457200">
              <a:spcBef>
                <a:spcPct val="20000"/>
              </a:spcBef>
              <a:spcAft>
                <a:spcPts val="600"/>
              </a:spcAft>
              <a:buClr>
                <a:srgbClr val="2E75B6"/>
              </a:buClr>
              <a:buSzPct val="145000"/>
              <a:buFont typeface="Arial" panose="020B0604020202020204" pitchFamily="34" charset="0"/>
              <a:buNone/>
            </a:pPr>
            <a:r>
              <a:rPr altLang="zh-CN" sz="1100" dirty="0">
                <a:solidFill>
                  <a:srgbClr val="BFBFBF"/>
                </a:solidFill>
                <a:latin typeface="Calibri" panose="020F0502020204030204" charset="0"/>
                <a:sym typeface="+mn-ea"/>
              </a:rPr>
              <a:t>随着社会经济的发展，个人信用越来越被社会所重视。</a:t>
            </a:r>
            <a:r>
              <a:rPr lang="zh-CN" sz="1100" dirty="0">
                <a:solidFill>
                  <a:srgbClr val="BFBFBF"/>
                </a:solidFill>
                <a:latin typeface="Calibri" panose="020F0502020204030204" charset="0"/>
                <a:sym typeface="+mn-ea"/>
              </a:rPr>
              <a:t>良好的信用体系给生活带来诸多遍历。</a:t>
            </a:r>
            <a:endParaRPr lang="zh-CN" sz="1100" dirty="0">
              <a:solidFill>
                <a:srgbClr val="BFBFBF"/>
              </a:solidFill>
              <a:latin typeface="Calibri" panose="020F0502020204030204" charset="0"/>
              <a:sym typeface="+mn-ea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5822950" y="2616200"/>
            <a:ext cx="684213" cy="492125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</a:t>
            </a:r>
            <a:endParaRPr kumimoji="0" lang="id-ID" altLang="zh-CN" sz="4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830888" y="4395788"/>
            <a:ext cx="684213" cy="493713"/>
          </a:xfrm>
          <a:custGeom>
            <a:avLst/>
            <a:gdLst>
              <a:gd name="connsiteX0" fmla="*/ 0 w 1799993"/>
              <a:gd name="connsiteY0" fmla="*/ 899997 h 1799993"/>
              <a:gd name="connsiteX1" fmla="*/ 899997 w 1799993"/>
              <a:gd name="connsiteY1" fmla="*/ 0 h 1799993"/>
              <a:gd name="connsiteX2" fmla="*/ 1799994 w 1799993"/>
              <a:gd name="connsiteY2" fmla="*/ 899997 h 1799993"/>
              <a:gd name="connsiteX3" fmla="*/ 899997 w 1799993"/>
              <a:gd name="connsiteY3" fmla="*/ 1799994 h 1799993"/>
              <a:gd name="connsiteX4" fmla="*/ 0 w 1799993"/>
              <a:gd name="connsiteY4" fmla="*/ 899997 h 179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993" h="1799993">
                <a:moveTo>
                  <a:pt x="0" y="899997"/>
                </a:moveTo>
                <a:cubicBezTo>
                  <a:pt x="0" y="402942"/>
                  <a:pt x="402942" y="0"/>
                  <a:pt x="899997" y="0"/>
                </a:cubicBezTo>
                <a:cubicBezTo>
                  <a:pt x="1397052" y="0"/>
                  <a:pt x="1799994" y="402942"/>
                  <a:pt x="1799994" y="899997"/>
                </a:cubicBezTo>
                <a:cubicBezTo>
                  <a:pt x="1799994" y="1397052"/>
                  <a:pt x="1397052" y="1799994"/>
                  <a:pt x="899997" y="1799994"/>
                </a:cubicBezTo>
                <a:cubicBezTo>
                  <a:pt x="402942" y="1799994"/>
                  <a:pt x="0" y="1397052"/>
                  <a:pt x="0" y="899997"/>
                </a:cubicBezTo>
                <a:close/>
              </a:path>
            </a:pathLst>
          </a:custGeom>
          <a:noFill/>
          <a:ln w="2540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406664" tIns="319483" rIns="406664" bIns="319483" anchor="ctr"/>
          <a:lstStyle/>
          <a:p>
            <a:pPr marL="0" marR="0" lvl="0" indent="0" algn="ctr" defTabSz="195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id-ID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rPr>
              <a:t></a:t>
            </a:r>
            <a:endParaRPr kumimoji="0" lang="id-ID" altLang="zh-CN" sz="4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ontAwesome" pitchFamily="2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583238" y="6583363"/>
            <a:ext cx="1155700" cy="144462"/>
            <a:chOff x="7536566" y="6291405"/>
            <a:chExt cx="1154910" cy="144000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7536566" y="6291405"/>
              <a:ext cx="144363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7704726" y="6291405"/>
              <a:ext cx="144363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863367" y="6291405"/>
              <a:ext cx="144363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8042632" y="6291405"/>
              <a:ext cx="142777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8210792" y="6291405"/>
              <a:ext cx="144364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378952" y="6291405"/>
              <a:ext cx="144364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8547112" y="6291405"/>
              <a:ext cx="144364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6151563" y="3255963"/>
            <a:ext cx="0" cy="979488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57913" y="4911725"/>
            <a:ext cx="0" cy="1549400"/>
          </a:xfrm>
          <a:prstGeom prst="line">
            <a:avLst/>
          </a:prstGeom>
          <a:ln w="101600" cmpd="dbl">
            <a:solidFill>
              <a:schemeClr val="bg2">
                <a:lumMod val="75000"/>
              </a:schemeClr>
            </a:solidFill>
            <a:prstDash val="solid"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17" grpId="0"/>
      <p:bldP spid="39" grpId="0"/>
      <p:bldP spid="48" grpId="0"/>
      <p:bldP spid="51" grpId="0" bldLvl="0" animBg="1"/>
      <p:bldP spid="5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区块链信用兼职平台</a:t>
            </a:r>
            <a:endParaRPr lang="en-US" altLang="zh-CN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sp>
        <p:nvSpPr>
          <p:cNvPr id="23" name="Freeform 31"/>
          <p:cNvSpPr>
            <a:spLocks noChangeAspect="1" noEditPoints="1"/>
          </p:cNvSpPr>
          <p:nvPr/>
        </p:nvSpPr>
        <p:spPr bwMode="auto">
          <a:xfrm rot="20009961">
            <a:off x="928688" y="2146300"/>
            <a:ext cx="1276350" cy="1763713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3044825" y="2989263"/>
            <a:ext cx="1625600" cy="550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身份认证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adipiscing.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4897438" y="2989263"/>
            <a:ext cx="1528763" cy="550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竞争机制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adipiscing.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6913563" y="2989263"/>
            <a:ext cx="1633538" cy="550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信用体系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adipiscing.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9166225" y="2989263"/>
            <a:ext cx="1635125" cy="5508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可信数据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amet, consectetur adipiscing.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itle 13"/>
          <p:cNvSpPr txBox="1"/>
          <p:nvPr/>
        </p:nvSpPr>
        <p:spPr>
          <a:xfrm>
            <a:off x="736600" y="4395788"/>
            <a:ext cx="4116388" cy="5857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Diavlo Medium" pitchFamily="50" charset="0"/>
                <a:ea typeface="+mj-ea"/>
                <a:cs typeface="+mj-cs"/>
              </a:rPr>
              <a:t>4 Important Keys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Diavlo Medium" pitchFamily="50" charset="0"/>
              <a:ea typeface="+mj-ea"/>
              <a:cs typeface="+mj-cs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3027363" y="2141538"/>
            <a:ext cx="982662" cy="4587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chemeClr val="accent2"/>
                </a:solidFill>
                <a:latin typeface="Diavlo Medium" pitchFamily="50" charset="0"/>
                <a:ea typeface="宋体" panose="02010600030101010101" pitchFamily="2" charset="-122"/>
              </a:rPr>
              <a:t>1</a:t>
            </a:r>
            <a:endParaRPr lang="en-US" altLang="zh-CN" sz="4400" dirty="0">
              <a:solidFill>
                <a:schemeClr val="accent2"/>
              </a:solidFill>
              <a:latin typeface="Diavlo Medium" pitchFamily="50" charset="0"/>
              <a:ea typeface="宋体" panose="02010600030101010101" pitchFamily="2" charset="-122"/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4879975" y="2141538"/>
            <a:ext cx="981075" cy="4587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Diavlo Medium" pitchFamily="50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Diavlo Medium" pitchFamily="50" charset="0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/>
          <p:nvPr/>
        </p:nvSpPr>
        <p:spPr>
          <a:xfrm>
            <a:off x="6907213" y="2141538"/>
            <a:ext cx="981075" cy="4587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FF0000"/>
                </a:solidFill>
                <a:latin typeface="Diavlo Medium" pitchFamily="50" charset="0"/>
                <a:ea typeface="宋体" panose="02010600030101010101" pitchFamily="2" charset="-122"/>
              </a:rPr>
              <a:t>3</a:t>
            </a:r>
            <a:endParaRPr lang="en-US" altLang="zh-CN" sz="4400" dirty="0">
              <a:solidFill>
                <a:srgbClr val="FF0000"/>
              </a:solidFill>
              <a:latin typeface="Diavlo Medium" pitchFamily="50" charset="0"/>
              <a:ea typeface="宋体" panose="02010600030101010101" pitchFamily="2" charset="-122"/>
            </a:endParaRPr>
          </a:p>
        </p:txBody>
      </p:sp>
      <p:sp>
        <p:nvSpPr>
          <p:cNvPr id="35" name="Content Placeholder 2"/>
          <p:cNvSpPr txBox="1"/>
          <p:nvPr/>
        </p:nvSpPr>
        <p:spPr>
          <a:xfrm>
            <a:off x="9147175" y="2141538"/>
            <a:ext cx="981075" cy="4587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Diavlo Medium" pitchFamily="50" charset="0"/>
                <a:ea typeface="+mn-ea"/>
                <a:cs typeface="+mn-cs"/>
              </a:rPr>
              <a:t>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Diavlo Medium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1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/>
          <p:cNvCxnSpPr>
            <a:cxnSpLocks noChangeAspect="1"/>
          </p:cNvCxnSpPr>
          <p:nvPr/>
        </p:nvCxnSpPr>
        <p:spPr>
          <a:xfrm>
            <a:off x="1117600" y="3840163"/>
            <a:ext cx="992822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3719513" y="2794000"/>
            <a:ext cx="1458912" cy="2730500"/>
            <a:chOff x="1759424" y="2070165"/>
            <a:chExt cx="1285735" cy="240658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1903612" y="2986144"/>
              <a:ext cx="990600" cy="1490606"/>
              <a:chOff x="1180764" y="1293047"/>
              <a:chExt cx="990600" cy="1490606"/>
            </a:xfrm>
            <a:solidFill>
              <a:schemeClr val="accent4"/>
            </a:solidFill>
          </p:grpSpPr>
          <p:sp>
            <p:nvSpPr>
              <p:cNvPr id="21" name="Oval 20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Straight Connector 22"/>
              <p:cNvSpPr/>
              <p:nvPr/>
            </p:nv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4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490" name="Content Placeholder 2"/>
            <p:cNvSpPr txBox="1"/>
            <p:nvPr/>
          </p:nvSpPr>
          <p:spPr>
            <a:xfrm>
              <a:off x="1759424" y="2070165"/>
              <a:ext cx="1285735" cy="596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信息发布</a:t>
              </a:r>
              <a:endPara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信息谁发布，谁存储，谁负责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491" name="Freeform 16"/>
            <p:cNvSpPr>
              <a:spLocks noEditPoints="1"/>
            </p:cNvSpPr>
            <p:nvPr/>
          </p:nvSpPr>
          <p:spPr>
            <a:xfrm>
              <a:off x="2206179" y="3788938"/>
              <a:ext cx="385465" cy="385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7113588" y="2794000"/>
            <a:ext cx="1458912" cy="2730500"/>
            <a:chOff x="3480745" y="2070165"/>
            <a:chExt cx="1285735" cy="2406585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3638662" y="2986144"/>
              <a:ext cx="990600" cy="1490606"/>
              <a:chOff x="1180764" y="1293047"/>
              <a:chExt cx="990600" cy="1490606"/>
            </a:xfrm>
            <a:solidFill>
              <a:schemeClr val="accent5"/>
            </a:solidFill>
          </p:grpSpPr>
          <p:sp>
            <p:nvSpPr>
              <p:cNvPr id="28" name="Oval 27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Straight Connector 30"/>
              <p:cNvSpPr/>
              <p:nvPr/>
            </p:nvSpPr>
            <p:spPr>
              <a:xfrm>
                <a:off x="1676064" y="2368550"/>
                <a:ext cx="0" cy="415103"/>
              </a:xfrm>
              <a:prstGeom prst="line">
                <a:avLst/>
              </a:prstGeom>
              <a:grpFill/>
              <a:ln>
                <a:solidFill>
                  <a:srgbClr val="7030A0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494" name="Content Placeholder 2"/>
            <p:cNvSpPr txBox="1"/>
            <p:nvPr/>
          </p:nvSpPr>
          <p:spPr>
            <a:xfrm>
              <a:off x="3480745" y="2070165"/>
              <a:ext cx="1285735" cy="5960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互评</a:t>
              </a:r>
              <a:r>
                <a:rPr lang="zh-CN" altLang="en-US" sz="2000" b="1" noProof="0" dirty="0" smtClean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sym typeface="+mn-ea"/>
                </a:rPr>
                <a:t>结算</a:t>
              </a:r>
              <a:endPara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通过智能合约加快结算过程，良好的信用实实在在的体现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495" name="Freeform 26"/>
            <p:cNvSpPr>
              <a:spLocks noEditPoints="1"/>
            </p:cNvSpPr>
            <p:nvPr/>
          </p:nvSpPr>
          <p:spPr>
            <a:xfrm>
              <a:off x="3992584" y="3814075"/>
              <a:ext cx="282757" cy="3540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963738" y="2146300"/>
            <a:ext cx="1458912" cy="2505075"/>
            <a:chOff x="881681" y="1492065"/>
            <a:chExt cx="1285735" cy="2207478"/>
          </a:xfrm>
        </p:grpSpPr>
        <p:grpSp>
          <p:nvGrpSpPr>
            <p:cNvPr id="105497" name="Group 32"/>
            <p:cNvGrpSpPr/>
            <p:nvPr/>
          </p:nvGrpSpPr>
          <p:grpSpPr>
            <a:xfrm>
              <a:off x="1029249" y="1492065"/>
              <a:ext cx="990600" cy="1490606"/>
              <a:chOff x="1180764" y="1293047"/>
              <a:chExt cx="990600" cy="149060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1180097" y="1293047"/>
                <a:ext cx="991933" cy="9904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flipV="1">
                <a:off x="1569035" y="2214928"/>
                <a:ext cx="214056" cy="20424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1662773" y="2368808"/>
                <a:ext cx="0" cy="415476"/>
              </a:xfrm>
              <a:prstGeom prst="line">
                <a:avLst/>
              </a:prstGeom>
              <a:ln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501" name="Content Placeholder 2"/>
            <p:cNvSpPr txBox="1"/>
            <p:nvPr/>
          </p:nvSpPr>
          <p:spPr>
            <a:xfrm>
              <a:off x="881681" y="3103608"/>
              <a:ext cx="1285735" cy="5959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身份认证</a:t>
              </a:r>
              <a:endPara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身份信息记录上链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不可伪造不可，不可篡改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502" name="Freeform 6"/>
            <p:cNvSpPr>
              <a:spLocks noEditPoints="1"/>
            </p:cNvSpPr>
            <p:nvPr/>
          </p:nvSpPr>
          <p:spPr>
            <a:xfrm>
              <a:off x="1352369" y="1801547"/>
              <a:ext cx="337851" cy="37163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453063" y="2146300"/>
            <a:ext cx="1458912" cy="2505075"/>
            <a:chOff x="3362465" y="1492065"/>
            <a:chExt cx="1285735" cy="2207478"/>
          </a:xfrm>
        </p:grpSpPr>
        <p:grpSp>
          <p:nvGrpSpPr>
            <p:cNvPr id="41" name="Group 40"/>
            <p:cNvGrpSpPr/>
            <p:nvPr/>
          </p:nvGrpSpPr>
          <p:grpSpPr>
            <a:xfrm>
              <a:off x="3504691" y="1492065"/>
              <a:ext cx="990600" cy="1490606"/>
              <a:chOff x="1180764" y="1293047"/>
              <a:chExt cx="990600" cy="1490606"/>
            </a:xfrm>
            <a:solidFill>
              <a:schemeClr val="accent2"/>
            </a:solidFill>
          </p:grpSpPr>
          <p:sp>
            <p:nvSpPr>
              <p:cNvPr id="44" name="Oval 43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Straight Connector 45"/>
              <p:cNvSpPr/>
              <p:nvPr/>
            </p:nvSpPr>
            <p:spPr>
              <a:xfrm>
                <a:off x="1663272" y="2368550"/>
                <a:ext cx="0" cy="415103"/>
              </a:xfrm>
              <a:prstGeom prst="line">
                <a:avLst/>
              </a:prstGeom>
              <a:grpFill/>
              <a:ln>
                <a:solidFill>
                  <a:srgbClr val="FF0000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105505" name="Content Placeholder 2"/>
            <p:cNvSpPr txBox="1"/>
            <p:nvPr/>
          </p:nvSpPr>
          <p:spPr>
            <a:xfrm>
              <a:off x="3362465" y="3103608"/>
              <a:ext cx="1285735" cy="5959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Calibri" panose="020F0502020204030204" charset="0"/>
                  <a:ea typeface="宋体" panose="02010600030101010101" pitchFamily="2" charset="-122"/>
                </a:rPr>
                <a:t>申请审核</a:t>
              </a:r>
              <a:endParaRPr lang="zh-CN" altLang="en-US" sz="20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  <a:p>
              <a:pPr lvl="0" indent="0"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000" dirty="0">
                  <a:solidFill>
                    <a:srgbClr val="A6A6A6"/>
                  </a:solidFill>
                  <a:latin typeface="Calibri" panose="020F0502020204030204" charset="0"/>
                  <a:ea typeface="宋体" panose="02010600030101010101" pitchFamily="2" charset="-122"/>
                </a:rPr>
                <a:t>通过非对称加密的方法对交易信息就行加密与校验</a:t>
              </a:r>
              <a:endParaRPr lang="zh-CN" altLang="en-US" sz="1000" dirty="0">
                <a:solidFill>
                  <a:srgbClr val="A6A6A6"/>
                </a:solidFill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105506" name="Freeform 11"/>
            <p:cNvSpPr/>
            <p:nvPr/>
          </p:nvSpPr>
          <p:spPr>
            <a:xfrm>
              <a:off x="3796978" y="1851913"/>
              <a:ext cx="416706" cy="2709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8682038" y="2146300"/>
            <a:ext cx="1652587" cy="2505075"/>
            <a:chOff x="6069864" y="1492065"/>
            <a:chExt cx="1455962" cy="2207478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417" y="1492065"/>
              <a:ext cx="990600" cy="1490606"/>
              <a:chOff x="1180764" y="1293047"/>
              <a:chExt cx="990600" cy="1490606"/>
            </a:xfrm>
            <a:solidFill>
              <a:schemeClr val="accent3"/>
            </a:solidFill>
          </p:grpSpPr>
          <p:sp>
            <p:nvSpPr>
              <p:cNvPr id="51" name="Oval 50"/>
              <p:cNvSpPr/>
              <p:nvPr/>
            </p:nvSpPr>
            <p:spPr>
              <a:xfrm>
                <a:off x="1180764" y="1293047"/>
                <a:ext cx="990600" cy="99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 flipV="1">
                <a:off x="1568733" y="2215149"/>
                <a:ext cx="214662" cy="203559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Straight Connector 52"/>
              <p:cNvSpPr/>
              <p:nvPr/>
            </p:nvSpPr>
            <p:spPr>
              <a:xfrm>
                <a:off x="1663272" y="2368550"/>
                <a:ext cx="0" cy="415103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  <a:headEnd type="none" w="med" len="med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sp>
        </p:grpSp>
        <p:sp>
          <p:nvSpPr>
            <p:cNvPr id="49" name="Content Placeholder 2"/>
            <p:cNvSpPr txBox="1"/>
            <p:nvPr/>
          </p:nvSpPr>
          <p:spPr>
            <a:xfrm>
              <a:off x="6069864" y="3103608"/>
              <a:ext cx="1455962" cy="595935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 smtClean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监管</a:t>
              </a:r>
              <a:endParaRPr kumimoji="0" lang="zh-CN" altLang="en-US" sz="1800" b="1" i="0" u="none" strike="noStrike" kern="1200" cap="none" spc="0" normalizeH="0" baseline="0" noProof="0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采用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PKI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体系的双密钥对的方式，在保证用户隐私的情况下，做到信息的相对透明</a:t>
              </a:r>
              <a:endPara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510" name="Freeform 21"/>
            <p:cNvSpPr>
              <a:spLocks noEditPoints="1"/>
            </p:cNvSpPr>
            <p:nvPr/>
          </p:nvSpPr>
          <p:spPr>
            <a:xfrm>
              <a:off x="6623155" y="1825833"/>
              <a:ext cx="383822" cy="3416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  <a:sym typeface="+mn-ea"/>
              </a:rPr>
              <a:t>区块链信用兼职平台</a:t>
            </a:r>
            <a:endParaRPr lang="en-US" altLang="zh-CN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1" name="Straight Connector 400"/>
          <p:cNvCxnSpPr/>
          <p:nvPr/>
        </p:nvCxnSpPr>
        <p:spPr>
          <a:xfrm>
            <a:off x="0" y="6461125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/>
          <p:cNvSpPr/>
          <p:nvPr/>
        </p:nvSpPr>
        <p:spPr>
          <a:xfrm>
            <a:off x="11598275" y="6246813"/>
            <a:ext cx="377825" cy="4222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Subtitle 2"/>
          <p:cNvSpPr txBox="1"/>
          <p:nvPr/>
        </p:nvSpPr>
        <p:spPr>
          <a:xfrm>
            <a:off x="11507788" y="6289675"/>
            <a:ext cx="538162" cy="314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id-ID" altLang="zh-CN" sz="1600" dirty="0">
                <a:solidFill>
                  <a:srgbClr val="F2F2F2"/>
                </a:solidFill>
                <a:latin typeface="Calibri Light" panose="020F0302020204030204" charset="0"/>
                <a:ea typeface="宋体" panose="02010600030101010101" pitchFamily="2" charset="-122"/>
              </a:rPr>
            </a:fld>
            <a:endParaRPr lang="id-ID" altLang="zh-CN" sz="1600" dirty="0">
              <a:solidFill>
                <a:srgbClr val="F2F2F2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grpSp>
        <p:nvGrpSpPr>
          <p:cNvPr id="402" name="Group 401"/>
          <p:cNvGrpSpPr/>
          <p:nvPr/>
        </p:nvGrpSpPr>
        <p:grpSpPr>
          <a:xfrm>
            <a:off x="5567363" y="6581775"/>
            <a:ext cx="1154112" cy="142875"/>
            <a:chOff x="7536566" y="6291405"/>
            <a:chExt cx="1154910" cy="144000"/>
          </a:xfrm>
        </p:grpSpPr>
        <p:sp>
          <p:nvSpPr>
            <p:cNvPr id="403" name="Oval 402"/>
            <p:cNvSpPr>
              <a:spLocks noChangeAspect="1"/>
            </p:cNvSpPr>
            <p:nvPr/>
          </p:nvSpPr>
          <p:spPr>
            <a:xfrm>
              <a:off x="7536566" y="6291405"/>
              <a:ext cx="144562" cy="14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Oval 403"/>
            <p:cNvSpPr>
              <a:spLocks noChangeAspect="1"/>
            </p:cNvSpPr>
            <p:nvPr/>
          </p:nvSpPr>
          <p:spPr>
            <a:xfrm>
              <a:off x="7704957" y="6291405"/>
              <a:ext cx="144562" cy="144000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Oval 404"/>
            <p:cNvSpPr>
              <a:spLocks noChangeAspect="1"/>
            </p:cNvSpPr>
            <p:nvPr/>
          </p:nvSpPr>
          <p:spPr>
            <a:xfrm>
              <a:off x="7863817" y="6291405"/>
              <a:ext cx="144562" cy="144000"/>
            </a:xfrm>
            <a:prstGeom prst="ellipse">
              <a:avLst/>
            </a:prstGeom>
            <a:solidFill>
              <a:schemeClr val="accent2">
                <a:lumMod val="75000"/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Oval 405"/>
            <p:cNvSpPr>
              <a:spLocks noChangeAspect="1"/>
            </p:cNvSpPr>
            <p:nvPr/>
          </p:nvSpPr>
          <p:spPr>
            <a:xfrm>
              <a:off x="8041740" y="6291405"/>
              <a:ext cx="144562" cy="144000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Oval 406"/>
            <p:cNvSpPr>
              <a:spLocks noChangeAspect="1"/>
            </p:cNvSpPr>
            <p:nvPr/>
          </p:nvSpPr>
          <p:spPr>
            <a:xfrm>
              <a:off x="8210131" y="6291405"/>
              <a:ext cx="144562" cy="144000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Oval 407"/>
            <p:cNvSpPr>
              <a:spLocks noChangeAspect="1"/>
            </p:cNvSpPr>
            <p:nvPr/>
          </p:nvSpPr>
          <p:spPr>
            <a:xfrm>
              <a:off x="8378523" y="6291405"/>
              <a:ext cx="144562" cy="144000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Oval 408"/>
            <p:cNvSpPr>
              <a:spLocks noChangeAspect="1"/>
            </p:cNvSpPr>
            <p:nvPr/>
          </p:nvSpPr>
          <p:spPr>
            <a:xfrm>
              <a:off x="8546914" y="6291405"/>
              <a:ext cx="144562" cy="144000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1" name="Content Placeholder 7"/>
          <p:cNvSpPr txBox="1"/>
          <p:nvPr/>
        </p:nvSpPr>
        <p:spPr>
          <a:xfrm>
            <a:off x="519113" y="330200"/>
            <a:ext cx="6034087" cy="914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id-ID" sz="3600" dirty="0">
                <a:solidFill>
                  <a:srgbClr val="767171"/>
                </a:solidFill>
                <a:latin typeface="Calibri Light" panose="020F0302020204030204" charset="0"/>
                <a:ea typeface="宋体" panose="02010600030101010101" pitchFamily="2" charset="-122"/>
              </a:rPr>
              <a:t>学生兼职市场前景光明</a:t>
            </a:r>
            <a:endParaRPr lang="zh-CN" altLang="id-ID" sz="3600" dirty="0">
              <a:solidFill>
                <a:srgbClr val="767171"/>
              </a:solidFill>
              <a:latin typeface="Calibri Light" panose="020F0302020204030204" charset="0"/>
              <a:ea typeface="宋体" panose="02010600030101010101" pitchFamily="2" charset="-122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096000" y="2087563"/>
            <a:ext cx="0" cy="35306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093595" y="2349500"/>
            <a:ext cx="3036888" cy="718185"/>
            <a:chOff x="5207179" y="1541693"/>
            <a:chExt cx="3037229" cy="718284"/>
          </a:xfrm>
        </p:grpSpPr>
        <p:sp>
          <p:nvSpPr>
            <p:cNvPr id="23" name="Content Placeholder 2"/>
            <p:cNvSpPr txBox="1"/>
            <p:nvPr/>
          </p:nvSpPr>
          <p:spPr>
            <a:xfrm>
              <a:off x="5219880" y="1978951"/>
              <a:ext cx="3024528" cy="28102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kumimoji="0" lang="id-ID" altLang="zh-CN" sz="1000" i="0" u="none" strike="noStrike" kern="1200" cap="none" spc="0" normalizeH="0" baseline="0" dirty="0">
                  <a:solidFill>
                    <a:srgbClr val="A6A6A6"/>
                  </a:solidFill>
                  <a:latin typeface="Calibri" panose="020F0502020204030204" charset="0"/>
                  <a:ea typeface="+mn-ea"/>
                  <a:cs typeface="+mn-cs"/>
                </a:rPr>
                <a:t>2017年根据国家统计局和教育部发布的最新数据显示，全国共有在校大学生2682.3万人</a:t>
              </a:r>
              <a:endParaRPr kumimoji="0" lang="id-ID" altLang="zh-CN" sz="1000" i="0" u="none" strike="noStrike" kern="1200" cap="none" spc="0" normalizeH="0" baseline="0" dirty="0">
                <a:solidFill>
                  <a:srgbClr val="A6A6A6"/>
                </a:solidFill>
                <a:latin typeface="Calibri" panose="020F0502020204030204" charset="0"/>
                <a:ea typeface="+mn-ea"/>
                <a:cs typeface="+mn-cs"/>
              </a:endParaRPr>
            </a:p>
          </p:txBody>
        </p:sp>
        <p:sp>
          <p:nvSpPr>
            <p:cNvPr id="24" name="Title 13"/>
            <p:cNvSpPr txBox="1"/>
            <p:nvPr/>
          </p:nvSpPr>
          <p:spPr>
            <a:xfrm>
              <a:off x="5207179" y="1541693"/>
              <a:ext cx="2884812" cy="531886"/>
            </a:xfrm>
            <a:prstGeom prst="rect">
              <a:avLst/>
            </a:prstGeom>
          </p:spPr>
          <p:txBody>
            <a:bodyPr anchor="ctr">
              <a:normAutofit fontScale="7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4000" b="1" i="0" u="none" strike="noStrike" kern="1200" cap="none" spc="0" normalizeH="0" baseline="0" noProof="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2682万</a:t>
              </a:r>
              <a:endParaRPr kumimoji="0" lang="id-ID" altLang="en-US" sz="4000" b="1" i="0" u="none" strike="noStrike" kern="1200" cap="none" spc="0" normalizeH="0" baseline="0" noProof="0" dirty="0" smtClean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07441" y="3951806"/>
            <a:ext cx="1852403" cy="383216"/>
            <a:chOff x="4678814" y="3165042"/>
            <a:chExt cx="1852403" cy="383216"/>
          </a:xfrm>
          <a:solidFill>
            <a:schemeClr val="bg1">
              <a:lumMod val="85000"/>
            </a:schemeClr>
          </a:solidFill>
        </p:grpSpPr>
        <p:grpSp>
          <p:nvGrpSpPr>
            <p:cNvPr id="26" name="Group 25"/>
            <p:cNvGrpSpPr/>
            <p:nvPr/>
          </p:nvGrpSpPr>
          <p:grpSpPr>
            <a:xfrm>
              <a:off x="4678814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56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67896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54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056978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52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46060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50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435142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48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24224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46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7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813306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44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002388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42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3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191470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39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380551" y="3165042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37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600643" y="4506276"/>
            <a:ext cx="1870075" cy="371475"/>
            <a:chOff x="4671866" y="3720174"/>
            <a:chExt cx="1870140" cy="371476"/>
          </a:xfrm>
        </p:grpSpPr>
        <p:grpSp>
          <p:nvGrpSpPr>
            <p:cNvPr id="59" name="Group 58"/>
            <p:cNvGrpSpPr/>
            <p:nvPr/>
          </p:nvGrpSpPr>
          <p:grpSpPr>
            <a:xfrm>
              <a:off x="4671866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Oval 86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369762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85" name="Oval 84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181106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4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5992451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81" name="Oval 80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803796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615141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426486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75" name="Oval 74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237831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73" name="Oval 72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049176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860521" y="3720174"/>
              <a:ext cx="172244" cy="371476"/>
              <a:chOff x="6084168" y="3828473"/>
              <a:chExt cx="172244" cy="371476"/>
            </a:xfrm>
            <a:solidFill>
              <a:schemeClr val="bg1">
                <a:lumMod val="85000"/>
              </a:schemeClr>
            </a:solidFill>
          </p:grpSpPr>
          <p:sp>
            <p:nvSpPr>
              <p:cNvPr id="69" name="Oval 68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2604062" y="3953829"/>
            <a:ext cx="1091973" cy="383216"/>
            <a:chOff x="8450178" y="1416289"/>
            <a:chExt cx="1091973" cy="383216"/>
          </a:xfrm>
          <a:solidFill>
            <a:srgbClr val="FF0000"/>
          </a:solidFill>
        </p:grpSpPr>
        <p:grpSp>
          <p:nvGrpSpPr>
            <p:cNvPr id="96" name="Group 95"/>
            <p:cNvGrpSpPr/>
            <p:nvPr/>
          </p:nvGrpSpPr>
          <p:grpSpPr>
            <a:xfrm>
              <a:off x="8450178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12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3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8639260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10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1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828342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08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9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9017424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06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7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9202403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04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5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391485" y="1416289"/>
              <a:ext cx="150666" cy="383216"/>
              <a:chOff x="7364799" y="3816899"/>
              <a:chExt cx="150666" cy="383216"/>
            </a:xfrm>
            <a:grpFill/>
          </p:grpSpPr>
          <p:sp>
            <p:nvSpPr>
              <p:cNvPr id="102" name="Freeform 12"/>
              <p:cNvSpPr/>
              <p:nvPr/>
            </p:nvSpPr>
            <p:spPr bwMode="auto">
              <a:xfrm>
                <a:off x="7364799" y="3882406"/>
                <a:ext cx="150666" cy="317709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3" name="Oval 13"/>
              <p:cNvSpPr>
                <a:spLocks noChangeArrowheads="1"/>
              </p:cNvSpPr>
              <p:nvPr/>
            </p:nvSpPr>
            <p:spPr bwMode="auto">
              <a:xfrm>
                <a:off x="7410654" y="3816899"/>
                <a:ext cx="59775" cy="597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604213" y="4493823"/>
            <a:ext cx="738209" cy="371476"/>
            <a:chOff x="8652390" y="1423975"/>
            <a:chExt cx="738209" cy="371476"/>
          </a:xfrm>
          <a:solidFill>
            <a:schemeClr val="accent4"/>
          </a:solidFill>
        </p:grpSpPr>
        <p:grpSp>
          <p:nvGrpSpPr>
            <p:cNvPr id="115" name="Group 114"/>
            <p:cNvGrpSpPr/>
            <p:nvPr/>
          </p:nvGrpSpPr>
          <p:grpSpPr>
            <a:xfrm>
              <a:off x="8652390" y="1423975"/>
              <a:ext cx="172244" cy="371476"/>
              <a:chOff x="6084168" y="3828473"/>
              <a:chExt cx="172244" cy="371476"/>
            </a:xfrm>
            <a:grpFill/>
          </p:grpSpPr>
          <p:sp>
            <p:nvSpPr>
              <p:cNvPr id="125" name="Oval 124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6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9218355" y="1423975"/>
              <a:ext cx="172244" cy="371476"/>
              <a:chOff x="6084168" y="3828473"/>
              <a:chExt cx="172244" cy="371476"/>
            </a:xfrm>
            <a:grpFill/>
          </p:grpSpPr>
          <p:sp>
            <p:nvSpPr>
              <p:cNvPr id="123" name="Oval 122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9029700" y="1423975"/>
              <a:ext cx="172244" cy="371476"/>
              <a:chOff x="6084168" y="3828473"/>
              <a:chExt cx="172244" cy="371476"/>
            </a:xfrm>
            <a:grpFill/>
          </p:grpSpPr>
          <p:sp>
            <p:nvSpPr>
              <p:cNvPr id="121" name="Oval 120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2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8841045" y="1423975"/>
              <a:ext cx="172244" cy="371476"/>
              <a:chOff x="6084168" y="3828473"/>
              <a:chExt cx="172244" cy="371476"/>
            </a:xfrm>
            <a:grpFill/>
          </p:grpSpPr>
          <p:sp>
            <p:nvSpPr>
              <p:cNvPr id="119" name="Oval 118"/>
              <p:cNvSpPr>
                <a:spLocks noChangeArrowheads="1"/>
              </p:cNvSpPr>
              <p:nvPr/>
            </p:nvSpPr>
            <p:spPr bwMode="auto">
              <a:xfrm>
                <a:off x="6142112" y="3828473"/>
                <a:ext cx="54769" cy="5635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Freeform 7"/>
              <p:cNvSpPr/>
              <p:nvPr/>
            </p:nvSpPr>
            <p:spPr bwMode="auto">
              <a:xfrm>
                <a:off x="6084168" y="3895942"/>
                <a:ext cx="172244" cy="304007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" name="Chart 15"/>
          <p:cNvGraphicFramePr>
            <a:graphicFrameLocks noChangeAspect="1"/>
          </p:cNvGraphicFramePr>
          <p:nvPr/>
        </p:nvGraphicFramePr>
        <p:xfrm>
          <a:off x="7533958" y="1691005"/>
          <a:ext cx="219075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194560" imgH="2267585" progId="Excel.Chart.8">
                  <p:embed/>
                </p:oleObj>
              </mc:Choice>
              <mc:Fallback>
                <p:oleObj name="" r:id="rId1" imgW="2194560" imgH="2267585" progId="Excel.Char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33958" y="1691005"/>
                        <a:ext cx="2190750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6"/>
          <p:cNvSpPr txBox="1"/>
          <p:nvPr/>
        </p:nvSpPr>
        <p:spPr>
          <a:xfrm>
            <a:off x="8091170" y="2432368"/>
            <a:ext cx="987425" cy="1017270"/>
          </a:xfrm>
          <a:prstGeom prst="rect">
            <a:avLst/>
          </a:prstGeom>
          <a:noFill/>
        </p:spPr>
        <p:txBody>
          <a:bodyPr>
            <a:spAutoFit/>
          </a:bodyPr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altLang="id-ID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endParaRPr kumimoji="0" lang="en-US" altLang="id-ID" sz="4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7"/>
          <p:cNvCxnSpPr>
            <a:endCxn id="14" idx="0"/>
          </p:cNvCxnSpPr>
          <p:nvPr/>
        </p:nvCxnSpPr>
        <p:spPr>
          <a:xfrm flipH="1">
            <a:off x="8589010" y="3788410"/>
            <a:ext cx="635" cy="4889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  <a:headEnd type="none" w="lg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 txBox="1"/>
          <p:nvPr/>
        </p:nvSpPr>
        <p:spPr>
          <a:xfrm>
            <a:off x="7502208" y="4277043"/>
            <a:ext cx="2173287" cy="936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 algn="ctr">
              <a:buFont typeface="Arial" panose="020B0604020202020204" pitchFamily="34" charset="0"/>
              <a:buNone/>
            </a:pPr>
            <a:r>
              <a:rPr lang="en-US" altLang="id-ID" sz="1400" b="1" dirty="0">
                <a:solidFill>
                  <a:srgbClr val="767171"/>
                </a:solidFill>
                <a:latin typeface="Calibri" panose="020F0502020204030204" charset="0"/>
                <a:ea typeface="Roboto" pitchFamily="2" charset="0"/>
                <a:sym typeface="+mn-ea"/>
              </a:rPr>
              <a:t>Ratio</a:t>
            </a:r>
            <a:endParaRPr lang="en-US" altLang="id-ID" sz="1400" b="1" dirty="0">
              <a:solidFill>
                <a:srgbClr val="767171"/>
              </a:solidFill>
              <a:latin typeface="Calibri" panose="020F0502020204030204" charset="0"/>
              <a:ea typeface="Roboto" pitchFamily="2" charset="0"/>
            </a:endParaRPr>
          </a:p>
          <a:p>
            <a:pPr lvl="0" indent="0" algn="ctr">
              <a:buFont typeface="Arial" panose="020B0604020202020204" pitchFamily="34" charset="0"/>
              <a:buNone/>
            </a:pPr>
            <a:r>
              <a:rPr lang="id-ID" altLang="zh-CN" sz="1400" dirty="0">
                <a:solidFill>
                  <a:srgbClr val="A6A6A6"/>
                </a:solidFill>
                <a:latin typeface="Calibri" panose="020F0502020204030204" charset="0"/>
                <a:sym typeface="+mn-ea"/>
              </a:rPr>
              <a:t>目前在校大学生78%以上有做兼职的需求</a:t>
            </a:r>
            <a:endParaRPr lang="en-US" altLang="zh-CN" sz="1100" dirty="0">
              <a:solidFill>
                <a:srgbClr val="A6A6A6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40" grpId="0" build="p"/>
      <p:bldP spid="411" grpId="0"/>
      <p:bldOleChart spid="9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3128963" y="-3646487"/>
            <a:ext cx="5848350" cy="13092112"/>
            <a:chOff x="4484361" y="-4218530"/>
            <a:chExt cx="5847014" cy="13092724"/>
          </a:xfrm>
        </p:grpSpPr>
        <p:sp>
          <p:nvSpPr>
            <p:cNvPr id="22" name="Title 1"/>
            <p:cNvSpPr txBox="1"/>
            <p:nvPr/>
          </p:nvSpPr>
          <p:spPr>
            <a:xfrm>
              <a:off x="4484361" y="-4218530"/>
              <a:ext cx="650212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u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3" name="Title 1"/>
            <p:cNvSpPr txBox="1"/>
            <p:nvPr/>
          </p:nvSpPr>
          <p:spPr>
            <a:xfrm>
              <a:off x="9793614" y="-3683090"/>
              <a:ext cx="537761" cy="12557284"/>
            </a:xfrm>
            <a:prstGeom prst="rect">
              <a:avLst/>
            </a:prstGeom>
          </p:spPr>
          <p:txBody>
            <a:bodyPr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id-ID" sz="90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  <a:alpha val="5000"/>
                    </a:schemeClr>
                  </a:solidFill>
                  <a:effectLst/>
                  <a:uLnTx/>
                  <a:uFillTx/>
                  <a:latin typeface="Diavlo Bold" pitchFamily="50" charset="0"/>
                  <a:ea typeface="+mj-ea"/>
                  <a:cs typeface="Arial" panose="020B0604020202020204" pitchFamily="34" charset="0"/>
                </a:rPr>
                <a:t>n</a:t>
              </a:r>
              <a:endParaRPr kumimoji="0" lang="en-US" sz="90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alpha val="5000"/>
                  </a:schemeClr>
                </a:solidFill>
                <a:effectLst/>
                <a:uLnTx/>
                <a:uFillTx/>
                <a:latin typeface="Diavlo Bold" pitchFamily="50" charset="0"/>
                <a:ea typeface="+mj-ea"/>
                <a:cs typeface="Arial" panose="020B0604020202020204" pitchFamily="34" charset="0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797425" y="2763203"/>
            <a:ext cx="2595563" cy="921385"/>
          </a:xfrm>
        </p:spPr>
        <p:txBody>
          <a:bodyPr wrap="square" lIns="91440" tIns="45720" rIns="91440" bIns="45720" anchor="b">
            <a:spAutoFit/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en-US" altLang="id-ID" sz="4500" kern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iavlo Bold" pitchFamily="50" charset="0"/>
                <a:ea typeface="+mj-ea"/>
                <a:cs typeface="+mj-cs"/>
              </a:rPr>
              <a:t>Thanks</a:t>
            </a:r>
            <a:endParaRPr lang="en-US" altLang="id-ID" sz="4500" kern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iavlo Bold" pitchFamily="50" charset="0"/>
              <a:ea typeface="+mj-ea"/>
              <a:cs typeface="+mj-cs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52813" y="3509963"/>
            <a:ext cx="5283200" cy="341630"/>
          </a:xfrm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区块链是一种技术，更是一种思维方式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02275" y="4208463"/>
            <a:ext cx="144463" cy="144463"/>
          </a:xfrm>
          <a:prstGeom prst="ellipse">
            <a:avLst/>
          </a:prstGeom>
          <a:solidFill>
            <a:srgbClr val="0070C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72138" y="4208463"/>
            <a:ext cx="142875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30888" y="4208463"/>
            <a:ext cx="142875" cy="144463"/>
          </a:xfrm>
          <a:prstGeom prst="ellipse">
            <a:avLst/>
          </a:pr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08688" y="4208463"/>
            <a:ext cx="142875" cy="144463"/>
          </a:xfrm>
          <a:prstGeom prst="ellipse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176963" y="4208463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345238" y="4208463"/>
            <a:ext cx="144463" cy="144463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13513" y="4208463"/>
            <a:ext cx="144463" cy="144463"/>
          </a:xfrm>
          <a:prstGeom prst="ellipse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122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Diavlo Bold</vt:lpstr>
      <vt:lpstr>Lato Regular</vt:lpstr>
      <vt:lpstr>微软雅黑</vt:lpstr>
      <vt:lpstr>Segoe Script</vt:lpstr>
      <vt:lpstr>Calibri</vt:lpstr>
      <vt:lpstr>Calibri Light</vt:lpstr>
      <vt:lpstr>Source Sans Pro Light</vt:lpstr>
      <vt:lpstr>FontAwesome</vt:lpstr>
      <vt:lpstr>Roboto</vt:lpstr>
      <vt:lpstr>Diavlo Medium</vt:lpstr>
      <vt:lpstr>Segoe Print</vt:lpstr>
      <vt:lpstr>Office 主题</vt:lpstr>
      <vt:lpstr>Excel.Chart.8</vt:lpstr>
      <vt:lpstr>基于区块链的信用兼职平台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李一鸣</dc:creator>
  <cp:lastModifiedBy>lym</cp:lastModifiedBy>
  <cp:revision>161</cp:revision>
  <dcterms:created xsi:type="dcterms:W3CDTF">2015-05-05T08:02:00Z</dcterms:created>
  <dcterms:modified xsi:type="dcterms:W3CDTF">2017-05-12T07:41:42Z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