
<file path=[Content_Types].xml><?xml version="1.0" encoding="utf-8"?>
<Types xmlns="http://schemas.openxmlformats.org/package/2006/content-types">
  <Override PartName="/ppt/slideLayouts/slideLayout4.xml" ContentType="application/vnd.openxmlformats-officedocument.presentationml.slideLayout+xml"/>
  <Override PartName="/ppt/slideLayouts/slideLayout67.xml" ContentType="application/vnd.openxmlformats-officedocument.presentationml.slideLayout+xml"/>
  <Override PartName="/ppt/slideLayouts/slideLayout105.xml" ContentType="application/vnd.openxmlformats-officedocument.presentationml.slideLayout+xml"/>
  <Override PartName="/ppt/notesSlides/notesSlide16.xml" ContentType="application/vnd.openxmlformats-officedocument.presentationml.notesSlide+xml"/>
  <Override PartName="/ppt/slides/slide18.xml" ContentType="application/vnd.openxmlformats-officedocument.presentationml.slide+xml"/>
  <Override PartName="/ppt/slideLayouts/slideLayout77.xml" ContentType="application/vnd.openxmlformats-officedocument.presentationml.slideLayout+xml"/>
  <Override PartName="/ppt/slideLayouts/slideLayout115.xml" ContentType="application/vnd.openxmlformats-officedocument.presentationml.slideLayout+xml"/>
  <Override PartName="/ppt/notesSlides/notesSlide26.xml" ContentType="application/vnd.openxmlformats-officedocument.presentationml.notesSlide+xml"/>
  <Override PartName="/ppt/slideLayouts/slideLayout87.xml" ContentType="application/vnd.openxmlformats-officedocument.presentationml.slideLayout+xml"/>
  <Override PartName="/ppt/slideLayouts/slideLayout134.xml" ContentType="application/vnd.openxmlformats-officedocument.presentationml.slideLayout+xml"/>
  <Override PartName="/ppt/slides/slide9.xml" ContentType="application/vnd.openxmlformats-officedocument.presentationml.slide+xml"/>
  <Override PartName="/ppt/slideLayouts/slideLayout96.xml" ContentType="application/vnd.openxmlformats-officedocument.presentationml.slideLayout+xml"/>
  <Override PartName="/ppt/slideMasters/slideMaster7.xml" ContentType="application/vnd.openxmlformats-officedocument.presentationml.slideMaster+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theme/theme1.xml" ContentType="application/vnd.openxmlformats-officedocument.theme+xml"/>
  <Override PartName="/ppt/slideLayouts/slideLayout24.xml" ContentType="application/vnd.openxmlformats-officedocument.presentationml.slideLayout+xml"/>
  <Override PartName="/ppt/notesSlides/notesSlide2.xml" ContentType="application/vnd.openxmlformats-officedocument.presentationml.notesSlide+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Default Extension="jpeg" ContentType="image/jpeg"/>
  <Override PartName="/ppt/slideLayouts/slideLayout63.xml" ContentType="application/vnd.openxmlformats-officedocument.presentationml.slideLayout+xml"/>
  <Override PartName="/ppt/slideLayouts/slideLayout100.xml" ContentType="application/vnd.openxmlformats-officedocument.presentationml.slideLayout+xml"/>
  <Override PartName="/ppt/notesSlides/notesSlide11.xml" ContentType="application/vnd.openxmlformats-officedocument.presentationml.notesSlide+xml"/>
  <Override PartName="/ppt/slides/slide13.xml" ContentType="application/vnd.openxmlformats-officedocument.presentationml.slide+xml"/>
  <Override PartName="/ppt/slideLayouts/slideLayout72.xml" ContentType="application/vnd.openxmlformats-officedocument.presentationml.slideLayout+xml"/>
  <Override PartName="/ppt/slideLayouts/slideLayout110.xml" ContentType="application/vnd.openxmlformats-officedocument.presentationml.slideLayout+xml"/>
  <Override PartName="/ppt/theme/theme12.xml" ContentType="application/vnd.openxmlformats-officedocument.theme+xml"/>
  <Override PartName="/ppt/notesSlides/notesSlide21.xml" ContentType="application/vnd.openxmlformats-officedocument.presentationml.notesSlide+xml"/>
  <Override PartName="/ppt/slides/slide23.xml" ContentType="application/vnd.openxmlformats-officedocument.presentationml.slide+xml"/>
  <Override PartName="/ppt/slideLayouts/slideLayout49.xml" ContentType="application/vnd.openxmlformats-officedocument.presentationml.slideLayout+xml"/>
  <Override PartName="/ppt/slideLayouts/slideLayout82.xml" ContentType="application/vnd.openxmlformats-officedocument.presentationml.slideLayout+xml"/>
  <Override PartName="/ppt/slideLayouts/slideLayout120.xml" ContentType="application/vnd.openxmlformats-officedocument.presentationml.slideLayout+xml"/>
  <Override PartName="/ppt/slideMasters/slideMaster13.xml" ContentType="application/vnd.openxmlformats-officedocument.presentationml.slideMaster+xml"/>
  <Override PartName="/ppt/slides/slide4.xml" ContentType="application/vnd.openxmlformats-officedocument.presentationml.slide+xml"/>
  <Override PartName="/ppt/slideLayouts/slideLayout59.xml" ContentType="application/vnd.openxmlformats-officedocument.presentationml.slideLayout+xml"/>
  <Override PartName="/ppt/slideLayouts/slideLayout5.xml" ContentType="application/vnd.openxmlformats-officedocument.presentationml.slideLayout+xml"/>
  <Override PartName="/ppt/slideLayouts/slideLayout91.xml" ContentType="application/vnd.openxmlformats-officedocument.presentationml.slideLayout+xml"/>
  <Override PartName="/ppt/slideMasters/slideMaster2.xml" ContentType="application/vnd.openxmlformats-officedocument.presentationml.slideMaster+xml"/>
  <Override PartName="/ppt/slideLayouts/slideLayout68.xml" ContentType="application/vnd.openxmlformats-officedocument.presentationml.slideLayout+xml"/>
  <Override PartName="/ppt/slideLayouts/slideLayout106.xml" ContentType="application/vnd.openxmlformats-officedocument.presentationml.slideLayout+xml"/>
  <Override PartName="/ppt/notesSlides/notesSlide17.xml" ContentType="application/vnd.openxmlformats-officedocument.presentationml.notesSlide+xml"/>
  <Override PartName="/ppt/slides/slide19.xml" ContentType="application/vnd.openxmlformats-officedocument.presentationml.slide+xml"/>
  <Override PartName="/ppt/slideLayouts/slideLayout78.xml" ContentType="application/vnd.openxmlformats-officedocument.presentationml.slideLayout+xml"/>
  <Override PartName="/ppt/slideLayouts/slideLayout116.xml" ContentType="application/vnd.openxmlformats-officedocument.presentationml.slideLayout+xml"/>
  <Override PartName="/ppt/slideLayouts/slideLayout10.xml" ContentType="application/vnd.openxmlformats-officedocument.presentationml.slideLayout+xml"/>
  <Override PartName="/ppt/slideLayouts/slideLayout125.xml" ContentType="application/vnd.openxmlformats-officedocument.presentationml.slideLayout+xml"/>
  <Override PartName="/ppt/notesSlides/notesSlide27.xml" ContentType="application/vnd.openxmlformats-officedocument.presentationml.notesSlide+xml"/>
  <Override PartName="/ppt/slideLayouts/slideLayout88.xml" ContentType="application/vnd.openxmlformats-officedocument.presentationml.slideLayout+xml"/>
  <Override PartName="/ppt/slideLayouts/slideLayout135.xml" ContentType="application/vnd.openxmlformats-officedocument.presentationml.slideLayout+xml"/>
  <Override PartName="/ppt/slideLayouts/slideLayout97.xml" ContentType="application/vnd.openxmlformats-officedocument.presentationml.slideLayout+xml"/>
  <Override PartName="/ppt/slideMasters/slideMaster8.xml" ContentType="application/vnd.openxmlformats-officedocument.presentationml.slideMaster+xml"/>
  <Override PartName="/ppt/slideLayouts/slideLayout16.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notesSlides/notesSlide3.xml" ContentType="application/vnd.openxmlformats-officedocument.presentationml.notesSlide+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64.xml" ContentType="application/vnd.openxmlformats-officedocument.presentationml.slideLayout+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slideLayouts/slideLayout73.xml" ContentType="application/vnd.openxmlformats-officedocument.presentationml.slideLayout+xml"/>
  <Override PartName="/ppt/slideLayouts/slideLayout111.xml" ContentType="application/vnd.openxmlformats-officedocument.presentationml.slideLayout+xml"/>
  <Override PartName="/ppt/theme/theme13.xml" ContentType="application/vnd.openxmlformats-officedocument.them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slideLayouts/slideLayout83.xml" ContentType="application/vnd.openxmlformats-officedocument.presentationml.slideLayout+xml"/>
  <Override PartName="/ppt/slideLayouts/slideLayout121.xml" ContentType="application/vnd.openxmlformats-officedocument.presentationml.slideLayout+xml"/>
  <Default Extension="xml" ContentType="application/xml"/>
  <Override PartName="/ppt/slides/slide5.xml" ContentType="application/vnd.openxmlformats-officedocument.presentationml.slide+xml"/>
  <Override PartName="/ppt/slideLayouts/slideLayout92.xml" ContentType="application/vnd.openxmlformats-officedocument.presentationml.slideLayout+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tableStyles.xml" ContentType="application/vnd.openxmlformats-officedocument.presentationml.tableStyles+xml"/>
  <Override PartName="/ppt/slideLayouts/slideLayout69.xml" ContentType="application/vnd.openxmlformats-officedocument.presentationml.slideLayout+xml"/>
  <Override PartName="/ppt/slideLayouts/slideLayout107.xml" ContentType="application/vnd.openxmlformats-officedocument.presentationml.slideLayout+xml"/>
  <Override PartName="/ppt/slideLayouts/slideLayout130.xml" ContentType="application/vnd.openxmlformats-officedocument.presentationml.slideLayout+xml"/>
  <Override PartName="/ppt/slideLayouts/slideLayout140.xml" ContentType="application/vnd.openxmlformats-officedocument.presentationml.slideLayout+xml"/>
  <Override PartName="/ppt/slideLayouts/slideLayout117.xml" ContentType="application/vnd.openxmlformats-officedocument.presentationml.slideLayout+xml"/>
  <Override PartName="/ppt/slideLayouts/slideLayout79.xml" ContentType="application/vnd.openxmlformats-officedocument.presentationml.slideLayout+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slideLayouts/slideLayout126.xml" ContentType="application/vnd.openxmlformats-officedocument.presentationml.slideLayout+xml"/>
  <Override PartName="/ppt/slideLayouts/slideLayout20.xml" ContentType="application/vnd.openxmlformats-officedocument.presentationml.slideLayout+xml"/>
  <Override PartName="/docProps/app.xml" ContentType="application/vnd.openxmlformats-officedocument.extended-properties+xml"/>
  <Override PartName="/ppt/slideLayouts/slideLayout136.xml" ContentType="application/vnd.openxmlformats-officedocument.presentationml.slideLayout+xml"/>
  <Override PartName="/ppt/slideLayouts/slideLayout98.xml" ContentType="application/vnd.openxmlformats-officedocument.presentationml.slideLayout+xml"/>
  <Override PartName="/ppt/slideLayouts/slideLayout30.xml" ContentType="application/vnd.openxmlformats-officedocument.presentationml.slideLayout+xml"/>
  <Override PartName="/ppt/slideMasters/slideMaster9.xml" ContentType="application/vnd.openxmlformats-officedocument.presentationml.slideMaster+xml"/>
  <Override PartName="/docProps/core.xml" ContentType="application/vnd.openxmlformats-package.core-properties+xml"/>
  <Override PartName="/ppt/slideLayouts/slideLayout17.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notesSlides/notesSlide4.xml" ContentType="application/vnd.openxmlformats-officedocument.presentationml.notesSlid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55.xml" ContentType="application/vnd.openxmlformats-officedocument.presentationml.slideLayout+xml"/>
  <Override PartName="/ppt/slideLayouts/slideLayout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slideLayouts/slideLayout74.xml" ContentType="application/vnd.openxmlformats-officedocument.presentationml.slideLayout+xml"/>
  <Override PartName="/ppt/slideLayouts/slideLayout112.xml" ContentType="application/vnd.openxmlformats-officedocument.presentationml.slideLayout+xml"/>
  <Override PartName="/ppt/theme/theme14.xml" ContentType="application/vnd.openxmlformats-officedocument.theme+xml"/>
  <Override PartName="/ppt/notesSlides/notesSlide23.xml" ContentType="application/vnd.openxmlformats-officedocument.presentationml.notesSlide+xml"/>
  <Override PartName="/ppt/slides/slide25.xml" ContentType="application/vnd.openxmlformats-officedocument.presentationml.slide+xml"/>
  <Override PartName="/ppt/slideLayouts/slideLayout84.xml" ContentType="application/vnd.openxmlformats-officedocument.presentationml.slideLayout+xml"/>
  <Override PartName="/ppt/slideLayouts/slideLayout122.xml" ContentType="application/vnd.openxmlformats-officedocument.presentationml.slideLayout+xml"/>
  <Override PartName="/ppt/slideLayouts/slideLayout131.xml" ContentType="application/vnd.openxmlformats-officedocument.presentationml.slideLayout+xml"/>
  <Override PartName="/ppt/slideLayouts/slideLayout9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Masters/slideMaster4.xml" ContentType="application/vnd.openxmlformats-officedocument.presentationml.slideMaster+xml"/>
  <Override PartName="/ppt/slideLayouts/slideLayout108.xml" ContentType="application/vnd.openxmlformats-officedocument.presentationml.slideLayout+xml"/>
  <Override PartName="/ppt/slideLayouts/slideLayout141.xml" ContentType="application/vnd.openxmlformats-officedocument.presentationml.slideLayout+xml"/>
  <Default Extension="png" ContentType="image/png"/>
  <Override PartName="/ppt/notesSlides/notesSlide19.xml" ContentType="application/vnd.openxmlformats-officedocument.presentationml.notesSlide+xml"/>
  <Override PartName="/ppt/slideLayouts/slideLayout118.xml" ContentType="application/vnd.openxmlformats-officedocument.presentationml.slideLayout+xml"/>
  <Override PartName="/ppt/slideLayouts/slideLayout12.xml" ContentType="application/vnd.openxmlformats-officedocument.presentationml.slideLayout+xml"/>
  <Override PartName="/ppt/slideLayouts/slideLayout127.xml" ContentType="application/vnd.openxmlformats-officedocument.presentationml.slideLayout+xml"/>
  <Override PartName="/ppt/slideLayouts/slideLayout89.xml" ContentType="application/vnd.openxmlformats-officedocument.presentationml.slideLayout+xml"/>
  <Override PartName="/ppt/slideLayouts/slideLayout21.xml" ContentType="application/vnd.openxmlformats-officedocument.presentationml.slideLayout+xml"/>
  <Override PartName="/ppt/slideLayouts/slideLayout137.xml" ContentType="application/vnd.openxmlformats-officedocument.presentationml.slideLayout+xml"/>
  <Override PartName="/ppt/slideLayouts/slideLayout99.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50.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27.xml" ContentType="application/vnd.openxmlformats-officedocument.presentationml.slideLayout+xml"/>
  <Override PartName="/ppt/notesSlides/notesSlide5.xml" ContentType="application/vnd.openxmlformats-officedocument.presentationml.notesSlide+xml"/>
  <Override PartName="/ppt/slides/slide10.xml" ContentType="application/vnd.openxmlformats-officedocument.presentationml.slide+xml"/>
  <Override PartName="/ppt/slideLayouts/slideLayout37.xml" ContentType="application/vnd.openxmlformats-officedocument.presentationml.slideLayout+xml"/>
  <Override PartName="/ppt/slides/slide20.xml" ContentType="application/vnd.openxmlformats-officedocument.presentationml.slide+xml"/>
  <Override PartName="/ppt/slideLayouts/slideLayout46.xml" ContentType="application/vnd.openxmlformats-officedocument.presentationml.slideLayout+xml"/>
  <Override PartName="/ppt/slideMasters/slideMaster10.xml" ContentType="application/vnd.openxmlformats-officedocument.presentationml.slideMaster+xml"/>
  <Override PartName="/ppt/slides/slide1.xml" ContentType="application/vnd.openxmlformats-officedocument.presentationml.slide+xml"/>
  <Override PartName="/ppt/slideLayouts/slideLayout56.xml" ContentType="application/vnd.openxmlformats-officedocument.presentationml.slideLayout+xml"/>
  <Override PartName="/ppt/slideLayouts/slideLayout2.xml" ContentType="application/vnd.openxmlformats-officedocument.presentationml.slideLayout+xml"/>
  <Override PartName="/ppt/slideLayouts/slideLayout103.xml" ContentType="application/vnd.openxmlformats-officedocument.presentationml.slideLayout+xml"/>
  <Override PartName="/ppt/slideLayouts/slideLayout65.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slideLayouts/slideLayout75.xml" ContentType="application/vnd.openxmlformats-officedocument.presentationml.slideLayout+xml"/>
  <Override PartName="/ppt/viewProps.xml" ContentType="application/vnd.openxmlformats-officedocument.presentationml.viewProps+xml"/>
  <Override PartName="/ppt/slideLayouts/slideLayout113.xml" ContentType="application/vnd.openxmlformats-officedocument.presentationml.slideLayout+xml"/>
  <Override PartName="/ppt/notesSlides/notesSlide24.xml" ContentType="application/vnd.openxmlformats-officedocument.presentationml.notesSlide+xml"/>
  <Override PartName="/ppt/slides/slide26.xml" ContentType="application/vnd.openxmlformats-officedocument.presentationml.slide+xml"/>
  <Override PartName="/ppt/slideLayouts/slideLayout85.xml" ContentType="application/vnd.openxmlformats-officedocument.presentationml.slideLayout+xml"/>
  <Override PartName="/ppt/slideLayouts/slideLayout123.xml" ContentType="application/vnd.openxmlformats-officedocument.presentationml.slideLayout+xml"/>
  <Default Extension="rels" ContentType="application/vnd.openxmlformats-package.relationships+xml"/>
  <Override PartName="/ppt/slideLayouts/slideLayout132.xml" ContentType="application/vnd.openxmlformats-officedocument.presentationml.slideLayout+xml"/>
  <Override PartName="/ppt/slides/slide7.xml" ContentType="application/vnd.openxmlformats-officedocument.presentationml.slide+xml"/>
  <Override PartName="/ppt/slideLayouts/slideLayout94.xml" ContentType="application/vnd.openxmlformats-officedocument.presentationml.slideLayout+xml"/>
  <Override PartName="/ppt/slideLayouts/slideLayout8.xml" ContentType="application/vnd.openxmlformats-officedocument.presentationml.slideLayout+xml"/>
  <Override PartName="/ppt/slideMasters/slideMaster5.xml" ContentType="application/vnd.openxmlformats-officedocument.presentationml.slideMaster+xml"/>
  <Override PartName="/ppt/slideLayouts/slideLayout109.xml" ContentType="application/vnd.openxmlformats-officedocument.presentationml.slideLayout+xml"/>
  <Override PartName="/ppt/slideLayouts/slideLayout142.xml" ContentType="application/vnd.openxmlformats-officedocument.presentationml.slideLayout+xml"/>
  <Override PartName="/ppt/slideLayouts/slideLayout119.xml" ContentType="application/vnd.openxmlformats-officedocument.presentationml.slideLayout+xml"/>
  <Override PartName="/ppt/slideLayouts/slideLayout13.xml" ContentType="application/vnd.openxmlformats-officedocument.presentationml.slideLayout+xml"/>
  <Override PartName="/ppt/slideLayouts/slideLayout128.xml" ContentType="application/vnd.openxmlformats-officedocument.presentationml.slideLayout+xml"/>
  <Override PartName="/ppt/presProps.xml" ContentType="application/vnd.openxmlformats-officedocument.presentationml.presProps+xml"/>
  <Override PartName="/ppt/slideLayouts/slideLayout22.xml" ContentType="application/vnd.openxmlformats-officedocument.presentationml.slideLayout+xml"/>
  <Override PartName="/ppt/slideLayouts/slideLayout138.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1.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61.xml" ContentType="application/vnd.openxmlformats-officedocument.presentationml.slideLayout+xml"/>
  <Override PartName="/ppt/notesSlides/notesSlide6.xml" ContentType="application/vnd.openxmlformats-officedocument.presentationml.notesSlide+xml"/>
  <Override PartName="/ppt/slides/slide11.xml" ContentType="application/vnd.openxmlformats-officedocument.presentationml.slide+xml"/>
  <Override PartName="/ppt/slideLayouts/slideLayout70.xml" ContentType="application/vnd.openxmlformats-officedocument.presentationml.slideLayout+xml"/>
  <Override PartName="/ppt/slideLayouts/slideLayout38.xml" ContentType="application/vnd.openxmlformats-officedocument.presentationml.slideLayout+xml"/>
  <Override PartName="/ppt/theme/theme10.xml" ContentType="application/vnd.openxmlformats-officedocument.theme+xml"/>
  <Override PartName="/ppt/notesSlides/notesSlide10.xml" ContentType="application/vnd.openxmlformats-officedocument.presentationml.notesSlide+xml"/>
  <Override PartName="/ppt/slides/slide21.xml" ContentType="application/vnd.openxmlformats-officedocument.presentationml.slide+xml"/>
  <Override PartName="/ppt/slideLayouts/slideLayout47.xml" ContentType="application/vnd.openxmlformats-officedocument.presentationml.slideLayout+xml"/>
  <Override PartName="/ppt/slideLayouts/slideLayout80.xml" ContentType="application/vnd.openxmlformats-officedocument.presentationml.slideLayout+xml"/>
  <Override PartName="/ppt/slideMasters/slideMaster11.xml" ContentType="application/vnd.openxmlformats-officedocument.presentationml.slideMaster+xml"/>
  <Override PartName="/ppt/slides/slide2.xml" ContentType="application/vnd.openxmlformats-officedocument.presentationml.slide+xml"/>
  <Override PartName="/ppt/slideLayouts/slideLayout57.xml" ContentType="application/vnd.openxmlformats-officedocument.presentationml.slideLayout+xml"/>
  <Override PartName="/ppt/slideLayouts/slideLayout3.xml" ContentType="application/vnd.openxmlformats-officedocument.presentationml.slideLayout+xml"/>
  <Override PartName="/ppt/slideLayouts/slideLayout104.xml" ContentType="application/vnd.openxmlformats-officedocument.presentationml.slideLayout+xml"/>
  <Override PartName="/ppt/slideLayouts/slideLayout66.xml" ContentType="application/vnd.openxmlformats-officedocument.presentationml.slideLayout+xml"/>
  <Override PartName="/ppt/notesSlides/notesSlide15.xml" ContentType="application/vnd.openxmlformats-officedocument.presentationml.notesSlide+xml"/>
  <Override PartName="/ppt/slides/slide17.xml" ContentType="application/vnd.openxmlformats-officedocument.presentationml.slide+xml"/>
  <Override PartName="/ppt/slideLayouts/slideLayout76.xml" ContentType="application/vnd.openxmlformats-officedocument.presentationml.slideLayout+xml"/>
  <Override PartName="/ppt/slideLayouts/slideLayout114.xml" ContentType="application/vnd.openxmlformats-officedocument.presentationml.slideLayout+xml"/>
  <Override PartName="/ppt/notesSlides/notesSlide25.xml" ContentType="application/vnd.openxmlformats-officedocument.presentationml.notesSlide+xml"/>
  <Override PartName="/ppt/slides/slide27.xml" ContentType="application/vnd.openxmlformats-officedocument.presentationml.slide+xml"/>
  <Override PartName="/ppt/slideLayouts/slideLayout86.xml" ContentType="application/vnd.openxmlformats-officedocument.presentationml.slideLayout+xml"/>
  <Override PartName="/ppt/slideLayouts/slideLayout124.xml" ContentType="application/vnd.openxmlformats-officedocument.presentationml.slideLayout+xml"/>
  <Override PartName="/ppt/slideLayouts/slideLayout133.xml" ContentType="application/vnd.openxmlformats-officedocument.presentationml.slideLayout+xml"/>
  <Override PartName="/ppt/slides/slide8.xml" ContentType="application/vnd.openxmlformats-officedocument.presentationml.slide+xml"/>
  <Override PartName="/ppt/slideLayouts/slideLayout95.xml" ContentType="application/vnd.openxmlformats-officedocument.presentationml.slideLayout+xml"/>
  <Override PartName="/ppt/slideLayouts/slideLayout9.xml" ContentType="application/vnd.openxmlformats-officedocument.presentationml.slideLayout+xml"/>
  <Override PartName="/ppt/slideMasters/slideMaster6.xml" ContentType="application/vnd.openxmlformats-officedocument.presentationml.slideMaster+xml"/>
  <Override PartName="/ppt/slideLayouts/slideLayout143.xml" ContentType="application/vnd.openxmlformats-officedocument.presentationml.slideLayout+xml"/>
  <Override PartName="/ppt/slideLayouts/slideLayout14.xml" ContentType="application/vnd.openxmlformats-officedocument.presentationml.slideLayout+xml"/>
  <Override PartName="/ppt/slideLayouts/slideLayout129.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slideLayouts/slideLayout139.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notesSlides/notesSlide7.xml" ContentType="application/vnd.openxmlformats-officedocument.presentationml.notesSlide+xml"/>
  <Override PartName="/ppt/slides/slide12.xml" ContentType="application/vnd.openxmlformats-officedocument.presentationml.slide+xml"/>
  <Override PartName="/ppt/slideLayouts/slideLayout71.xml" ContentType="application/vnd.openxmlformats-officedocument.presentationml.slideLayout+xml"/>
  <Override PartName="/ppt/slideLayouts/slideLayout39.xml" ContentType="application/vnd.openxmlformats-officedocument.presentationml.slideLayout+xml"/>
  <Override PartName="/ppt/theme/theme11.xml" ContentType="application/vnd.openxmlformats-officedocument.theme+xml"/>
  <Override PartName="/ppt/notesSlides/notesSlide20.xml" ContentType="application/vnd.openxmlformats-officedocument.presentationml.notesSlide+xml"/>
  <Override PartName="/ppt/slides/slide22.xml" ContentType="application/vnd.openxmlformats-officedocument.presentationml.slide+xml"/>
  <Override PartName="/ppt/slideLayouts/slideLayout48.xml" ContentType="application/vnd.openxmlformats-officedocument.presentationml.slideLayout+xml"/>
  <Override PartName="/ppt/slideLayouts/slideLayout81.xml" ContentType="application/vnd.openxmlformats-officedocument.presentationml.slideLayout+xml"/>
  <Override PartName="/ppt/slideMasters/slideMaster12.xml" ContentType="application/vnd.openxmlformats-officedocument.presentationml.slideMaster+xml"/>
  <Override PartName="/ppt/slides/slide3.xml" ContentType="application/vnd.openxmlformats-officedocument.presentationml.slide+xml"/>
  <Override PartName="/ppt/slideLayouts/slideLayout90.xml" ContentType="application/vnd.openxmlformats-officedocument.presentationml.slideLayout+xml"/>
  <Override PartName="/ppt/slideLayouts/slideLayout58.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r:id="rId1"/>
    <p:sldMasterId r:id="rId2"/>
    <p:sldMasterId r:id="rId3"/>
    <p:sldMasterId r:id="rId4"/>
    <p:sldMasterId r:id="rId5"/>
    <p:sldMasterId r:id="rId6"/>
    <p:sldMasterId r:id="rId7"/>
    <p:sldMasterId r:id="rId8"/>
    <p:sldMasterId r:id="rId9"/>
    <p:sldMasterId r:id="rId10"/>
    <p:sldMasterId r:id="rId11"/>
    <p:sldMasterId r:id="rId12"/>
    <p:sldMasterId r:id="rId13"/>
  </p:sldMasterIdLst>
  <p:notesMasterIdLst>
    <p:notesMasterId r:id="rId41"/>
  </p:notesMasterIdLst>
  <p:sldIdLst>
    <p:sldId id="259" r:id="rId14"/>
    <p:sldId id="295" r:id="rId15"/>
    <p:sldId id="257" r:id="rId16"/>
    <p:sldId id="263" r:id="rId17"/>
    <p:sldId id="264" r:id="rId18"/>
    <p:sldId id="265" r:id="rId19"/>
    <p:sldId id="283" r:id="rId20"/>
    <p:sldId id="280" r:id="rId21"/>
    <p:sldId id="281" r:id="rId22"/>
    <p:sldId id="282" r:id="rId23"/>
    <p:sldId id="284" r:id="rId24"/>
    <p:sldId id="269" r:id="rId25"/>
    <p:sldId id="273" r:id="rId26"/>
    <p:sldId id="290" r:id="rId27"/>
    <p:sldId id="270" r:id="rId28"/>
    <p:sldId id="271" r:id="rId29"/>
    <p:sldId id="272" r:id="rId30"/>
    <p:sldId id="289" r:id="rId31"/>
    <p:sldId id="288" r:id="rId32"/>
    <p:sldId id="274" r:id="rId33"/>
    <p:sldId id="285" r:id="rId34"/>
    <p:sldId id="292" r:id="rId35"/>
    <p:sldId id="294" r:id="rId36"/>
    <p:sldId id="293" r:id="rId37"/>
    <p:sldId id="291" r:id="rId38"/>
    <p:sldId id="286" r:id="rId39"/>
    <p:sldId id="277" r:id="rId40"/>
  </p:sldIdLst>
  <p:sldSz cx="9144000" cy="6858000" type="screen4x3"/>
  <p:notesSz cx="6858000" cy="9144000"/>
  <p:defaultTextStyle>
    <a:defPPr>
      <a:defRPr lang="en-US"/>
    </a:defPPr>
    <a:lvl1pPr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1pPr>
    <a:lvl2pPr marL="321457"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2pPr>
    <a:lvl3pPr marL="642915"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3pPr>
    <a:lvl4pPr marL="964372"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4pPr>
    <a:lvl5pPr marL="1285829"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62093" autoAdjust="0"/>
  </p:normalViewPr>
  <p:slideViewPr>
    <p:cSldViewPr>
      <p:cViewPr varScale="1">
        <p:scale>
          <a:sx n="62" d="100"/>
          <a:sy n="62" d="100"/>
        </p:scale>
        <p:origin x="-16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10DB098-F1C3-AE4B-B4DA-FEADE78C07B4}" type="datetime1">
              <a:rPr lang="en-US"/>
              <a:pPr>
                <a:defRPr/>
              </a:pPr>
              <a:t>9/8/09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12BD33-1045-D54C-B9B9-4A010BE5EF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ＭＳ Ｐゴシック" pitchFamily="-65" charset="-128"/>
      </a:defRPr>
    </a:lvl1pPr>
    <a:lvl2pPr marL="321457"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2pPr>
    <a:lvl3pPr marL="642915"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3pPr>
    <a:lvl4pPr marL="964372"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4pPr>
    <a:lvl5pPr marL="1285829"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5pPr>
    <a:lvl6pPr marL="1607287" algn="l" defTabSz="321457" rtl="0" eaLnBrk="1" latinLnBrk="0" hangingPunct="1">
      <a:defRPr sz="800" kern="1200">
        <a:solidFill>
          <a:schemeClr val="tx1"/>
        </a:solidFill>
        <a:latin typeface="+mn-lt"/>
        <a:ea typeface="+mn-ea"/>
        <a:cs typeface="+mn-cs"/>
      </a:defRPr>
    </a:lvl6pPr>
    <a:lvl7pPr marL="1928744" algn="l" defTabSz="321457" rtl="0" eaLnBrk="1" latinLnBrk="0" hangingPunct="1">
      <a:defRPr sz="800" kern="1200">
        <a:solidFill>
          <a:schemeClr val="tx1"/>
        </a:solidFill>
        <a:latin typeface="+mn-lt"/>
        <a:ea typeface="+mn-ea"/>
        <a:cs typeface="+mn-cs"/>
      </a:defRPr>
    </a:lvl7pPr>
    <a:lvl8pPr marL="2250201" algn="l" defTabSz="321457" rtl="0" eaLnBrk="1" latinLnBrk="0" hangingPunct="1">
      <a:defRPr sz="800" kern="1200">
        <a:solidFill>
          <a:schemeClr val="tx1"/>
        </a:solidFill>
        <a:latin typeface="+mn-lt"/>
        <a:ea typeface="+mn-ea"/>
        <a:cs typeface="+mn-cs"/>
      </a:defRPr>
    </a:lvl8pPr>
    <a:lvl9pPr marL="2571659" algn="l" defTabSz="321457"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Slide Image Placeholder 1"/>
          <p:cNvSpPr>
            <a:spLocks noGrp="1" noRot="1" noChangeAspec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Welcome and </a:t>
            </a:r>
            <a:r>
              <a:rPr lang="en-US" dirty="0" smtClean="0">
                <a:ea typeface="ＭＳ Ｐゴシック" charset="-128"/>
                <a:cs typeface="ＭＳ Ｐゴシック" charset="-128"/>
              </a:rPr>
              <a:t>introductions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Today we want</a:t>
            </a:r>
            <a:r>
              <a:rPr lang="en-US" baseline="0" dirty="0" smtClean="0">
                <a:ea typeface="ＭＳ Ｐゴシック" charset="-128"/>
                <a:cs typeface="ＭＳ Ｐゴシック" charset="-128"/>
              </a:rPr>
              <a:t> to present to you a design pattern that has been useful to us at PBS. This pattern allows applications to be presented by other objects or applications and at multiple contextualized URLs.</a:t>
            </a:r>
            <a:endParaRPr lang="en-US" dirty="0" smtClean="0">
              <a:ea typeface="ＭＳ Ｐゴシック" charset="-128"/>
              <a:cs typeface="ＭＳ Ｐゴシック" charset="-128"/>
            </a:endParaRPr>
          </a:p>
        </p:txBody>
      </p:sp>
      <p:sp>
        <p:nvSpPr>
          <p:cNvPr id="162820" name="Slide Number Placeholder 3"/>
          <p:cNvSpPr>
            <a:spLocks noGrp="1"/>
          </p:cNvSpPr>
          <p:nvPr>
            <p:ph type="sldNum" sz="quarter" idx="5"/>
          </p:nvPr>
        </p:nvSpPr>
        <p:spPr bwMode="auto">
          <a:noFill/>
          <a:ln>
            <a:miter lim="800000"/>
            <a:headEnd/>
            <a:tailEnd/>
          </a:ln>
        </p:spPr>
        <p:txBody>
          <a:bodyPr/>
          <a:lstStyle/>
          <a:p>
            <a:fld id="{35AE9085-F881-5643-AB97-E05F9F27233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Slide Image Placeholder 1"/>
          <p:cNvSpPr>
            <a:spLocks noGrp="1" noRot="1" noChangeAspec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Template </a:t>
            </a:r>
            <a:r>
              <a:rPr lang="en-US" dirty="0" smtClean="0">
                <a:ea typeface="ＭＳ Ｐゴシック" charset="-128"/>
                <a:cs typeface="ＭＳ Ｐゴシック" charset="-128"/>
              </a:rPr>
              <a:t>Tags are often used to combine functionality from different apps into single pages.</a:t>
            </a:r>
          </a:p>
          <a:p>
            <a:pPr eaLnBrk="1" hangingPunct="1">
              <a:spcBef>
                <a:spcPct val="0"/>
              </a:spcBef>
            </a:pPr>
            <a:endParaRPr lang="en-US" dirty="0" smtClean="0">
              <a:ea typeface="ＭＳ Ｐゴシック" charset="-128"/>
              <a:cs typeface="ＭＳ Ｐゴシック" charset="-128"/>
            </a:endParaRPr>
          </a:p>
        </p:txBody>
      </p:sp>
      <p:sp>
        <p:nvSpPr>
          <p:cNvPr id="179204" name="Slide Number Placeholder 3"/>
          <p:cNvSpPr>
            <a:spLocks noGrp="1"/>
          </p:cNvSpPr>
          <p:nvPr>
            <p:ph type="sldNum" sz="quarter" idx="5"/>
          </p:nvPr>
        </p:nvSpPr>
        <p:spPr bwMode="auto">
          <a:noFill/>
          <a:ln>
            <a:miter lim="800000"/>
            <a:headEnd/>
            <a:tailEnd/>
          </a:ln>
        </p:spPr>
        <p:txBody>
          <a:bodyPr/>
          <a:lstStyle/>
          <a:p>
            <a:fld id="{FD4AFFFB-30D6-034A-844E-D6EE379DD6AE}"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Slide Image Placeholder 1"/>
          <p:cNvSpPr>
            <a:spLocks noGrp="1" noRot="1" noChangeAspec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Template Tags are also very useful, but have some drawbacks: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Form posts and handling errors in form posts are especially problematic. The user experience of submitting a post and being taken to a standalone error resolution or preview page is unacceptable.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Context data can be added and manipulated with Template tags, but only if the tag has been written that way (many reusable apps template tags do not have the ability to accept arbitrary context data – and why should they?)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Additional logic can be difficult to enforce or bypass</a:t>
            </a:r>
          </a:p>
          <a:p>
            <a:pPr eaLnBrk="1" hangingPunct="1">
              <a:spcBef>
                <a:spcPct val="0"/>
              </a:spcBef>
            </a:pPr>
            <a:endParaRPr lang="en-US" smtClean="0">
              <a:ea typeface="ＭＳ Ｐゴシック" charset="-128"/>
              <a:cs typeface="ＭＳ Ｐゴシック" charset="-128"/>
            </a:endParaRPr>
          </a:p>
        </p:txBody>
      </p:sp>
      <p:sp>
        <p:nvSpPr>
          <p:cNvPr id="181252" name="Slide Number Placeholder 3"/>
          <p:cNvSpPr>
            <a:spLocks noGrp="1"/>
          </p:cNvSpPr>
          <p:nvPr>
            <p:ph type="sldNum" sz="quarter" idx="5"/>
          </p:nvPr>
        </p:nvSpPr>
        <p:spPr bwMode="auto">
          <a:noFill/>
          <a:ln>
            <a:miter lim="800000"/>
            <a:headEnd/>
            <a:tailEnd/>
          </a:ln>
        </p:spPr>
        <p:txBody>
          <a:bodyPr/>
          <a:lstStyle/>
          <a:p>
            <a:fld id="{3D974214-3BD1-984B-9E81-020DE37042A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Slide Image Placeholder 1"/>
          <p:cNvSpPr>
            <a:spLocks noGrp="1" noRot="1" noChangeAspec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(S) It’s </a:t>
            </a:r>
            <a:r>
              <a:rPr lang="en-US" dirty="0" smtClean="0">
                <a:ea typeface="ＭＳ Ｐゴシック" charset="-128"/>
                <a:cs typeface="ＭＳ Ｐゴシック" charset="-128"/>
              </a:rPr>
              <a:t>helpful to look at a real-world example. In this case, we will examine a use case we were confronted with during the development of our social networking tool for educators’ professional development, PBS </a:t>
            </a:r>
            <a:r>
              <a:rPr lang="en-US" dirty="0" err="1" smtClean="0">
                <a:ea typeface="ＭＳ Ｐゴシック" charset="-128"/>
                <a:cs typeface="ＭＳ Ｐゴシック" charset="-128"/>
              </a:rPr>
              <a:t>TeacherLine</a:t>
            </a:r>
            <a:r>
              <a:rPr lang="en-US" dirty="0" smtClean="0">
                <a:ea typeface="ＭＳ Ｐゴシック" charset="-128"/>
                <a:cs typeface="ＭＳ Ｐゴシック" charset="-128"/>
              </a:rPr>
              <a:t> Peer Connection.</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Peer Connection is a social site that helps educators fulfill professional development requirements. It provides two major features: Access to </a:t>
            </a:r>
            <a:r>
              <a:rPr lang="en-US" dirty="0" err="1" smtClean="0">
                <a:ea typeface="ＭＳ Ｐゴシック" charset="-128"/>
                <a:cs typeface="ＭＳ Ｐゴシック" charset="-128"/>
              </a:rPr>
              <a:t>curated</a:t>
            </a:r>
            <a:r>
              <a:rPr lang="en-US" dirty="0" smtClean="0">
                <a:ea typeface="ＭＳ Ｐゴシック" charset="-128"/>
                <a:cs typeface="ＭＳ Ｐゴシック" charset="-128"/>
              </a:rPr>
              <a:t> content and community features.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 site is designed to support real-world instructional coaching and mentoring programs in place at many schools, and it is intended to both help teachers become more comfortable with modern networked technologies as well as helping them develop their teaching practice.</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endParaRPr lang="en-US" dirty="0" smtClean="0">
              <a:ea typeface="ＭＳ Ｐゴシック" charset="-128"/>
              <a:cs typeface="ＭＳ Ｐゴシック" charset="-128"/>
            </a:endParaRPr>
          </a:p>
        </p:txBody>
      </p:sp>
      <p:sp>
        <p:nvSpPr>
          <p:cNvPr id="183300" name="Slide Number Placeholder 3"/>
          <p:cNvSpPr>
            <a:spLocks noGrp="1"/>
          </p:cNvSpPr>
          <p:nvPr>
            <p:ph type="sldNum" sz="quarter" idx="5"/>
          </p:nvPr>
        </p:nvSpPr>
        <p:spPr bwMode="auto">
          <a:noFill/>
          <a:ln>
            <a:miter lim="800000"/>
            <a:headEnd/>
            <a:tailEnd/>
          </a:ln>
        </p:spPr>
        <p:txBody>
          <a:bodyPr/>
          <a:lstStyle/>
          <a:p>
            <a:fld id="{029FD642-7CCC-6849-AAB1-45D4CEFF250F}"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Slide Image Placeholder 1"/>
          <p:cNvSpPr>
            <a:spLocks noGrp="1" noRot="1" noChangeAspec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So as we set out to add a discussions feature to almost every object in the site (Networks, Groups, Learning Modules, Resources), we needed to adhere to a set of requirements.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These were essential requirements, not all of which can be fulfilled with the traditional approaches.</a:t>
            </a:r>
            <a:r>
              <a:rPr lang="en-US" dirty="0" smtClean="0">
                <a:ea typeface="ＭＳ Ｐゴシック" charset="-128"/>
                <a:cs typeface="ＭＳ Ｐゴシック" charset="-128"/>
              </a:rPr>
              <a:t> </a:t>
            </a:r>
            <a:endParaRPr lang="en-US" dirty="0" smtClean="0">
              <a:ea typeface="ＭＳ Ｐゴシック" charset="-128"/>
              <a:cs typeface="ＭＳ Ｐゴシック" charset="-128"/>
            </a:endParaRPr>
          </a:p>
        </p:txBody>
      </p:sp>
      <p:sp>
        <p:nvSpPr>
          <p:cNvPr id="185348" name="Slide Number Placeholder 3"/>
          <p:cNvSpPr>
            <a:spLocks noGrp="1"/>
          </p:cNvSpPr>
          <p:nvPr>
            <p:ph type="sldNum" sz="quarter" idx="5"/>
          </p:nvPr>
        </p:nvSpPr>
        <p:spPr bwMode="auto">
          <a:noFill/>
          <a:ln>
            <a:miter lim="800000"/>
            <a:headEnd/>
            <a:tailEnd/>
          </a:ln>
        </p:spPr>
        <p:txBody>
          <a:bodyPr/>
          <a:lstStyle/>
          <a:p>
            <a:fld id="{A10A6644-4AF8-3946-939E-EDAD038638C2}"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Slide Image Placeholder 1"/>
          <p:cNvSpPr>
            <a:spLocks noGrp="1" noRot="1" noChangeAspec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By making an app “pluggable” we gain extra features:</a:t>
            </a:r>
            <a:endParaRPr lang="en-US" dirty="0" smtClean="0">
              <a:ea typeface="ＭＳ Ｐゴシック" charset="-128"/>
              <a:cs typeface="ＭＳ Ｐゴシック" charset="-128"/>
            </a:endParaRPr>
          </a:p>
          <a:p>
            <a:pPr eaLnBrk="1" hangingPunct="1">
              <a:spcBef>
                <a:spcPct val="0"/>
              </a:spcBef>
            </a:pPr>
            <a:endParaRPr lang="en-US" dirty="0" smtClean="0">
              <a:ea typeface="ＭＳ Ｐゴシック" charset="-128"/>
              <a:cs typeface="ＭＳ Ｐゴシック" charset="-128"/>
            </a:endParaRPr>
          </a:p>
        </p:txBody>
      </p:sp>
      <p:sp>
        <p:nvSpPr>
          <p:cNvPr id="187396" name="Slide Number Placeholder 3"/>
          <p:cNvSpPr>
            <a:spLocks noGrp="1"/>
          </p:cNvSpPr>
          <p:nvPr>
            <p:ph type="sldNum" sz="quarter" idx="5"/>
          </p:nvPr>
        </p:nvSpPr>
        <p:spPr bwMode="auto">
          <a:noFill/>
          <a:ln>
            <a:miter lim="800000"/>
            <a:headEnd/>
            <a:tailEnd/>
          </a:ln>
        </p:spPr>
        <p:txBody>
          <a:bodyPr/>
          <a:lstStyle/>
          <a:p>
            <a:fld id="{8768EC5E-868C-5B48-80C8-7946DB950287}"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Slide Image Placeholder 1"/>
          <p:cNvSpPr>
            <a:spLocks noGrp="1" noRot="1" noChangeAspec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These are two examples of how discussions appear in Peer Connection.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 One discussion area is attached to a Group, which is a subset of a Network.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 other discussion area is attached to a Professional Development Module, which is a piece of curated content from the PBS team.</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It is essential that these discussions display under the URL hierarchy set up for displaying Networks, Groups, instructional Modules, etc. </a:t>
            </a:r>
          </a:p>
        </p:txBody>
      </p:sp>
      <p:sp>
        <p:nvSpPr>
          <p:cNvPr id="189444" name="Slide Number Placeholder 3"/>
          <p:cNvSpPr>
            <a:spLocks noGrp="1"/>
          </p:cNvSpPr>
          <p:nvPr>
            <p:ph type="sldNum" sz="quarter" idx="5"/>
          </p:nvPr>
        </p:nvSpPr>
        <p:spPr bwMode="auto">
          <a:noFill/>
          <a:ln>
            <a:miter lim="800000"/>
            <a:headEnd/>
            <a:tailEnd/>
          </a:ln>
        </p:spPr>
        <p:txBody>
          <a:bodyPr/>
          <a:lstStyle/>
          <a:p>
            <a:fld id="{53850FDD-5EEB-574B-AA1F-901FF4589B34}"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Slide Image Placeholder 1"/>
          <p:cNvSpPr>
            <a:spLocks noGrp="1" noRot="1" noChangeAspec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you can see, the presentation of the pluggable discussion app’s functionality on these pages is surrounded by differentiated navigation that fits with the presenting application.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 in this example, you can see that Discussions are a first-class link under the left sidebar navigation of your Group listing.</a:t>
            </a:r>
          </a:p>
        </p:txBody>
      </p:sp>
      <p:sp>
        <p:nvSpPr>
          <p:cNvPr id="191492" name="Slide Number Placeholder 3"/>
          <p:cNvSpPr>
            <a:spLocks noGrp="1"/>
          </p:cNvSpPr>
          <p:nvPr>
            <p:ph type="sldNum" sz="quarter" idx="5"/>
          </p:nvPr>
        </p:nvSpPr>
        <p:spPr bwMode="auto">
          <a:noFill/>
          <a:ln>
            <a:miter lim="800000"/>
            <a:headEnd/>
            <a:tailEnd/>
          </a:ln>
        </p:spPr>
        <p:txBody>
          <a:bodyPr/>
          <a:lstStyle/>
          <a:p>
            <a:fld id="{53E713CC-E53E-D84E-A9C5-AE53D93D8342}"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Slide Image Placeholder 1"/>
          <p:cNvSpPr>
            <a:spLocks noGrp="1" noRot="1" noChangeAspec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However, when presented as a part of an instructional Module, the discussion area is accessed through a sub-navigation that is not part of the first-class navigation structure for the instructional Module.</a:t>
            </a:r>
          </a:p>
        </p:txBody>
      </p:sp>
      <p:sp>
        <p:nvSpPr>
          <p:cNvPr id="193540" name="Slide Number Placeholder 3"/>
          <p:cNvSpPr>
            <a:spLocks noGrp="1"/>
          </p:cNvSpPr>
          <p:nvPr>
            <p:ph type="sldNum" sz="quarter" idx="5"/>
          </p:nvPr>
        </p:nvSpPr>
        <p:spPr bwMode="auto">
          <a:noFill/>
          <a:ln>
            <a:miter lim="800000"/>
            <a:headEnd/>
            <a:tailEnd/>
          </a:ln>
        </p:spPr>
        <p:txBody>
          <a:bodyPr/>
          <a:lstStyle/>
          <a:p>
            <a:fld id="{4BF2F4E2-7B8B-2647-8804-D218E8DF2EE0}"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Slide Image Placeholder 1"/>
          <p:cNvSpPr>
            <a:spLocks noGrp="1" noRot="1" noChangeAspec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This content is generated</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by the pluggable app. </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 pluggable app knows nothing about the presenting application And the presenting app knows nothing about the</a:t>
            </a:r>
            <a:r>
              <a:rPr lang="en-US" baseline="0" dirty="0" smtClean="0">
                <a:ea typeface="ＭＳ Ｐゴシック" charset="-128"/>
                <a:cs typeface="ＭＳ Ｐゴシック" charset="-128"/>
              </a:rPr>
              <a:t> pluggable application or its required context.</a:t>
            </a:r>
            <a:endParaRPr lang="en-US" dirty="0" smtClean="0">
              <a:ea typeface="ＭＳ Ｐゴシック" charset="-128"/>
              <a:cs typeface="ＭＳ Ｐゴシック" charset="-128"/>
            </a:endParaRPr>
          </a:p>
        </p:txBody>
      </p:sp>
      <p:sp>
        <p:nvSpPr>
          <p:cNvPr id="197636" name="Slide Number Placeholder 3"/>
          <p:cNvSpPr>
            <a:spLocks noGrp="1"/>
          </p:cNvSpPr>
          <p:nvPr>
            <p:ph type="sldNum" sz="quarter" idx="5"/>
          </p:nvPr>
        </p:nvSpPr>
        <p:spPr bwMode="auto">
          <a:noFill/>
          <a:ln>
            <a:miter lim="800000"/>
            <a:headEnd/>
            <a:tailEnd/>
          </a:ln>
        </p:spPr>
        <p:txBody>
          <a:bodyPr/>
          <a:lstStyle/>
          <a:p>
            <a:fld id="{F45C28F6-4E48-7E4C-96CA-3EA914ADB48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Slide Image Placeholder 1"/>
          <p:cNvSpPr>
            <a:spLocks noGrp="1" noRot="1" noChangeAspec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99684" name="Slide Number Placeholder 3"/>
          <p:cNvSpPr>
            <a:spLocks noGrp="1"/>
          </p:cNvSpPr>
          <p:nvPr>
            <p:ph type="sldNum" sz="quarter" idx="5"/>
          </p:nvPr>
        </p:nvSpPr>
        <p:spPr bwMode="auto">
          <a:noFill/>
          <a:ln>
            <a:miter lim="800000"/>
            <a:headEnd/>
            <a:tailEnd/>
          </a:ln>
        </p:spPr>
        <p:txBody>
          <a:bodyPr/>
          <a:lstStyle/>
          <a:p>
            <a:fld id="{E4BEAA29-0D9B-8B43-9425-AD74F1ED6651}"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Since 2006, PBS has been using Django</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helps us solve problems in a variety of ways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 all the reasons listed here, Django is a useful framework for us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PBS was initially built largely on Perl scripts outputting static HTML</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there was also some mix-in of Java and earlier Python frameworks such as Zope/Plone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we move forward, we must be able to support existing functionality while we build new functionality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is flexible enough to allow us to do this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has also allowed us to begin building components that can be leveraged by stations and producers building their own Django 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Slide Image Placeholder 1"/>
          <p:cNvSpPr>
            <a:spLocks noGrp="1" noRot="1" noChangeAspec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1732" name="Slide Number Placeholder 3"/>
          <p:cNvSpPr>
            <a:spLocks noGrp="1"/>
          </p:cNvSpPr>
          <p:nvPr>
            <p:ph type="sldNum" sz="quarter" idx="5"/>
          </p:nvPr>
        </p:nvSpPr>
        <p:spPr bwMode="auto">
          <a:noFill/>
          <a:ln>
            <a:miter lim="800000"/>
            <a:headEnd/>
            <a:tailEnd/>
          </a:ln>
        </p:spPr>
        <p:txBody>
          <a:bodyPr/>
          <a:lstStyle/>
          <a:p>
            <a:fld id="{E7049686-AB81-A446-9AAC-53B69D1934EB}"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This is the URL</a:t>
            </a:r>
            <a:r>
              <a:rPr lang="en-US" baseline="0" dirty="0" smtClean="0">
                <a:ea typeface="ＭＳ Ｐゴシック" charset="-128"/>
                <a:cs typeface="ＭＳ Ｐゴシック" charset="-128"/>
              </a:rPr>
              <a:t> conf</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Similar to traditional, but embedded in an class that inherits form </a:t>
            </a:r>
            <a:r>
              <a:rPr lang="en-US" baseline="0" dirty="0" err="1" smtClean="0">
                <a:ea typeface="ＭＳ Ｐゴシック" charset="-128"/>
                <a:cs typeface="ＭＳ Ｐゴシック" charset="-128"/>
              </a:rPr>
              <a:t>PluggableApp</a:t>
            </a:r>
            <a:endParaRPr lang="en-US" baseline="0" dirty="0" smtClean="0">
              <a:ea typeface="ＭＳ Ｐゴシック" charset="-128"/>
              <a:cs typeface="ＭＳ Ｐゴシック" charset="-128"/>
            </a:endParaRP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This definition is only required once – any other app or object in my site project could present this application using this URL configuration</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By default</a:t>
            </a:r>
            <a:r>
              <a:rPr lang="en-US" baseline="0" dirty="0" smtClean="0">
                <a:ea typeface="ＭＳ Ｐゴシック" charset="-128"/>
                <a:cs typeface="ＭＳ Ｐゴシック" charset="-128"/>
              </a:rPr>
              <a:t> any common </a:t>
            </a:r>
            <a:r>
              <a:rPr lang="en-US" baseline="0" dirty="0" err="1" smtClean="0">
                <a:ea typeface="ＭＳ Ｐゴシック" charset="-128"/>
                <a:cs typeface="ＭＳ Ｐゴシック" charset="-128"/>
              </a:rPr>
              <a:t>Django</a:t>
            </a:r>
            <a:r>
              <a:rPr lang="en-US" baseline="0" dirty="0" smtClean="0">
                <a:ea typeface="ＭＳ Ｐゴシック" charset="-128"/>
                <a:cs typeface="ＭＳ Ｐゴシック" charset="-128"/>
              </a:rPr>
              <a:t> design approach will work </a:t>
            </a:r>
            <a:r>
              <a:rPr lang="en-US" baseline="0" dirty="0" err="1" smtClean="0">
                <a:ea typeface="ＭＳ Ｐゴシック" charset="-128"/>
                <a:cs typeface="ＭＳ Ｐゴシック" charset="-128"/>
              </a:rPr>
              <a:t>fwith</a:t>
            </a:r>
            <a:r>
              <a:rPr lang="en-US" baseline="0" dirty="0" smtClean="0">
                <a:ea typeface="ＭＳ Ｐゴシック" charset="-128"/>
                <a:cs typeface="ＭＳ Ｐゴシック" charset="-128"/>
              </a:rPr>
              <a:t> the </a:t>
            </a:r>
            <a:r>
              <a:rPr lang="en-US" baseline="0" dirty="0" err="1" smtClean="0">
                <a:ea typeface="ＭＳ Ｐゴシック" charset="-128"/>
                <a:cs typeface="ＭＳ Ｐゴシック" charset="-128"/>
              </a:rPr>
              <a:t>Pluggables</a:t>
            </a:r>
            <a:r>
              <a:rPr lang="en-US" baseline="0" dirty="0" smtClean="0">
                <a:ea typeface="ＭＳ Ｐゴシック" charset="-128"/>
                <a:cs typeface="ＭＳ Ｐゴシック" charset="-128"/>
              </a:rPr>
              <a:t> pattern.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However, pluggable applications also support class-based views, which might provide even more flexibility to your project.</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For</a:t>
            </a:r>
            <a:r>
              <a:rPr lang="en-US" baseline="0" dirty="0" smtClean="0">
                <a:ea typeface="ＭＳ Ｐゴシック" charset="-128"/>
                <a:cs typeface="ＭＳ Ｐゴシック" charset="-128"/>
              </a:rPr>
              <a:t> each app that presents a pluggable application, there are three points at which you may customize behavior. If customization is required, you must create one of these classes for every application that will present a pluggable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In this example we are looking at the configuration for presenting the Complaints app within the Silly Walks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The </a:t>
            </a:r>
            <a:r>
              <a:rPr lang="en-US" baseline="0" dirty="0" err="1" smtClean="0">
                <a:ea typeface="ＭＳ Ｐゴシック" charset="-128"/>
                <a:cs typeface="ＭＳ Ｐゴシック" charset="-128"/>
              </a:rPr>
              <a:t>pluggable_config</a:t>
            </a:r>
            <a:r>
              <a:rPr lang="en-US" baseline="0" dirty="0" smtClean="0">
                <a:ea typeface="ＭＳ Ｐゴシック" charset="-128"/>
                <a:cs typeface="ＭＳ Ｐゴシック" charset="-128"/>
              </a:rPr>
              <a:t> defines a dictionary of configuration parameters that can be customized.</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The </a:t>
            </a:r>
            <a:r>
              <a:rPr lang="en-US" baseline="0" dirty="0" err="1" smtClean="0">
                <a:ea typeface="ＭＳ Ｐゴシック" charset="-128"/>
                <a:cs typeface="ＭＳ Ｐゴシック" charset="-128"/>
              </a:rPr>
              <a:t>pluggable_view_context</a:t>
            </a:r>
            <a:r>
              <a:rPr lang="en-US" baseline="0" dirty="0" smtClean="0">
                <a:ea typeface="ＭＳ Ｐゴシック" charset="-128"/>
                <a:cs typeface="ＭＳ Ｐゴシック" charset="-128"/>
              </a:rPr>
              <a:t> supplies any expected objects that the pluggable application needs to work. In this case, the pluggable application requires an object to attach complaints to, and we are giving it a </a:t>
            </a:r>
            <a:r>
              <a:rPr lang="en-US" baseline="0" dirty="0" err="1" smtClean="0">
                <a:ea typeface="ＭＳ Ｐゴシック" charset="-128"/>
                <a:cs typeface="ＭＳ Ｐゴシック" charset="-128"/>
              </a:rPr>
              <a:t>SillyWalk</a:t>
            </a:r>
            <a:r>
              <a:rPr lang="en-US" baseline="0" dirty="0" smtClean="0">
                <a:ea typeface="ＭＳ Ｐゴシック" charset="-128"/>
                <a:cs typeface="ＭＳ Ｐゴシック" charset="-128"/>
              </a:rPr>
              <a:t> to use for that object, anchoring your complaint to this object.</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This is a common use case, but certainly not required by every pluggable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Finally, the </a:t>
            </a:r>
            <a:r>
              <a:rPr lang="en-US" baseline="0" dirty="0" err="1" smtClean="0">
                <a:ea typeface="ＭＳ Ｐゴシック" charset="-128"/>
                <a:cs typeface="ＭＳ Ｐゴシック" charset="-128"/>
              </a:rPr>
              <a:t>pluggable_template_context</a:t>
            </a:r>
            <a:r>
              <a:rPr lang="en-US" baseline="0" dirty="0" smtClean="0">
                <a:ea typeface="ＭＳ Ｐゴシック" charset="-128"/>
                <a:cs typeface="ＭＳ Ｐゴシック" charset="-128"/>
              </a:rPr>
              <a:t> determines which data should be passed through to the template itself. This may be required for rendering various aspects of the template that are dependent on the presenting application. </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Slide Image Placeholder 1"/>
          <p:cNvSpPr>
            <a:spLocks noGrp="1" noRot="1" noChangeAspec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5828" name="Slide Number Placeholder 3"/>
          <p:cNvSpPr>
            <a:spLocks noGrp="1"/>
          </p:cNvSpPr>
          <p:nvPr>
            <p:ph type="sldNum" sz="quarter" idx="5"/>
          </p:nvPr>
        </p:nvSpPr>
        <p:spPr bwMode="auto">
          <a:noFill/>
          <a:ln>
            <a:miter lim="800000"/>
            <a:headEnd/>
            <a:tailEnd/>
          </a:ln>
        </p:spPr>
        <p:txBody>
          <a:bodyPr/>
          <a:lstStyle/>
          <a:p>
            <a:fld id="{196EAE2C-EBEF-FA4B-8640-55730EFB9A8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Slide Image Placeholder 1"/>
          <p:cNvSpPr>
            <a:spLocks noGrp="1" noRot="1" noChangeAspec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7876" name="Slide Number Placeholder 3"/>
          <p:cNvSpPr>
            <a:spLocks noGrp="1"/>
          </p:cNvSpPr>
          <p:nvPr>
            <p:ph type="sldNum" sz="quarter" idx="5"/>
          </p:nvPr>
        </p:nvSpPr>
        <p:spPr bwMode="auto">
          <a:noFill/>
          <a:ln>
            <a:miter lim="800000"/>
            <a:headEnd/>
            <a:tailEnd/>
          </a:ln>
        </p:spPr>
        <p:txBody>
          <a:bodyPr/>
          <a:lstStyle/>
          <a:p>
            <a:fld id="{D1EAF189-504F-4743-BC3E-82E8CC818ED6}"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Slide Image Placeholder 1"/>
          <p:cNvSpPr>
            <a:spLocks noGrp="1" noRot="1" noChangeAspec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9924" name="Slide Number Placeholder 3"/>
          <p:cNvSpPr>
            <a:spLocks noGrp="1"/>
          </p:cNvSpPr>
          <p:nvPr>
            <p:ph type="sldNum" sz="quarter" idx="5"/>
          </p:nvPr>
        </p:nvSpPr>
        <p:spPr bwMode="auto">
          <a:noFill/>
          <a:ln>
            <a:miter lim="800000"/>
            <a:headEnd/>
            <a:tailEnd/>
          </a:ln>
        </p:spPr>
        <p:txBody>
          <a:bodyPr/>
          <a:lstStyle/>
          <a:p>
            <a:fld id="{812B5A07-1A8B-4745-8687-5EB205EF863F}" type="slidenum">
              <a:rPr lang="en-US" smtClean="0"/>
              <a:pPr/>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Slide Image Placeholder 1"/>
          <p:cNvSpPr>
            <a:spLocks noGrp="1" noRot="1" noChangeAspec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manages a lot of websites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Some of these are created internally by PBS project teams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 sites created internally many contain some significant Django component</a:t>
            </a:r>
          </a:p>
          <a:p>
            <a:pPr eaLnBrk="1" hangingPunct="1">
              <a:spcBef>
                <a:spcPct val="0"/>
              </a:spcBef>
            </a:pPr>
            <a:r>
              <a:rPr lang="en-US" smtClean="0">
                <a:ea typeface="ＭＳ Ｐゴシック" charset="-128"/>
                <a:cs typeface="ＭＳ Ｐゴシック" charset="-128"/>
              </a:rPr>
              <a:t>(switch to next slide as you’re saying this)</a:t>
            </a:r>
          </a:p>
        </p:txBody>
      </p:sp>
      <p:sp>
        <p:nvSpPr>
          <p:cNvPr id="164868" name="Slide Number Placeholder 3"/>
          <p:cNvSpPr>
            <a:spLocks noGrp="1"/>
          </p:cNvSpPr>
          <p:nvPr>
            <p:ph type="sldNum" sz="quarter" idx="5"/>
          </p:nvPr>
        </p:nvSpPr>
        <p:spPr bwMode="auto">
          <a:noFill/>
          <a:ln>
            <a:miter lim="800000"/>
            <a:headEnd/>
            <a:tailEnd/>
          </a:ln>
        </p:spPr>
        <p:txBody>
          <a:bodyPr/>
          <a:lstStyle/>
          <a:p>
            <a:fld id="{C80B3D54-C8A0-CB49-83B7-4886D1011FD5}"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Slide Image Placeholder 1"/>
          <p:cNvSpPr>
            <a:spLocks noGrp="1" noRot="1" noChangeAspec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This is not to say that all of these sites are solely powered by Django,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all of these sites rely on Django-based components.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And some of them are completely powered by Django.</a:t>
            </a:r>
          </a:p>
        </p:txBody>
      </p:sp>
      <p:sp>
        <p:nvSpPr>
          <p:cNvPr id="166916" name="Slide Number Placeholder 3"/>
          <p:cNvSpPr>
            <a:spLocks noGrp="1"/>
          </p:cNvSpPr>
          <p:nvPr>
            <p:ph type="sldNum" sz="quarter" idx="5"/>
          </p:nvPr>
        </p:nvSpPr>
        <p:spPr bwMode="auto">
          <a:noFill/>
          <a:ln>
            <a:miter lim="800000"/>
            <a:headEnd/>
            <a:tailEnd/>
          </a:ln>
        </p:spPr>
        <p:txBody>
          <a:bodyPr/>
          <a:lstStyle/>
          <a:p>
            <a:fld id="{63EAB66B-691D-3244-863B-B16D745EA178}"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Slide Image Placeholder 1"/>
          <p:cNvSpPr>
            <a:spLocks noGrp="1" noRot="1" noChangeAspec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also hosts sites for independent producers, such as ken burns or weta or itvs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these sites, some also use Django. (proceed as saying this)</a:t>
            </a:r>
          </a:p>
          <a:p>
            <a:pPr eaLnBrk="1" hangingPunct="1">
              <a:spcBef>
                <a:spcPct val="0"/>
              </a:spcBef>
            </a:pPr>
            <a:endParaRPr lang="en-US" smtClean="0">
              <a:ea typeface="ＭＳ Ｐゴシック" charset="-128"/>
              <a:cs typeface="ＭＳ Ｐゴシック" charset="-128"/>
            </a:endParaRPr>
          </a:p>
        </p:txBody>
      </p:sp>
      <p:sp>
        <p:nvSpPr>
          <p:cNvPr id="168964" name="Slide Number Placeholder 3"/>
          <p:cNvSpPr>
            <a:spLocks noGrp="1"/>
          </p:cNvSpPr>
          <p:nvPr>
            <p:ph type="sldNum" sz="quarter" idx="5"/>
          </p:nvPr>
        </p:nvSpPr>
        <p:spPr bwMode="auto">
          <a:noFill/>
          <a:ln>
            <a:miter lim="800000"/>
            <a:headEnd/>
            <a:tailEnd/>
          </a:ln>
        </p:spPr>
        <p:txBody>
          <a:bodyPr/>
          <a:lstStyle/>
          <a:p>
            <a:fld id="{6A71F4BB-C432-8841-9F4D-A98574A06103}"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Slide Image Placeholder 1"/>
          <p:cNvSpPr>
            <a:spLocks noGrp="1" noRot="1" noChangeAspec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Again, not all of these sites use Django exclusively, but they use Django to varying degrees, mostly to supply specialty content and functionality.</a:t>
            </a:r>
          </a:p>
        </p:txBody>
      </p:sp>
      <p:sp>
        <p:nvSpPr>
          <p:cNvPr id="171012" name="Slide Number Placeholder 3"/>
          <p:cNvSpPr>
            <a:spLocks noGrp="1"/>
          </p:cNvSpPr>
          <p:nvPr>
            <p:ph type="sldNum" sz="quarter" idx="5"/>
          </p:nvPr>
        </p:nvSpPr>
        <p:spPr bwMode="auto">
          <a:noFill/>
          <a:ln>
            <a:miter lim="800000"/>
            <a:headEnd/>
            <a:tailEnd/>
          </a:ln>
        </p:spPr>
        <p:txBody>
          <a:bodyPr/>
          <a:lstStyle/>
          <a:p>
            <a:fld id="{4D2DF165-1748-9E4A-9317-4590EBA9FF49}"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Since 2006, PBS has been using Django</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helps us solve problems in a variety of ways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 all the reasons listed here, Django is a useful framework for us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PBS was initially built largely on Perl scripts outputting static HTML</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there was also some mix-in of Java and earlier Python frameworks such as Zope/Plone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we move forward, we must be able to support existing functionality while we build new functionality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is flexible enough to allow us to do this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has also allowed us to begin building components that can be leveraged by stations and producers building their own Django 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Slide Image Placeholder 1"/>
          <p:cNvSpPr>
            <a:spLocks noGrp="1" noRot="1" noChangeAspec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a:lstStyle/>
          <a:p>
            <a:pPr eaLnBrk="1" hangingPunct="1"/>
            <a:r>
              <a:rPr lang="en-US" dirty="0" smtClean="0">
                <a:ea typeface="ＭＳ Ｐゴシック" charset="-128"/>
                <a:cs typeface="ＭＳ Ｐゴシック" charset="-128"/>
              </a:rPr>
              <a:t>(N)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Historically</a:t>
            </a:r>
            <a:r>
              <a:rPr lang="en-US" dirty="0" smtClean="0">
                <a:ea typeface="ＭＳ Ｐゴシック" charset="-128"/>
                <a:cs typeface="ＭＳ Ｐゴシック" charset="-128"/>
              </a:rPr>
              <a:t>, reusable apps have been very helpful for spreading around similar functionality across different websites and projects.</a:t>
            </a:r>
          </a:p>
        </p:txBody>
      </p:sp>
      <p:sp>
        <p:nvSpPr>
          <p:cNvPr id="175108" name="Slide Number Placeholder 3"/>
          <p:cNvSpPr>
            <a:spLocks noGrp="1"/>
          </p:cNvSpPr>
          <p:nvPr>
            <p:ph type="sldNum" sz="quarter" idx="5"/>
          </p:nvPr>
        </p:nvSpPr>
        <p:spPr bwMode="auto">
          <a:noFill/>
          <a:ln>
            <a:miter lim="800000"/>
            <a:headEnd/>
            <a:tailEnd/>
          </a:ln>
        </p:spPr>
        <p:txBody>
          <a:bodyPr/>
          <a:lstStyle/>
          <a:p>
            <a:fld id="{9975C1DC-7F03-9E44-8286-DB0A27A089E4}"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Slide Image Placeholder 1"/>
          <p:cNvSpPr>
            <a:spLocks noGrp="1" noRot="1" noChangeAspec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Reusable apps have a few limitations: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They are designed to live at a single URL location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supply extra context info one must overload the URLconf, which gets messy quickly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have a reusable app appear to be styled like a different part of the site can require many different templates.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7156" name="Slide Number Placeholder 3"/>
          <p:cNvSpPr>
            <a:spLocks noGrp="1"/>
          </p:cNvSpPr>
          <p:nvPr>
            <p:ph type="sldNum" sz="quarter" idx="5"/>
          </p:nvPr>
        </p:nvSpPr>
        <p:spPr bwMode="auto">
          <a:noFill/>
          <a:ln>
            <a:miter lim="800000"/>
            <a:headEnd/>
            <a:tailEnd/>
          </a:ln>
        </p:spPr>
        <p:txBody>
          <a:bodyPr/>
          <a:lstStyle/>
          <a:p>
            <a:fld id="{C4C43339-B7E5-7748-B77E-099A670573E9}"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5251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4969"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11578"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999AB-E1E9-0041-9266-5CDFD50B0BD8}"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999AB-E1E9-0041-9266-5CDFD50B0BD8}" type="datetimeFigureOut">
              <a:rPr lang="en-US" smtClean="0"/>
              <a:pPr/>
              <a:t>9/8/09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999AB-E1E9-0041-9266-5CDFD50B0BD8}" type="datetimeFigureOut">
              <a:rPr lang="en-US" smtClean="0"/>
              <a:pPr/>
              <a:t>9/8/09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999AB-E1E9-0041-9266-5CDFD50B0BD8}" type="datetimeFigureOut">
              <a:rPr lang="en-US" smtClean="0"/>
              <a:pPr/>
              <a:t>9/8/09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892969"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690443"/>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690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78594"/>
            <a:ext cx="2057176" cy="59471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78594"/>
            <a:ext cx="6064374" cy="5947172"/>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851178"/>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851178"/>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3" Type="http://schemas.openxmlformats.org/officeDocument/2006/relationships/image" Target="../media/image2.png"/><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892969" y="2089547"/>
            <a:ext cx="7358063" cy="2678906"/>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23907" name="Rectangle 2"/>
          <p:cNvSpPr>
            <a:spLocks noGrp="1" noChangeArrowheads="1"/>
          </p:cNvSpPr>
          <p:nvPr>
            <p:ph type="body" idx="1"/>
          </p:nvPr>
        </p:nvSpPr>
        <p:spPr bwMode="auto">
          <a:xfrm>
            <a:off x="892969" y="1946672"/>
            <a:ext cx="7358063" cy="401835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36195" name="Rectangle 2"/>
          <p:cNvSpPr>
            <a:spLocks noGrp="1" noChangeArrowheads="1"/>
          </p:cNvSpPr>
          <p:nvPr>
            <p:ph type="body" idx="1"/>
          </p:nvPr>
        </p:nvSpPr>
        <p:spPr bwMode="auto">
          <a:xfrm>
            <a:off x="5464969" y="1946672"/>
            <a:ext cx="2786063"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48483"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99AB-E1E9-0041-9266-5CDFD50B0BD8}" type="datetimeFigureOut">
              <a:rPr lang="en-US" smtClean="0"/>
              <a:pPr/>
              <a:t>9/8/09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394EF-58B2-0342-9D77-BB49D4F775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body" idx="1"/>
          </p:nvPr>
        </p:nvSpPr>
        <p:spPr bwMode="auto">
          <a:xfrm>
            <a:off x="892969" y="892969"/>
            <a:ext cx="7358063" cy="5072063"/>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89338"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1pPr>
      <a:lvl2pPr marL="901866"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2pPr>
      <a:lvl3pPr marL="1214394"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3pPr>
      <a:lvl4pPr marL="1526922"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4pPr>
      <a:lvl5pPr marL="1839450"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5pPr>
      <a:lvl6pPr marL="2160908"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6pPr>
      <a:lvl7pPr marL="2482365"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7pPr>
      <a:lvl8pPr marL="2803822"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8pPr>
      <a:lvl9pPr marL="3125280"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62467"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74755"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11619"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7.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hyperlink" Target="http://bit.ly/django-pluggables" TargetMode="External"/><Relationship Id="rId1" Type="http://schemas.openxmlformats.org/officeDocument/2006/relationships/slideLayout" Target="../slideLayouts/slideLayout13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1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9.png"/><Relationship Id="rId1" Type="http://schemas.openxmlformats.org/officeDocument/2006/relationships/slideLayout" Target="../slideLayouts/slideLayout13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1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19.png"/><Relationship Id="rId1" Type="http://schemas.openxmlformats.org/officeDocument/2006/relationships/slideLayout" Target="../slideLayouts/slideLayout1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hyperlink" Target="http://example.com/discussions/" TargetMode="External"/><Relationship Id="rId4" Type="http://schemas.openxmlformats.org/officeDocument/2006/relationships/image" Target="../media/image29.png"/><Relationship Id="rId1" Type="http://schemas.openxmlformats.org/officeDocument/2006/relationships/slideLayout" Target="../slideLayouts/slideLayout1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42" name="Picture 1"/>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759024" y="-142875"/>
            <a:ext cx="10126266" cy="7920633"/>
          </a:xfrm>
          <a:prstGeom prst="rect">
            <a:avLst/>
          </a:prstGeom>
          <a:noFill/>
          <a:ln w="12700">
            <a:noFill/>
            <a:miter lim="800000"/>
            <a:headEnd/>
            <a:tailEnd/>
          </a:ln>
        </p:spPr>
      </p:pic>
      <p:sp>
        <p:nvSpPr>
          <p:cNvPr id="161795" name="Rectangle 2"/>
          <p:cNvSpPr>
            <a:spLocks noGrp="1" noChangeArrowheads="1"/>
          </p:cNvSpPr>
          <p:nvPr>
            <p:ph type="title"/>
          </p:nvPr>
        </p:nvSpPr>
        <p:spPr>
          <a:xfrm>
            <a:off x="892969" y="-35719"/>
            <a:ext cx="7358063" cy="6858000"/>
          </a:xfrm>
        </p:spPr>
        <p:txBody>
          <a:bodyPr/>
          <a:lstStyle/>
          <a:p>
            <a:pPr eaLnBrk="1" hangingPunct="1"/>
            <a:r>
              <a:rPr lang="en-US" dirty="0" smtClean="0">
                <a:latin typeface="Myriad Pro" pitchFamily="-65" charset="0"/>
                <a:ea typeface="Myriad Pro" pitchFamily="-65" charset="0"/>
                <a:cs typeface="Myriad Pro" pitchFamily="-65" charset="0"/>
                <a:sym typeface="Myriad Pro" pitchFamily="-65" charset="0"/>
              </a:rPr>
              <a:t>Pluggable</a:t>
            </a:r>
            <a:r>
              <a:rPr lang="en-US" dirty="0" smtClean="0">
                <a:latin typeface="Myriad Pro" pitchFamily="-65" charset="0"/>
                <a:ea typeface="Myriad Pro" pitchFamily="-65" charset="0"/>
                <a:cs typeface="Myriad Pro" pitchFamily="-65" charset="0"/>
                <a:sym typeface="Myriad Pro" pitchFamily="-65" charset="0"/>
              </a:rPr>
              <a:t> </a:t>
            </a:r>
            <a:r>
              <a:rPr lang="en-US" dirty="0" smtClean="0">
                <a:latin typeface="Myriad Pro" pitchFamily="-65" charset="0"/>
                <a:ea typeface="Myriad Pro" pitchFamily="-65" charset="0"/>
                <a:cs typeface="Myriad Pro" pitchFamily="-65" charset="0"/>
                <a:sym typeface="Myriad Pro" pitchFamily="-65" charset="0"/>
              </a:rPr>
              <a:t>Applications</a:t>
            </a:r>
            <a:r>
              <a:rPr lang="en-US" dirty="0" smtClean="0">
                <a:latin typeface="Myriad Pro" pitchFamily="-65" charset="0"/>
                <a:ea typeface="Myriad Pro" pitchFamily="-65" charset="0"/>
                <a:cs typeface="Myriad Pro" pitchFamily="-65" charset="0"/>
                <a:sym typeface="Myriad Pro" pitchFamily="-65" charset="0"/>
              </a:rPr>
              <a:t/>
            </a:r>
            <a:br>
              <a:rPr lang="en-US" dirty="0" smtClean="0">
                <a:latin typeface="Myriad Pro" pitchFamily="-65" charset="0"/>
                <a:ea typeface="Myriad Pro" pitchFamily="-65" charset="0"/>
                <a:cs typeface="Myriad Pro" pitchFamily="-65" charset="0"/>
                <a:sym typeface="Myriad Pro" pitchFamily="-65" charset="0"/>
              </a:rPr>
            </a:br>
            <a:r>
              <a:rPr lang="en-US" dirty="0" smtClean="0">
                <a:latin typeface="Myriad Pro" pitchFamily="-65" charset="0"/>
                <a:ea typeface="Myriad Pro" pitchFamily="-65" charset="0"/>
                <a:cs typeface="Myriad Pro" pitchFamily="-65" charset="0"/>
                <a:sym typeface="Myriad Pro" pitchFamily="-65" charset="0"/>
              </a:rPr>
              <a:t/>
            </a:r>
            <a:br>
              <a:rPr lang="en-US" dirty="0" smtClean="0">
                <a:latin typeface="Myriad Pro" pitchFamily="-65" charset="0"/>
                <a:ea typeface="Myriad Pro" pitchFamily="-65" charset="0"/>
                <a:cs typeface="Myriad Pro" pitchFamily="-65" charset="0"/>
                <a:sym typeface="Myriad Pro" pitchFamily="-65" charset="0"/>
              </a:rPr>
            </a:br>
            <a:r>
              <a:rPr lang="en-US" sz="2500" dirty="0" err="1" smtClean="0">
                <a:latin typeface="Myriad Pro" pitchFamily="-65" charset="0"/>
                <a:ea typeface="Myriad Pro" pitchFamily="-65" charset="0"/>
                <a:cs typeface="Myriad Pro" pitchFamily="-65" charset="0"/>
                <a:sym typeface="Myriad Pro" pitchFamily="-65" charset="0"/>
              </a:rPr>
              <a:t>DjangoCon</a:t>
            </a:r>
            <a:r>
              <a:rPr lang="en-US" sz="2500" dirty="0" smtClean="0">
                <a:latin typeface="Myriad Pro" pitchFamily="-65" charset="0"/>
                <a:ea typeface="Myriad Pro" pitchFamily="-65" charset="0"/>
                <a:cs typeface="Myriad Pro" pitchFamily="-65" charset="0"/>
                <a:sym typeface="Myriad Pro" pitchFamily="-65" charset="0"/>
              </a:rPr>
              <a:t> 2009</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Nowell Strite</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Shawn Rider</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endParaRPr lang="en-US" sz="2500" dirty="0" smtClean="0">
              <a:latin typeface="Myriad Pro" pitchFamily="-65" charset="0"/>
              <a:sym typeface="Myriad Pro" pitchFamily="-65" charset="0"/>
            </a:endParaRPr>
          </a:p>
        </p:txBody>
      </p:sp>
      <p:pic>
        <p:nvPicPr>
          <p:cNvPr id="161796" name="Picture 4" descr="Pr_HL_K.eps"/>
          <p:cNvPicPr>
            <a:picLocks noChangeAspect="1"/>
          </p:cNvPicPr>
          <p:nvPr/>
        </p:nvPicPr>
        <p:blipFill>
          <a:blip r:embed="rId4"/>
          <a:srcRect/>
          <a:stretch>
            <a:fillRect/>
          </a:stretch>
        </p:blipFill>
        <p:spPr bwMode="auto">
          <a:xfrm>
            <a:off x="3500437" y="5037460"/>
            <a:ext cx="2098477" cy="11776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9" name="Rectangle 2"/>
          <p:cNvSpPr>
            <a:spLocks noGrp="1" noChangeArrowheads="1"/>
          </p:cNvSpPr>
          <p:nvPr>
            <p:ph idx="1"/>
          </p:nvPr>
        </p:nvSpPr>
        <p:spPr>
          <a:xfrm>
            <a:off x="892969" y="1732360"/>
            <a:ext cx="7358063" cy="4018359"/>
          </a:xfrm>
        </p:spPr>
        <p:txBody>
          <a:bodyPr/>
          <a:lstStyle/>
          <a:p>
            <a:pPr marL="625056" algn="ctr" eaLnBrk="1" hangingPunct="1">
              <a:lnSpc>
                <a:spcPct val="110000"/>
              </a:lnSpc>
              <a:buNone/>
            </a:pPr>
            <a:r>
              <a:rPr lang="en-US" sz="2500" dirty="0" smtClean="0"/>
              <a:t>Template Tags allow apps to expose functionality inside templates for other apps and site components</a:t>
            </a:r>
          </a:p>
        </p:txBody>
      </p:sp>
      <p:sp>
        <p:nvSpPr>
          <p:cNvPr id="178180"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a:t>
            </a:r>
          </a:p>
        </p:txBody>
      </p:sp>
      <p:pic>
        <p:nvPicPr>
          <p:cNvPr id="178181"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7"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But template tags are also limited:</a:t>
            </a:r>
          </a:p>
          <a:p>
            <a:pPr marL="937584" lvl="1" eaLnBrk="1" hangingPunct="1">
              <a:lnSpc>
                <a:spcPct val="110000"/>
              </a:lnSpc>
            </a:pPr>
            <a:r>
              <a:rPr lang="en-US" sz="2500" dirty="0" smtClean="0"/>
              <a:t>Form posting becomes complicated</a:t>
            </a:r>
          </a:p>
          <a:p>
            <a:pPr marL="937584" lvl="1" eaLnBrk="1" hangingPunct="1">
              <a:lnSpc>
                <a:spcPct val="110000"/>
              </a:lnSpc>
            </a:pPr>
            <a:r>
              <a:rPr lang="en-US" sz="2500" dirty="0" smtClean="0"/>
              <a:t>Generic insertion of data into page context can be dangerous</a:t>
            </a:r>
          </a:p>
          <a:p>
            <a:pPr marL="937584" lvl="1" eaLnBrk="1" hangingPunct="1">
              <a:lnSpc>
                <a:spcPct val="110000"/>
              </a:lnSpc>
            </a:pPr>
            <a:r>
              <a:rPr lang="en-US" sz="2500" dirty="0" smtClean="0"/>
              <a:t>Additional logic, such as complex permissions checks, are difficult to enforce or bypass via generic template tags</a:t>
            </a:r>
          </a:p>
        </p:txBody>
      </p:sp>
      <p:sp>
        <p:nvSpPr>
          <p:cNvPr id="180228"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 … Sort of…</a:t>
            </a:r>
          </a:p>
        </p:txBody>
      </p:sp>
      <p:pic>
        <p:nvPicPr>
          <p:cNvPr id="180229"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227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2277"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Peer Connection features:</a:t>
            </a:r>
          </a:p>
          <a:p>
            <a:pPr algn="l"/>
            <a:endParaRPr lang="en-US" sz="2500" dirty="0"/>
          </a:p>
          <a:p>
            <a:pPr algn="l">
              <a:buFont typeface="Gill Sans" charset="0"/>
              <a:buAutoNum type="arabicPeriod"/>
            </a:pPr>
            <a:r>
              <a:rPr lang="en-US" sz="2500" dirty="0"/>
              <a:t>Access to a robust database of </a:t>
            </a:r>
            <a:r>
              <a:rPr lang="en-US" sz="2500" dirty="0" err="1"/>
              <a:t>curated</a:t>
            </a:r>
            <a:r>
              <a:rPr lang="en-US" sz="2500" dirty="0"/>
              <a:t> resources</a:t>
            </a:r>
          </a:p>
          <a:p>
            <a:pPr algn="l">
              <a:buFont typeface="Gill Sans" charset="0"/>
              <a:buAutoNum type="arabicPeriod"/>
            </a:pPr>
            <a:r>
              <a:rPr lang="en-US" sz="2500" dirty="0"/>
              <a:t>Community features to allow educators to share and discuss these resources</a:t>
            </a:r>
          </a:p>
          <a:p>
            <a:pPr algn="l"/>
            <a:endParaRPr lang="en-US" sz="2500" dirty="0"/>
          </a:p>
          <a:p>
            <a:pPr algn="l"/>
            <a:r>
              <a:rPr lang="en-US" sz="2500" dirty="0"/>
              <a:t>Because discussion is so important in this setting, many objects in Peer Connection support discussions.</a:t>
            </a:r>
          </a:p>
          <a:p>
            <a:pPr algn="l"/>
            <a:endParaRPr lang="en-US" sz="2500" dirty="0"/>
          </a:p>
          <a:p>
            <a:pPr algn="l"/>
            <a:r>
              <a:rPr lang="en-US" sz="2500" dirty="0"/>
              <a:t>Given that the purpose of the site is partially to learn to use technology, a clean user experience is essential.</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432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4325"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Our Requirements:</a:t>
            </a:r>
          </a:p>
          <a:p>
            <a:pPr algn="l"/>
            <a:endParaRPr lang="en-US" sz="2500" dirty="0"/>
          </a:p>
          <a:p>
            <a:pPr algn="l">
              <a:buFont typeface="Arial" charset="0"/>
              <a:buChar char="•"/>
            </a:pPr>
            <a:r>
              <a:rPr lang="en-US" sz="2500" dirty="0"/>
              <a:t>  Sensible URLs that follow our patterns elsewhere on the site</a:t>
            </a:r>
          </a:p>
          <a:p>
            <a:pPr algn="l">
              <a:buFont typeface="Arial" charset="0"/>
              <a:buChar char="•"/>
            </a:pPr>
            <a:r>
              <a:rPr lang="en-US" sz="2500" dirty="0"/>
              <a:t>  Allow discussions app to interact with other apps and objects in expected ways</a:t>
            </a:r>
          </a:p>
          <a:p>
            <a:pPr algn="l">
              <a:buFont typeface="Arial" charset="0"/>
              <a:buChar char="•"/>
            </a:pPr>
            <a:r>
              <a:rPr lang="en-US" sz="2500" dirty="0"/>
              <a:t>  Allow posting of data and error handling in the same location – no redirects to stand-alone pages to fix a message post.</a:t>
            </a:r>
          </a:p>
          <a:p>
            <a:pPr algn="l">
              <a:buFont typeface="Arial" charset="0"/>
              <a:buChar char="•"/>
            </a:pPr>
            <a:r>
              <a:rPr lang="en-US" sz="2500" dirty="0"/>
              <a:t>  Flexibility to enforce permissions and other variations of display in an ad-hoc way.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1" name="Rectangle 2"/>
          <p:cNvSpPr>
            <a:spLocks noGrp="1" noChangeArrowheads="1"/>
          </p:cNvSpPr>
          <p:nvPr>
            <p:ph idx="1"/>
          </p:nvPr>
        </p:nvSpPr>
        <p:spPr>
          <a:xfrm>
            <a:off x="892969" y="1732359"/>
            <a:ext cx="7358063" cy="4643438"/>
          </a:xfrm>
        </p:spPr>
        <p:txBody>
          <a:bodyPr/>
          <a:lstStyle/>
          <a:p>
            <a:pPr marL="625056" eaLnBrk="1" hangingPunct="1">
              <a:lnSpc>
                <a:spcPct val="110000"/>
              </a:lnSpc>
              <a:buNone/>
            </a:pPr>
            <a:r>
              <a:rPr lang="en-US" sz="2500" dirty="0" smtClean="0"/>
              <a:t>By making an app “pluggable” we gain some extra features:</a:t>
            </a:r>
          </a:p>
          <a:p>
            <a:pPr marL="937584" lvl="1" eaLnBrk="1" hangingPunct="1">
              <a:lnSpc>
                <a:spcPct val="110000"/>
              </a:lnSpc>
            </a:pPr>
            <a:r>
              <a:rPr lang="en-US" sz="2500" dirty="0" smtClean="0"/>
              <a:t>Apps can be presented at various URLs throughout the site</a:t>
            </a:r>
          </a:p>
          <a:p>
            <a:pPr marL="937584" lvl="1" eaLnBrk="1" hangingPunct="1">
              <a:lnSpc>
                <a:spcPct val="110000"/>
              </a:lnSpc>
            </a:pPr>
            <a:r>
              <a:rPr lang="en-US" sz="2500" dirty="0" smtClean="0"/>
              <a:t>Each presentation can define context in a clean, DRY manner</a:t>
            </a:r>
          </a:p>
          <a:p>
            <a:pPr marL="937584" lvl="1" eaLnBrk="1" hangingPunct="1">
              <a:lnSpc>
                <a:spcPct val="110000"/>
              </a:lnSpc>
            </a:pPr>
            <a:r>
              <a:rPr lang="en-US" sz="2500" dirty="0" smtClean="0"/>
              <a:t>Form posting and error handling can happen in the logical location for the user</a:t>
            </a:r>
          </a:p>
          <a:p>
            <a:pPr marL="937584" lvl="1" eaLnBrk="1" hangingPunct="1">
              <a:lnSpc>
                <a:spcPct val="110000"/>
              </a:lnSpc>
            </a:pPr>
            <a:endParaRPr lang="en-US" sz="2500" dirty="0" smtClean="0"/>
          </a:p>
        </p:txBody>
      </p:sp>
      <p:sp>
        <p:nvSpPr>
          <p:cNvPr id="18637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Our Solution: Make the Reusable App Pluggable</a:t>
            </a:r>
          </a:p>
        </p:txBody>
      </p:sp>
      <p:pic>
        <p:nvPicPr>
          <p:cNvPr id="186373"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842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8421"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88422"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88423"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8842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88425"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8842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046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0469"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0470"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0471"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047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0474"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0475"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251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2517"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2518"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2519"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2520"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2" name="Rounded Rectangle 11"/>
          <p:cNvSpPr/>
          <p:nvPr/>
        </p:nvSpPr>
        <p:spPr bwMode="auto">
          <a:xfrm>
            <a:off x="7679531" y="2893219"/>
            <a:ext cx="696516" cy="160734"/>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2523"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252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6612"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6613"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661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6615"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661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4625578" y="2786062"/>
            <a:ext cx="1339453" cy="251817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78594" y="2411016"/>
            <a:ext cx="1339453" cy="337542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6619"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generated by the pluggable app:</a:t>
            </a:r>
          </a:p>
        </p:txBody>
      </p:sp>
      <p:sp>
        <p:nvSpPr>
          <p:cNvPr id="12" name="Rectangle 11"/>
          <p:cNvSpPr/>
          <p:nvPr/>
        </p:nvSpPr>
        <p:spPr bwMode="auto">
          <a:xfrm>
            <a:off x="1518047" y="2411016"/>
            <a:ext cx="2893219" cy="375047"/>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866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8661"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866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8663"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866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6072187" y="2786062"/>
            <a:ext cx="2893219" cy="2464594"/>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518047" y="2786063"/>
            <a:ext cx="2893219" cy="3000375"/>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8667"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required by the presenting app templates: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noAutofit/>
          </a:bodyPr>
          <a:lstStyle/>
          <a:p>
            <a:pPr marL="625056" eaLnBrk="1" hangingPunct="1">
              <a:lnSpc>
                <a:spcPct val="110000"/>
              </a:lnSpc>
            </a:pPr>
            <a:r>
              <a:rPr lang="en-US" sz="3600" dirty="0" smtClean="0"/>
              <a:t>Background</a:t>
            </a:r>
          </a:p>
          <a:p>
            <a:pPr marL="625056" eaLnBrk="1" hangingPunct="1">
              <a:lnSpc>
                <a:spcPct val="110000"/>
              </a:lnSpc>
            </a:pPr>
            <a:r>
              <a:rPr lang="en-US" sz="3600" dirty="0" smtClean="0"/>
              <a:t>Current Approaches</a:t>
            </a:r>
          </a:p>
          <a:p>
            <a:pPr marL="625056" eaLnBrk="1" hangingPunct="1">
              <a:lnSpc>
                <a:spcPct val="110000"/>
              </a:lnSpc>
            </a:pPr>
            <a:r>
              <a:rPr lang="en-US" sz="3600" dirty="0" smtClean="0"/>
              <a:t>Our Use Case / Requirements</a:t>
            </a:r>
          </a:p>
          <a:p>
            <a:pPr marL="625056" eaLnBrk="1" hangingPunct="1">
              <a:lnSpc>
                <a:spcPct val="110000"/>
              </a:lnSpc>
            </a:pPr>
            <a:r>
              <a:rPr lang="en-US" sz="3600" dirty="0" smtClean="0"/>
              <a:t>A Proposed Solution</a:t>
            </a:r>
          </a:p>
          <a:p>
            <a:pPr marL="625056" eaLnBrk="1" hangingPunct="1">
              <a:lnSpc>
                <a:spcPct val="110000"/>
              </a:lnSpc>
            </a:pPr>
            <a:r>
              <a:rPr lang="en-US" sz="3600" dirty="0" smtClean="0"/>
              <a:t>Some Live Examples</a:t>
            </a:r>
          </a:p>
          <a:p>
            <a:pPr marL="625056" eaLnBrk="1" hangingPunct="1">
              <a:lnSpc>
                <a:spcPct val="110000"/>
              </a:lnSpc>
            </a:pPr>
            <a:r>
              <a:rPr lang="en-US" sz="3600" dirty="0" smtClean="0"/>
              <a:t>Q &amp; A</a:t>
            </a:r>
            <a:endParaRPr lang="en-US" sz="3600" dirty="0" smtClean="0"/>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Road Map</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070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0709" name="TextBox 8"/>
          <p:cNvSpPr txBox="1">
            <a:spLocks noChangeArrowheads="1"/>
          </p:cNvSpPr>
          <p:nvPr/>
        </p:nvSpPr>
        <p:spPr bwMode="auto">
          <a:xfrm>
            <a:off x="500063" y="2250281"/>
            <a:ext cx="8304609" cy="160380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By making our discussions app pluggable, we solved our problems and fulfilled our requirements.</a:t>
            </a:r>
          </a:p>
          <a:p>
            <a:pPr algn="l"/>
            <a:endParaRPr lang="en-US" sz="2500" dirty="0"/>
          </a:p>
          <a:p>
            <a:r>
              <a:rPr lang="en-US" sz="2500" dirty="0"/>
              <a:t>But what kind of work does it take to get there?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892969" y="1732360"/>
            <a:ext cx="7358063" cy="4018359"/>
          </a:xfrm>
          <a:prstGeom prst="rect">
            <a:avLst/>
          </a:prstGeom>
          <a:noFill/>
          <a:ln w="12700">
            <a:noFill/>
            <a:miter lim="800000"/>
            <a:headEnd/>
            <a:tailEnd/>
          </a:ln>
        </p:spPr>
        <p:txBody>
          <a:bodyPr lIns="35717" tIns="35717" rIns="35717" bIns="35717" anchor="ctr">
            <a:prstTxWarp prst="textNoShape">
              <a:avLst/>
            </a:prstTxWarp>
          </a:bodyPr>
          <a:lstStyle/>
          <a:p>
            <a:pPr marL="625056" indent="-401822" algn="l">
              <a:lnSpc>
                <a:spcPct val="110000"/>
              </a:lnSpc>
              <a:spcBef>
                <a:spcPts val="1687"/>
              </a:spcBef>
              <a:buSzPct val="171000"/>
            </a:pPr>
            <a:r>
              <a:rPr lang="en-US" sz="3200" dirty="0">
                <a:solidFill>
                  <a:schemeClr val="tx1"/>
                </a:solidFill>
              </a:rPr>
              <a:t>Parts of </a:t>
            </a:r>
            <a:r>
              <a:rPr lang="en-US" sz="3200" dirty="0" smtClean="0">
                <a:solidFill>
                  <a:schemeClr val="tx1"/>
                </a:solidFill>
              </a:rPr>
              <a:t>Pluggable Apps</a:t>
            </a:r>
          </a:p>
          <a:p>
            <a:pPr marL="937584" lvl="1" indent="-401822" algn="l">
              <a:lnSpc>
                <a:spcPct val="110000"/>
              </a:lnSpc>
              <a:spcBef>
                <a:spcPts val="1687"/>
              </a:spcBef>
              <a:buSzPct val="171000"/>
              <a:buFont typeface="Gill Sans" charset="0"/>
              <a:buChar char="•"/>
            </a:pPr>
            <a:r>
              <a:rPr lang="en-US" sz="3200" dirty="0" smtClean="0">
                <a:solidFill>
                  <a:schemeClr val="tx1"/>
                </a:solidFill>
              </a:rPr>
              <a:t>Pluggable URL definition</a:t>
            </a:r>
          </a:p>
          <a:p>
            <a:pPr marL="937584" lvl="1" indent="-401822" algn="l">
              <a:lnSpc>
                <a:spcPct val="110000"/>
              </a:lnSpc>
              <a:spcBef>
                <a:spcPts val="1687"/>
              </a:spcBef>
              <a:buSzPct val="171000"/>
              <a:buFont typeface="Gill Sans" charset="0"/>
              <a:buChar char="•"/>
            </a:pPr>
            <a:r>
              <a:rPr lang="en-US" sz="3200" dirty="0" smtClean="0">
                <a:solidFill>
                  <a:schemeClr val="tx1"/>
                </a:solidFill>
              </a:rPr>
              <a:t>Pluggable application views definition</a:t>
            </a:r>
          </a:p>
          <a:p>
            <a:pPr marL="937584" lvl="1" indent="-401822" algn="l">
              <a:lnSpc>
                <a:spcPct val="110000"/>
              </a:lnSpc>
              <a:spcBef>
                <a:spcPts val="1687"/>
              </a:spcBef>
              <a:buSzPct val="171000"/>
              <a:buFont typeface="Gill Sans" charset="0"/>
              <a:buChar char="•"/>
            </a:pPr>
            <a:r>
              <a:rPr lang="en-US" sz="3200" dirty="0" smtClean="0">
                <a:solidFill>
                  <a:schemeClr val="tx1"/>
                </a:solidFill>
              </a:rPr>
              <a:t>Subclass / instantiation of Pluggable application</a:t>
            </a:r>
            <a:endParaRPr lang="en-US" sz="3200" dirty="0" smtClean="0">
              <a:solidFill>
                <a:schemeClr val="tx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Pluggable URL Definition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152400" y="1828800"/>
            <a:ext cx="8762999" cy="4343400"/>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Consolas"/>
                <a:ea typeface="Monaco"/>
                <a:cs typeface="Consolas"/>
              </a:rPr>
              <a:t>from </a:t>
            </a:r>
            <a:r>
              <a:rPr lang="en-US" sz="2000" dirty="0" err="1" smtClean="0">
                <a:solidFill>
                  <a:srgbClr val="555555"/>
                </a:solidFill>
                <a:latin typeface="Consolas"/>
                <a:ea typeface="Monaco"/>
                <a:cs typeface="Consolas"/>
              </a:rPr>
              <a:t>pluggables</a:t>
            </a:r>
            <a:r>
              <a:rPr lang="en-US" sz="2000" dirty="0" smtClean="0">
                <a:latin typeface="Consolas"/>
                <a:ea typeface="Monaco"/>
                <a:cs typeface="Consolas"/>
              </a:rPr>
              <a:t> import </a:t>
            </a:r>
            <a:r>
              <a:rPr lang="en-US" sz="2000" dirty="0" err="1" smtClean="0">
                <a:latin typeface="Consolas"/>
                <a:ea typeface="Monaco"/>
                <a:cs typeface="Consolas"/>
              </a:rPr>
              <a:t>PluggableApp</a:t>
            </a:r>
            <a:r>
              <a:rPr lang="en-US" sz="2000" dirty="0" smtClean="0">
                <a:latin typeface="Consolas"/>
                <a:ea typeface="Monaco"/>
                <a:cs typeface="Consolas"/>
              </a:rPr>
              <a:t>, </a:t>
            </a:r>
            <a:r>
              <a:rPr lang="en-US" sz="2000" dirty="0" err="1" smtClean="0">
                <a:latin typeface="Consolas"/>
                <a:ea typeface="Monaco"/>
                <a:cs typeface="Consolas"/>
              </a:rPr>
              <a:t>url</a:t>
            </a:r>
            <a:r>
              <a:rPr lang="en-US" sz="2000" dirty="0" smtClean="0">
                <a:latin typeface="Consolas"/>
                <a:ea typeface="Monaco"/>
                <a:cs typeface="Consolas"/>
              </a:rPr>
              <a:t>, include, patterns</a:t>
            </a:r>
          </a:p>
          <a:p>
            <a:pPr algn="l"/>
            <a:r>
              <a:rPr lang="en-US" sz="2000" dirty="0" smtClean="0">
                <a:latin typeface="Consolas"/>
                <a:ea typeface="Monaco"/>
                <a:cs typeface="Consolas"/>
              </a:rPr>
              <a:t> </a:t>
            </a:r>
          </a:p>
          <a:p>
            <a:pPr algn="l"/>
            <a:r>
              <a:rPr lang="en-US" sz="2000" dirty="0" smtClean="0">
                <a:latin typeface="Consolas"/>
                <a:ea typeface="Monaco"/>
                <a:cs typeface="Consolas"/>
              </a:rPr>
              <a:t>class </a:t>
            </a:r>
            <a:r>
              <a:rPr lang="en-US" sz="2000" dirty="0" err="1" smtClean="0">
                <a:solidFill>
                  <a:srgbClr val="435588"/>
                </a:solidFill>
                <a:latin typeface="Consolas"/>
                <a:ea typeface="Monaco"/>
                <a:cs typeface="Consolas"/>
              </a:rPr>
              <a:t>ComplaintsApp</a:t>
            </a:r>
            <a:r>
              <a:rPr lang="en-US" sz="2000" dirty="0" err="1" smtClean="0">
                <a:latin typeface="Consolas"/>
                <a:ea typeface="Monaco"/>
                <a:cs typeface="Consolas"/>
              </a:rPr>
              <a:t>(PluggableApp</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urlpatterns</a:t>
            </a:r>
            <a:r>
              <a:rPr lang="en-US" sz="2000" dirty="0" smtClean="0">
                <a:latin typeface="Consolas"/>
                <a:ea typeface="Monaco"/>
                <a:cs typeface="Consolas"/>
              </a:rPr>
              <a:t> = </a:t>
            </a:r>
            <a:r>
              <a:rPr lang="en-US" sz="2000" dirty="0" err="1" smtClean="0">
                <a:latin typeface="Consolas"/>
                <a:ea typeface="Monaco"/>
                <a:cs typeface="Consolas"/>
              </a:rPr>
              <a:t>patterns(</a:t>
            </a:r>
            <a:r>
              <a:rPr lang="en-US" sz="2000" dirty="0" err="1" smtClean="0">
                <a:solidFill>
                  <a:srgbClr val="BB8844"/>
                </a:solidFill>
                <a:latin typeface="Consolas"/>
                <a:ea typeface="Monaco"/>
                <a:cs typeface="Consolas"/>
              </a:rPr>
              <a:t>'complaints.views.traditional</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'index'</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complaints_index</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r'^create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complaints_create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r'^(?P</a:t>
            </a:r>
            <a:r>
              <a:rPr lang="en-US" sz="2000" dirty="0" smtClean="0">
                <a:solidFill>
                  <a:srgbClr val="BB8844"/>
                </a:solidFill>
                <a:latin typeface="Consolas"/>
                <a:ea typeface="Monaco"/>
                <a:cs typeface="Consolas"/>
              </a:rPr>
              <a:t>&lt;</a:t>
            </a:r>
            <a:r>
              <a:rPr lang="en-US" sz="2000" dirty="0" err="1" smtClean="0">
                <a:solidFill>
                  <a:srgbClr val="BB8844"/>
                </a:solidFill>
                <a:latin typeface="Consolas"/>
                <a:ea typeface="Monaco"/>
                <a:cs typeface="Consolas"/>
              </a:rPr>
              <a:t>complaint_id</a:t>
            </a:r>
            <a:r>
              <a:rPr lang="en-US" sz="2000" dirty="0" smtClean="0">
                <a:solidFill>
                  <a:srgbClr val="BB8844"/>
                </a:solidFill>
                <a:latin typeface="Consolas"/>
                <a:ea typeface="Monaco"/>
                <a:cs typeface="Consolas"/>
              </a:rPr>
              <a:t>&gt;\</a:t>
            </a:r>
            <a:r>
              <a:rPr lang="en-US" sz="2000" dirty="0" err="1" smtClean="0">
                <a:solidFill>
                  <a:srgbClr val="BB8844"/>
                </a:solidFill>
                <a:latin typeface="Consolas"/>
                <a:ea typeface="Monaco"/>
                <a:cs typeface="Consolas"/>
              </a:rPr>
              <a:t>d</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complaints_edit</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r'^(?P</a:t>
            </a:r>
            <a:r>
              <a:rPr lang="en-US" sz="2000" dirty="0" smtClean="0">
                <a:solidFill>
                  <a:srgbClr val="BB8844"/>
                </a:solidFill>
                <a:latin typeface="Consolas"/>
                <a:ea typeface="Monaco"/>
                <a:cs typeface="Consolas"/>
              </a:rPr>
              <a:t>&lt;</a:t>
            </a:r>
            <a:r>
              <a:rPr lang="en-US" sz="2000" dirty="0" err="1" smtClean="0">
                <a:solidFill>
                  <a:srgbClr val="BB8844"/>
                </a:solidFill>
                <a:latin typeface="Consolas"/>
                <a:ea typeface="Monaco"/>
                <a:cs typeface="Consolas"/>
              </a:rPr>
              <a:t>complaint_id</a:t>
            </a:r>
            <a:r>
              <a:rPr lang="en-US" sz="2000" dirty="0" smtClean="0">
                <a:solidFill>
                  <a:srgbClr val="BB8844"/>
                </a:solidFill>
                <a:latin typeface="Consolas"/>
                <a:ea typeface="Monaco"/>
                <a:cs typeface="Consolas"/>
              </a:rPr>
              <a:t>&gt;\</a:t>
            </a:r>
            <a:r>
              <a:rPr lang="en-US" sz="2000" dirty="0" err="1" smtClean="0">
                <a:solidFill>
                  <a:srgbClr val="BB8844"/>
                </a:solidFill>
                <a:latin typeface="Consolas"/>
                <a:ea typeface="Monaco"/>
                <a:cs typeface="Consolas"/>
              </a:rPr>
              <a:t>d</a:t>
            </a:r>
            <a:r>
              <a:rPr lang="en-US" sz="2000" dirty="0" smtClean="0">
                <a:solidFill>
                  <a:srgbClr val="BB8844"/>
                </a:solidFill>
                <a:latin typeface="Consolas"/>
                <a:ea typeface="Monaco"/>
                <a:cs typeface="Consolas"/>
              </a:rPr>
              <a:t>+)/delete/$'</a:t>
            </a:r>
            <a:r>
              <a:rPr lang="en-US" sz="2000" dirty="0" smtClean="0">
                <a:latin typeface="Consolas"/>
                <a:ea typeface="Monaco"/>
                <a:cs typeface="Consolas"/>
              </a:rPr>
              <a:t>, </a:t>
            </a:r>
            <a:r>
              <a:rPr lang="en-US" sz="2000" dirty="0" smtClean="0">
                <a:solidFill>
                  <a:srgbClr val="BB8844"/>
                </a:solidFill>
                <a:latin typeface="Consolas"/>
                <a:ea typeface="Monaco"/>
                <a:cs typeface="Consolas"/>
              </a:rPr>
              <a:t>'delete'</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complaints_delete</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endParaRPr lang="en-US" sz="2000" dirty="0">
              <a:solidFill>
                <a:schemeClr val="tx1"/>
              </a:solidFill>
              <a:latin typeface="Consolas"/>
              <a:cs typeface="Consola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Pluggable Application Views Definition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228599" y="1732360"/>
            <a:ext cx="8686801" cy="4018359"/>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Monaco"/>
                <a:ea typeface="Monaco"/>
                <a:cs typeface="Monaco"/>
              </a:rPr>
              <a:t>def</a:t>
            </a:r>
            <a:r>
              <a:rPr lang="en-US" sz="2000" dirty="0" smtClean="0">
                <a:latin typeface="Monaco"/>
                <a:ea typeface="Monaco"/>
                <a:cs typeface="Monaco"/>
              </a:rPr>
              <a:t> </a:t>
            </a:r>
            <a:r>
              <a:rPr lang="en-US" sz="2000" dirty="0" err="1" smtClean="0">
                <a:solidFill>
                  <a:srgbClr val="990000"/>
                </a:solidFill>
                <a:latin typeface="Monaco"/>
                <a:ea typeface="Monaco"/>
                <a:cs typeface="Monaco"/>
              </a:rPr>
              <a:t>view</a:t>
            </a:r>
            <a:r>
              <a:rPr lang="en-US" sz="2000" dirty="0" err="1" smtClean="0">
                <a:latin typeface="Monaco"/>
                <a:ea typeface="Monaco"/>
                <a:cs typeface="Monaco"/>
              </a:rPr>
              <a:t>(request</a:t>
            </a:r>
            <a:r>
              <a:rPr lang="en-US" sz="2000" dirty="0" smtClean="0">
                <a:latin typeface="Monaco"/>
                <a:ea typeface="Monaco"/>
                <a:cs typeface="Monaco"/>
              </a:rPr>
              <a:t>, </a:t>
            </a:r>
            <a:r>
              <a:rPr lang="en-US" sz="2000" dirty="0" err="1" smtClean="0">
                <a:latin typeface="Monaco"/>
                <a:ea typeface="Monaco"/>
                <a:cs typeface="Monaco"/>
              </a:rPr>
              <a:t>complaint_id</a:t>
            </a:r>
            <a:r>
              <a:rPr lang="en-US" sz="2000" dirty="0" smtClean="0">
                <a:latin typeface="Monaco"/>
                <a:ea typeface="Monaco"/>
                <a:cs typeface="Monaco"/>
              </a:rPr>
              <a:t>):   </a:t>
            </a:r>
          </a:p>
          <a:p>
            <a:pPr algn="l"/>
            <a:r>
              <a:rPr lang="en-US" sz="2000" dirty="0" smtClean="0">
                <a:latin typeface="Monaco"/>
                <a:ea typeface="Monaco"/>
                <a:cs typeface="Monaco"/>
              </a:rPr>
              <a:t>    complaints </a:t>
            </a:r>
            <a:r>
              <a:rPr lang="en-US" sz="2000" dirty="0" smtClean="0">
                <a:latin typeface="Monaco"/>
                <a:ea typeface="Monaco"/>
                <a:cs typeface="Monaco"/>
              </a:rPr>
              <a:t>= </a:t>
            </a:r>
            <a:r>
              <a:rPr lang="en-US" sz="2000" dirty="0" err="1" smtClean="0">
                <a:latin typeface="Monaco"/>
                <a:ea typeface="Monaco"/>
                <a:cs typeface="Monaco"/>
              </a:rPr>
              <a:t>Complaint.objects.get(pk</a:t>
            </a:r>
            <a:r>
              <a:rPr lang="en-US" sz="2000" dirty="0" smtClean="0">
                <a:latin typeface="Monaco"/>
                <a:ea typeface="Monaco"/>
                <a:cs typeface="Monaco"/>
              </a:rPr>
              <a:t>=</a:t>
            </a:r>
            <a:r>
              <a:rPr lang="en-US" sz="2000" dirty="0" err="1" smtClean="0">
                <a:latin typeface="Monaco"/>
                <a:ea typeface="Monaco"/>
                <a:cs typeface="Monaco"/>
              </a:rPr>
              <a:t>complaint_id</a:t>
            </a:r>
            <a:r>
              <a:rPr lang="en-US" sz="2000" dirty="0" smtClean="0">
                <a:latin typeface="Monaco"/>
                <a:ea typeface="Monaco"/>
                <a:cs typeface="Monaco"/>
              </a:rPr>
              <a:t>)</a:t>
            </a:r>
          </a:p>
          <a:p>
            <a:pPr algn="l"/>
            <a:r>
              <a:rPr lang="en-US" sz="2000" dirty="0" smtClean="0">
                <a:latin typeface="Monaco"/>
                <a:ea typeface="Monaco"/>
                <a:cs typeface="Monaco"/>
              </a:rPr>
              <a:t>    return </a:t>
            </a:r>
            <a:r>
              <a:rPr lang="en-US" sz="2000" dirty="0" err="1" smtClean="0">
                <a:latin typeface="Monaco"/>
                <a:ea typeface="Monaco"/>
                <a:cs typeface="Monaco"/>
              </a:rPr>
              <a:t>render_to_response</a:t>
            </a:r>
            <a:r>
              <a:rPr lang="en-US" sz="2000" dirty="0" err="1" smtClean="0">
                <a:latin typeface="Monaco"/>
                <a:ea typeface="Monaco"/>
                <a:cs typeface="Monaco"/>
              </a:rPr>
              <a:t>(request.pluggable.config.get(</a:t>
            </a:r>
            <a:r>
              <a:rPr lang="en-US" sz="2000" dirty="0" err="1" smtClean="0">
                <a:solidFill>
                  <a:srgbClr val="BB8844"/>
                </a:solidFill>
                <a:latin typeface="Monaco"/>
                <a:ea typeface="Monaco"/>
                <a:cs typeface="Monaco"/>
              </a:rPr>
              <a:t>'template</a:t>
            </a:r>
            <a:r>
              <a:rPr lang="en-US" sz="2000" dirty="0" smtClean="0">
                <a:solidFill>
                  <a:srgbClr val="BB8844"/>
                </a:solidFill>
                <a:latin typeface="Monaco"/>
                <a:ea typeface="Monaco"/>
                <a:cs typeface="Monaco"/>
              </a:rPr>
              <a:t>'</a:t>
            </a:r>
            <a:r>
              <a:rPr lang="en-US" sz="2000" dirty="0" smtClean="0">
                <a:latin typeface="Monaco"/>
                <a:ea typeface="Monaco"/>
                <a:cs typeface="Monaco"/>
              </a:rPr>
              <a:t>, </a:t>
            </a:r>
            <a:r>
              <a:rPr lang="en-US" sz="2000" dirty="0" smtClean="0">
                <a:solidFill>
                  <a:srgbClr val="BB8844"/>
                </a:solidFill>
                <a:latin typeface="Monaco"/>
                <a:ea typeface="Monaco"/>
                <a:cs typeface="Monaco"/>
              </a:rPr>
              <a:t>'complaints/</a:t>
            </a:r>
            <a:r>
              <a:rPr lang="en-US" sz="2000" dirty="0" err="1" smtClean="0">
                <a:solidFill>
                  <a:srgbClr val="BB8844"/>
                </a:solidFill>
                <a:latin typeface="Monaco"/>
                <a:ea typeface="Monaco"/>
                <a:cs typeface="Monaco"/>
              </a:rPr>
              <a:t>index.html</a:t>
            </a:r>
            <a:r>
              <a:rPr lang="en-US" sz="2000" dirty="0" smtClean="0">
                <a:solidFill>
                  <a:srgbClr val="BB8844"/>
                </a:solidFill>
                <a:latin typeface="Monaco"/>
                <a:ea typeface="Monaco"/>
                <a:cs typeface="Monaco"/>
              </a:rPr>
              <a:t>'</a:t>
            </a:r>
            <a:r>
              <a:rPr lang="en-US" sz="2000" dirty="0" smtClean="0">
                <a:latin typeface="Monaco"/>
                <a:ea typeface="Monaco"/>
                <a:cs typeface="Monaco"/>
              </a:rPr>
              <a:t>)</a:t>
            </a:r>
            <a:r>
              <a:rPr lang="en-US" sz="2000" dirty="0" smtClean="0">
                <a:latin typeface="Monaco"/>
                <a:ea typeface="Monaco"/>
                <a:cs typeface="Monaco"/>
              </a:rPr>
              <a:t>, {</a:t>
            </a:r>
          </a:p>
          <a:p>
            <a:pPr algn="l"/>
            <a:r>
              <a:rPr lang="en-US" sz="2000" dirty="0" smtClean="0">
                <a:latin typeface="Monaco"/>
                <a:ea typeface="Monaco"/>
                <a:cs typeface="Monaco"/>
              </a:rPr>
              <a:t>        </a:t>
            </a:r>
            <a:r>
              <a:rPr lang="en-US" sz="2000" dirty="0" smtClean="0">
                <a:solidFill>
                  <a:srgbClr val="BB8844"/>
                </a:solidFill>
                <a:latin typeface="Monaco"/>
                <a:ea typeface="Monaco"/>
                <a:cs typeface="Monaco"/>
              </a:rPr>
              <a:t>'complaints'</a:t>
            </a:r>
            <a:r>
              <a:rPr lang="en-US" sz="2000" dirty="0" smtClean="0">
                <a:latin typeface="Monaco"/>
                <a:ea typeface="Monaco"/>
                <a:cs typeface="Monaco"/>
              </a:rPr>
              <a:t>: complaints,</a:t>
            </a:r>
          </a:p>
          <a:p>
            <a:pPr algn="l"/>
            <a:r>
              <a:rPr lang="en-US" sz="2000" dirty="0" smtClean="0">
                <a:latin typeface="Monaco"/>
                <a:ea typeface="Monaco"/>
                <a:cs typeface="Monaco"/>
              </a:rPr>
              <a:t>        </a:t>
            </a:r>
            <a:r>
              <a:rPr lang="en-US" sz="2000" dirty="0" smtClean="0">
                <a:solidFill>
                  <a:srgbClr val="BB8844"/>
                </a:solidFill>
                <a:latin typeface="Monaco"/>
                <a:ea typeface="Monaco"/>
                <a:cs typeface="Monaco"/>
              </a:rPr>
              <a:t>'form'</a:t>
            </a:r>
            <a:r>
              <a:rPr lang="en-US" sz="2000" dirty="0" smtClean="0">
                <a:latin typeface="Monaco"/>
                <a:ea typeface="Monaco"/>
                <a:cs typeface="Monaco"/>
              </a:rPr>
              <a:t>: form,</a:t>
            </a:r>
          </a:p>
          <a:p>
            <a:pPr algn="l"/>
            <a:r>
              <a:rPr lang="en-US" sz="2000" dirty="0" smtClean="0">
                <a:latin typeface="Monaco"/>
                <a:ea typeface="Monaco"/>
                <a:cs typeface="Monaco"/>
              </a:rPr>
              <a:t>        </a:t>
            </a:r>
            <a:r>
              <a:rPr lang="en-US" sz="2000" dirty="0" smtClean="0">
                <a:solidFill>
                  <a:srgbClr val="BB8844"/>
                </a:solidFill>
                <a:latin typeface="Monaco"/>
                <a:ea typeface="Monaco"/>
                <a:cs typeface="Monaco"/>
              </a:rPr>
              <a:t>'</a:t>
            </a:r>
            <a:r>
              <a:rPr lang="en-US" sz="2000" dirty="0" err="1" smtClean="0">
                <a:solidFill>
                  <a:srgbClr val="BB8844"/>
                </a:solidFill>
                <a:latin typeface="Monaco"/>
                <a:ea typeface="Monaco"/>
                <a:cs typeface="Monaco"/>
              </a:rPr>
              <a:t>base_template</a:t>
            </a:r>
            <a:r>
              <a:rPr lang="en-US" sz="2000" dirty="0" smtClean="0">
                <a:solidFill>
                  <a:srgbClr val="BB8844"/>
                </a:solidFill>
                <a:latin typeface="Monaco"/>
                <a:ea typeface="Monaco"/>
                <a:cs typeface="Monaco"/>
              </a:rPr>
              <a:t>'</a:t>
            </a:r>
            <a:r>
              <a:rPr lang="en-US" sz="2000" dirty="0" smtClean="0">
                <a:latin typeface="Monaco"/>
                <a:ea typeface="Monaco"/>
                <a:cs typeface="Monaco"/>
              </a:rPr>
              <a:t>:</a:t>
            </a:r>
            <a:r>
              <a:rPr lang="en-US" sz="2000" dirty="0" smtClean="0">
                <a:latin typeface="Monaco"/>
                <a:ea typeface="Monaco"/>
                <a:cs typeface="Monaco"/>
              </a:rPr>
              <a:t> </a:t>
            </a:r>
            <a:r>
              <a:rPr lang="en-US" sz="2000" dirty="0" err="1" smtClean="0">
                <a:latin typeface="Monaco"/>
                <a:ea typeface="Monaco"/>
                <a:cs typeface="Monaco"/>
              </a:rPr>
              <a:t>request.pluggable.config.get(</a:t>
            </a:r>
            <a:r>
              <a:rPr lang="en-US" sz="2000" dirty="0" err="1" smtClean="0">
                <a:solidFill>
                  <a:srgbClr val="BB8844"/>
                </a:solidFill>
                <a:latin typeface="Monaco"/>
                <a:ea typeface="Monaco"/>
                <a:cs typeface="Monaco"/>
              </a:rPr>
              <a:t>'base_template</a:t>
            </a:r>
            <a:r>
              <a:rPr lang="en-US" sz="2000" dirty="0" smtClean="0">
                <a:solidFill>
                  <a:srgbClr val="BB8844"/>
                </a:solidFill>
                <a:latin typeface="Monaco"/>
                <a:ea typeface="Monaco"/>
                <a:cs typeface="Monaco"/>
              </a:rPr>
              <a:t>'</a:t>
            </a:r>
            <a:r>
              <a:rPr lang="en-US" sz="2000" dirty="0" smtClean="0">
                <a:latin typeface="Monaco"/>
                <a:ea typeface="Monaco"/>
                <a:cs typeface="Monaco"/>
              </a:rPr>
              <a:t>, </a:t>
            </a:r>
            <a:r>
              <a:rPr lang="en-US" sz="2000" dirty="0" smtClean="0">
                <a:solidFill>
                  <a:srgbClr val="BB8844"/>
                </a:solidFill>
                <a:latin typeface="Monaco"/>
                <a:ea typeface="Monaco"/>
                <a:cs typeface="Monaco"/>
              </a:rPr>
              <a:t>'</a:t>
            </a:r>
            <a:r>
              <a:rPr lang="en-US" sz="2000" dirty="0" err="1" smtClean="0">
                <a:solidFill>
                  <a:srgbClr val="BB8844"/>
                </a:solidFill>
                <a:latin typeface="Monaco"/>
                <a:ea typeface="Monaco"/>
                <a:cs typeface="Monaco"/>
              </a:rPr>
              <a:t>base.html</a:t>
            </a:r>
            <a:r>
              <a:rPr lang="en-US" sz="2000" dirty="0" smtClean="0">
                <a:solidFill>
                  <a:srgbClr val="BB8844"/>
                </a:solidFill>
                <a:latin typeface="Monaco"/>
                <a:ea typeface="Monaco"/>
                <a:cs typeface="Monaco"/>
              </a:rPr>
              <a:t>'</a:t>
            </a:r>
            <a:r>
              <a:rPr lang="en-US" sz="2000" dirty="0" smtClean="0">
                <a:latin typeface="Monaco"/>
                <a:ea typeface="Monaco"/>
                <a:cs typeface="Monaco"/>
              </a:rPr>
              <a:t>),</a:t>
            </a:r>
            <a:endParaRPr lang="en-US" sz="2000" dirty="0" smtClean="0">
              <a:latin typeface="Monaco"/>
              <a:ea typeface="Monaco"/>
              <a:cs typeface="Monaco"/>
            </a:endParaRPr>
          </a:p>
          <a:p>
            <a:pPr algn="l"/>
            <a:r>
              <a:rPr lang="en-US" sz="2000" dirty="0" smtClean="0">
                <a:latin typeface="Monaco"/>
                <a:ea typeface="Monaco"/>
                <a:cs typeface="Monaco"/>
              </a:rPr>
              <a:t>        }, </a:t>
            </a:r>
            <a:r>
              <a:rPr lang="en-US" sz="2000" dirty="0" err="1" smtClean="0">
                <a:latin typeface="Monaco"/>
                <a:ea typeface="Monaco"/>
                <a:cs typeface="Monaco"/>
              </a:rPr>
              <a:t>context_instance</a:t>
            </a:r>
            <a:r>
              <a:rPr lang="en-US" sz="2000" dirty="0" smtClean="0">
                <a:latin typeface="Monaco"/>
                <a:ea typeface="Monaco"/>
                <a:cs typeface="Monaco"/>
              </a:rPr>
              <a:t>=</a:t>
            </a:r>
            <a:r>
              <a:rPr lang="en-US" sz="2000" dirty="0" err="1" smtClean="0">
                <a:latin typeface="Monaco"/>
                <a:ea typeface="Monaco"/>
                <a:cs typeface="Monaco"/>
              </a:rPr>
              <a:t>RequestContext(request</a:t>
            </a:r>
            <a:r>
              <a:rPr lang="en-US" sz="2000" dirty="0" smtClean="0">
                <a:latin typeface="Monaco"/>
                <a:ea typeface="Monaco"/>
                <a:cs typeface="Monaco"/>
              </a:rPr>
              <a:t>))</a:t>
            </a:r>
            <a:endParaRPr 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Subclass / Instantiation of Pluggable Application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152400" y="1219200"/>
            <a:ext cx="8762999" cy="4953000"/>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Consolas"/>
                <a:ea typeface="Monaco"/>
                <a:cs typeface="Consolas"/>
              </a:rPr>
              <a:t>class </a:t>
            </a:r>
            <a:r>
              <a:rPr lang="en-US" sz="2000" dirty="0" err="1" smtClean="0">
                <a:solidFill>
                  <a:srgbClr val="435588"/>
                </a:solidFill>
                <a:latin typeface="Consolas"/>
                <a:ea typeface="Monaco"/>
                <a:cs typeface="Consolas"/>
              </a:rPr>
              <a:t>SillyWalkComplaintsApp</a:t>
            </a:r>
            <a:r>
              <a:rPr lang="en-US" sz="2000" dirty="0" err="1" smtClean="0">
                <a:latin typeface="Consolas"/>
                <a:ea typeface="Monaco"/>
                <a:cs typeface="Consolas"/>
              </a:rPr>
              <a:t>(ComplaintsApp</a:t>
            </a:r>
            <a:r>
              <a:rPr lang="en-US" sz="2000" dirty="0" smtClean="0">
                <a:latin typeface="Consolas"/>
                <a:ea typeface="Monaco"/>
                <a:cs typeface="Consolas"/>
              </a:rPr>
              <a:t>):</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pluggable_config</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r>
              <a:rPr lang="en-US" sz="2000" dirty="0" smtClean="0">
                <a:solidFill>
                  <a:srgbClr val="999999"/>
                </a:solidFill>
                <a:latin typeface="Consolas"/>
                <a:ea typeface="Monaco"/>
                <a:cs typeface="Consolas"/>
              </a:rPr>
              <a:t>None</a:t>
            </a:r>
            <a:r>
              <a:rPr lang="en-US" sz="2000" dirty="0" smtClean="0">
                <a:latin typeface="Consolas"/>
                <a:ea typeface="Monaco"/>
                <a:cs typeface="Consolas"/>
              </a:rPr>
              <a:t>):</a:t>
            </a:r>
          </a:p>
          <a:p>
            <a:pPr algn="l"/>
            <a:r>
              <a:rPr lang="en-US" sz="2000" dirty="0" smtClean="0">
                <a:latin typeface="Consolas"/>
                <a:ea typeface="Monaco"/>
                <a:cs typeface="Consolas"/>
              </a:rPr>
              <a:t>        return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base_template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sillywalks/view.html</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pluggable_view_context</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try:</a:t>
            </a:r>
          </a:p>
          <a:p>
            <a:pPr algn="l"/>
            <a:r>
              <a:rPr lang="en-US" sz="2000" dirty="0" smtClean="0">
                <a:latin typeface="Consolas"/>
                <a:ea typeface="Monaco"/>
                <a:cs typeface="Consolas"/>
              </a:rPr>
              <a:t>            </a:t>
            </a:r>
            <a:r>
              <a:rPr lang="en-US" sz="2000" dirty="0" err="1" smtClean="0">
                <a:latin typeface="Consolas"/>
                <a:ea typeface="Monaco"/>
                <a:cs typeface="Consolas"/>
              </a:rPr>
              <a:t>sillywalk</a:t>
            </a:r>
            <a:r>
              <a:rPr lang="en-US" sz="2000" dirty="0" smtClean="0">
                <a:latin typeface="Consolas"/>
                <a:ea typeface="Monaco"/>
                <a:cs typeface="Consolas"/>
              </a:rPr>
              <a:t> = </a:t>
            </a:r>
            <a:r>
              <a:rPr lang="en-US" sz="2000" dirty="0" err="1" smtClean="0">
                <a:latin typeface="Consolas"/>
                <a:ea typeface="Monaco"/>
                <a:cs typeface="Consolas"/>
              </a:rPr>
              <a:t>SillyWalk.objects.get(slug</a:t>
            </a:r>
            <a:r>
              <a:rPr lang="en-US" sz="2000" dirty="0" smtClean="0">
                <a:latin typeface="Consolas"/>
                <a:ea typeface="Monaco"/>
                <a:cs typeface="Consolas"/>
              </a:rPr>
              <a:t>=</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except </a:t>
            </a:r>
            <a:r>
              <a:rPr lang="en-US" sz="2000" dirty="0" err="1" smtClean="0">
                <a:latin typeface="Consolas"/>
                <a:ea typeface="Monaco"/>
                <a:cs typeface="Consolas"/>
              </a:rPr>
              <a:t>SillyWalk.DoesNotExist</a:t>
            </a:r>
            <a:r>
              <a:rPr lang="en-US" sz="2000" dirty="0" smtClean="0">
                <a:latin typeface="Consolas"/>
                <a:ea typeface="Monaco"/>
                <a:cs typeface="Consolas"/>
              </a:rPr>
              <a:t>:</a:t>
            </a:r>
          </a:p>
          <a:p>
            <a:pPr algn="l"/>
            <a:r>
              <a:rPr lang="en-US" sz="2000" dirty="0" smtClean="0">
                <a:latin typeface="Consolas"/>
                <a:ea typeface="Monaco"/>
                <a:cs typeface="Consolas"/>
              </a:rPr>
              <a:t>            raise Http404</a:t>
            </a:r>
          </a:p>
          <a:p>
            <a:pPr algn="l"/>
            <a:r>
              <a:rPr lang="en-US" sz="2000" dirty="0" smtClean="0">
                <a:latin typeface="Consolas"/>
                <a:ea typeface="Monaco"/>
                <a:cs typeface="Consolas"/>
              </a:rPr>
              <a:t>        return </a:t>
            </a:r>
            <a:r>
              <a:rPr lang="en-US" sz="2000" dirty="0" err="1" smtClean="0">
                <a:latin typeface="Consolas"/>
                <a:ea typeface="Monaco"/>
                <a:cs typeface="Consolas"/>
              </a:rPr>
              <a:t>sillywalk</a:t>
            </a:r>
            <a:endParaRPr lang="en-US" sz="2000" dirty="0" smtClean="0">
              <a:latin typeface="Consolas"/>
              <a:ea typeface="Monaco"/>
              <a:cs typeface="Consolas"/>
            </a:endParaRPr>
          </a:p>
          <a:p>
            <a:pPr algn="l"/>
            <a:r>
              <a:rPr lang="en-US" sz="2000" dirty="0" smtClean="0">
                <a:latin typeface="Consolas"/>
                <a:ea typeface="Monaco"/>
                <a:cs typeface="Consolas"/>
              </a:rPr>
              <a:t> </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pluggable_template_context</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return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sillywalk</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err="1" smtClean="0">
                <a:latin typeface="Consolas"/>
                <a:ea typeface="Monaco"/>
                <a:cs typeface="Consolas"/>
              </a:rPr>
              <a:t>request.pluggable.view_context</a:t>
            </a:r>
            <a:r>
              <a:rPr lang="en-US" sz="2000" dirty="0" smtClean="0">
                <a:latin typeface="Consolas"/>
                <a:ea typeface="Monaco"/>
                <a:cs typeface="Consolas"/>
              </a:rPr>
              <a:t>}</a:t>
            </a:r>
          </a:p>
          <a:p>
            <a:pPr algn="l"/>
            <a:r>
              <a:rPr lang="en-US" sz="2000" dirty="0" smtClean="0">
                <a:latin typeface="Consolas"/>
                <a:ea typeface="Monaco"/>
                <a:cs typeface="Consolas"/>
              </a:rPr>
              <a:t> </a:t>
            </a:r>
          </a:p>
          <a:p>
            <a:pPr algn="l"/>
            <a:r>
              <a:rPr lang="en-US" sz="2000" dirty="0" err="1" smtClean="0">
                <a:latin typeface="Consolas"/>
                <a:ea typeface="Monaco"/>
                <a:cs typeface="Consolas"/>
              </a:rPr>
              <a:t>complaints_app</a:t>
            </a:r>
            <a:r>
              <a:rPr lang="en-US" sz="2000" dirty="0" smtClean="0">
                <a:latin typeface="Consolas"/>
                <a:ea typeface="Monaco"/>
                <a:cs typeface="Consolas"/>
              </a:rPr>
              <a:t> = </a:t>
            </a:r>
            <a:r>
              <a:rPr lang="en-US" sz="2000" dirty="0" err="1" smtClean="0">
                <a:latin typeface="Consolas"/>
                <a:ea typeface="Monaco"/>
                <a:cs typeface="Consolas"/>
              </a:rPr>
              <a:t>SillyWalkComplaintsApp(</a:t>
            </a:r>
            <a:r>
              <a:rPr lang="en-US" sz="2000" dirty="0" err="1" smtClean="0">
                <a:solidFill>
                  <a:srgbClr val="BB8844"/>
                </a:solidFill>
                <a:latin typeface="Consolas"/>
                <a:ea typeface="Monaco"/>
                <a:cs typeface="Consolas"/>
              </a:rPr>
              <a:t>'sillywalks</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endParaRPr lang="en-US" sz="2000" dirty="0">
              <a:solidFill>
                <a:schemeClr val="tx1"/>
              </a:solidFill>
              <a:latin typeface="Consolas"/>
              <a:cs typeface="Consola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And Now For Something Completely Different</a:t>
            </a:r>
          </a:p>
        </p:txBody>
      </p:sp>
      <p:pic>
        <p:nvPicPr>
          <p:cNvPr id="20480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4805" name="TextBox 8"/>
          <p:cNvSpPr txBox="1">
            <a:spLocks noChangeArrowheads="1"/>
          </p:cNvSpPr>
          <p:nvPr/>
        </p:nvSpPr>
        <p:spPr bwMode="auto">
          <a:xfrm>
            <a:off x="500063" y="3214688"/>
            <a:ext cx="8304609" cy="454298"/>
          </a:xfrm>
          <a:prstGeom prst="rect">
            <a:avLst/>
          </a:prstGeom>
          <a:noFill/>
          <a:ln w="9525">
            <a:noFill/>
            <a:miter lim="800000"/>
            <a:headEnd/>
            <a:tailEnd/>
          </a:ln>
        </p:spPr>
        <p:txBody>
          <a:bodyPr lIns="64291" tIns="32146" rIns="64291" bIns="32146">
            <a:prstTxWarp prst="textNoShape">
              <a:avLst/>
            </a:prstTxWarp>
            <a:spAutoFit/>
          </a:bodyPr>
          <a:lstStyle/>
          <a:p>
            <a:r>
              <a:rPr lang="en-US" sz="2500" dirty="0"/>
              <a:t>Let’s</a:t>
            </a:r>
            <a:r>
              <a:rPr lang="en-US" sz="2500" dirty="0" smtClean="0"/>
              <a:t> </a:t>
            </a:r>
            <a:r>
              <a:rPr lang="en-US" sz="2500" dirty="0" smtClean="0"/>
              <a:t>see some live examples</a:t>
            </a:r>
            <a:r>
              <a:rPr lang="en-US" sz="2500" dirty="0" smtClean="0"/>
              <a:t>…</a:t>
            </a:r>
            <a:endParaRPr lang="en-US" sz="25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Pros and Cons of  This Solution</a:t>
            </a:r>
          </a:p>
        </p:txBody>
      </p:sp>
      <p:pic>
        <p:nvPicPr>
          <p:cNvPr id="206852"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6853" name="Text Placeholder 6"/>
          <p:cNvSpPr>
            <a:spLocks noGrp="1"/>
          </p:cNvSpPr>
          <p:nvPr>
            <p:ph type="body" idx="1"/>
          </p:nvPr>
        </p:nvSpPr>
        <p:spPr/>
        <p:txBody>
          <a:bodyPr/>
          <a:lstStyle/>
          <a:p>
            <a:r>
              <a:rPr lang="en-US" sz="3500" dirty="0" smtClean="0"/>
              <a:t>Things We Like</a:t>
            </a:r>
          </a:p>
        </p:txBody>
      </p:sp>
      <p:sp>
        <p:nvSpPr>
          <p:cNvPr id="206854" name="Content Placeholder 7"/>
          <p:cNvSpPr>
            <a:spLocks noGrp="1"/>
          </p:cNvSpPr>
          <p:nvPr>
            <p:ph sz="half" idx="2"/>
          </p:nvPr>
        </p:nvSpPr>
        <p:spPr>
          <a:xfrm>
            <a:off x="457647" y="2518172"/>
            <a:ext cx="4039568" cy="3951387"/>
          </a:xfrm>
        </p:spPr>
        <p:txBody>
          <a:bodyPr/>
          <a:lstStyle/>
          <a:p>
            <a:r>
              <a:rPr lang="en-US" sz="2200" dirty="0" smtClean="0"/>
              <a:t>Consolidates </a:t>
            </a:r>
            <a:r>
              <a:rPr lang="en-US" sz="2200" dirty="0" err="1" smtClean="0"/>
              <a:t>extra_content</a:t>
            </a:r>
            <a:r>
              <a:rPr lang="en-US" sz="2200" dirty="0" smtClean="0"/>
              <a:t> generation in adherence to </a:t>
            </a:r>
            <a:r>
              <a:rPr lang="en-US" sz="2200" dirty="0" smtClean="0"/>
              <a:t>DRY principals</a:t>
            </a:r>
          </a:p>
          <a:p>
            <a:r>
              <a:rPr lang="en-US" sz="2200" dirty="0" smtClean="0"/>
              <a:t>Non-intrusive and non-destructive to apps made pluggable</a:t>
            </a:r>
          </a:p>
          <a:p>
            <a:r>
              <a:rPr lang="en-US" sz="2200" dirty="0" smtClean="0"/>
              <a:t>Loose coupling of apps requires few points of contact</a:t>
            </a:r>
          </a:p>
          <a:p>
            <a:endParaRPr lang="en-US" sz="2200" dirty="0" smtClean="0"/>
          </a:p>
        </p:txBody>
      </p:sp>
      <p:sp>
        <p:nvSpPr>
          <p:cNvPr id="206855" name="Text Placeholder 8"/>
          <p:cNvSpPr>
            <a:spLocks noGrp="1"/>
          </p:cNvSpPr>
          <p:nvPr>
            <p:ph type="body" sz="quarter" idx="3"/>
          </p:nvPr>
        </p:nvSpPr>
        <p:spPr/>
        <p:txBody>
          <a:bodyPr/>
          <a:lstStyle/>
          <a:p>
            <a:r>
              <a:rPr lang="en-US" sz="3300" dirty="0" smtClean="0"/>
              <a:t>Room to Improve</a:t>
            </a:r>
          </a:p>
        </p:txBody>
      </p:sp>
      <p:sp>
        <p:nvSpPr>
          <p:cNvPr id="206856" name="Content Placeholder 9"/>
          <p:cNvSpPr>
            <a:spLocks noGrp="1"/>
          </p:cNvSpPr>
          <p:nvPr>
            <p:ph sz="quarter" idx="4"/>
          </p:nvPr>
        </p:nvSpPr>
        <p:spPr>
          <a:xfrm>
            <a:off x="4644555" y="2531566"/>
            <a:ext cx="4041799" cy="3951387"/>
          </a:xfrm>
        </p:spPr>
        <p:txBody>
          <a:bodyPr/>
          <a:lstStyle/>
          <a:p>
            <a:r>
              <a:rPr lang="en-US" sz="2200" dirty="0" smtClean="0"/>
              <a:t>Still requires same amount of work as traditional reusable app approach; would be nice to lessen implementation hassle</a:t>
            </a:r>
          </a:p>
          <a:p>
            <a:r>
              <a:rPr lang="en-US" sz="2200" dirty="0" err="1" smtClean="0"/>
              <a:t>Django</a:t>
            </a:r>
            <a:r>
              <a:rPr lang="en-US" sz="2200" dirty="0" smtClean="0"/>
              <a:t> URL namespace needs to be fixed to expose current namespace to request object. Once in place, we can remove current “prefix” system</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Thank You For Your Time</a:t>
            </a:r>
          </a:p>
        </p:txBody>
      </p:sp>
      <p:pic>
        <p:nvPicPr>
          <p:cNvPr id="20890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8901" name="TextBox 8"/>
          <p:cNvSpPr txBox="1">
            <a:spLocks noChangeArrowheads="1"/>
          </p:cNvSpPr>
          <p:nvPr/>
        </p:nvSpPr>
        <p:spPr bwMode="auto">
          <a:xfrm>
            <a:off x="500063" y="1393032"/>
            <a:ext cx="8304609" cy="4681568"/>
          </a:xfrm>
          <a:prstGeom prst="rect">
            <a:avLst/>
          </a:prstGeom>
          <a:noFill/>
          <a:ln w="9525">
            <a:noFill/>
            <a:miter lim="800000"/>
            <a:headEnd/>
            <a:tailEnd/>
          </a:ln>
        </p:spPr>
        <p:txBody>
          <a:bodyPr lIns="64291" tIns="32146" rIns="64291" bIns="32146">
            <a:prstTxWarp prst="textNoShape">
              <a:avLst/>
            </a:prstTxWarp>
            <a:spAutoFit/>
          </a:bodyPr>
          <a:lstStyle/>
          <a:p>
            <a:endParaRPr lang="en-US" sz="2500" dirty="0" smtClean="0"/>
          </a:p>
          <a:p>
            <a:r>
              <a:rPr lang="en-US" sz="2500" dirty="0" smtClean="0"/>
              <a:t>Code </a:t>
            </a:r>
            <a:r>
              <a:rPr lang="en-US" sz="2500" dirty="0"/>
              <a:t>referenced in this presentation is available at:</a:t>
            </a:r>
            <a:endParaRPr lang="en-US" sz="2500" dirty="0" smtClean="0"/>
          </a:p>
          <a:p>
            <a:r>
              <a:rPr lang="en-US" sz="2500" dirty="0" smtClean="0">
                <a:hlinkClick r:id="rId4"/>
              </a:rPr>
              <a:t>http://bit.ly/django-pluggables</a:t>
            </a:r>
            <a:endParaRPr lang="en-US" sz="2500" dirty="0" smtClean="0"/>
          </a:p>
          <a:p>
            <a:endParaRPr lang="en-US" sz="2500" dirty="0" smtClean="0"/>
          </a:p>
          <a:p>
            <a:r>
              <a:rPr lang="en-US" sz="2500" b="1" dirty="0" err="1" smtClean="0"/>
              <a:t>Nowell</a:t>
            </a:r>
            <a:r>
              <a:rPr lang="en-US" sz="2500" b="1" dirty="0" smtClean="0"/>
              <a:t> </a:t>
            </a:r>
            <a:r>
              <a:rPr lang="en-US" sz="2500" b="1" dirty="0" err="1" smtClean="0"/>
              <a:t>Strite</a:t>
            </a:r>
            <a:endParaRPr lang="en-US" sz="2500" b="1" dirty="0" smtClean="0"/>
          </a:p>
          <a:p>
            <a:r>
              <a:rPr lang="en-US" sz="2500" dirty="0" smtClean="0"/>
              <a:t>Twitter: @</a:t>
            </a:r>
            <a:r>
              <a:rPr lang="en-US" sz="2500" dirty="0" err="1" smtClean="0"/>
              <a:t>nowells</a:t>
            </a:r>
            <a:endParaRPr lang="en-US" sz="2500" dirty="0" smtClean="0"/>
          </a:p>
          <a:p>
            <a:r>
              <a:rPr lang="en-US" sz="2500" dirty="0" smtClean="0"/>
              <a:t>Email: </a:t>
            </a:r>
            <a:r>
              <a:rPr lang="en-US" sz="2500" dirty="0" err="1" smtClean="0"/>
              <a:t>nowell@strite.org</a:t>
            </a:r>
            <a:endParaRPr lang="en-US" sz="2500" dirty="0" smtClean="0"/>
          </a:p>
          <a:p>
            <a:endParaRPr lang="en-US" sz="2500" dirty="0" smtClean="0"/>
          </a:p>
          <a:p>
            <a:r>
              <a:rPr lang="en-US" sz="2500" b="1" dirty="0" smtClean="0"/>
              <a:t>Shawn </a:t>
            </a:r>
            <a:r>
              <a:rPr lang="en-US" sz="2500" b="1" dirty="0" smtClean="0"/>
              <a:t>Rider</a:t>
            </a:r>
          </a:p>
          <a:p>
            <a:r>
              <a:rPr lang="en-US" sz="2500" dirty="0" smtClean="0"/>
              <a:t>Twitter: @</a:t>
            </a:r>
            <a:r>
              <a:rPr lang="en-US" sz="2500" dirty="0" err="1" smtClean="0"/>
              <a:t>shawnr</a:t>
            </a:r>
            <a:endParaRPr lang="en-US" sz="2500" dirty="0" smtClean="0"/>
          </a:p>
          <a:p>
            <a:r>
              <a:rPr lang="en-US" sz="2500" dirty="0" smtClean="0"/>
              <a:t>Email: </a:t>
            </a:r>
            <a:r>
              <a:rPr lang="en-US" sz="2500" dirty="0" err="1" smtClean="0"/>
              <a:t>shawn@shawnrider.com</a:t>
            </a:r>
            <a:endParaRPr lang="en-US" sz="2500" dirty="0" smtClean="0"/>
          </a:p>
          <a:p>
            <a:endParaRPr lang="en-US" sz="2500" dirty="0"/>
          </a:p>
          <a:p>
            <a:endParaRPr lang="en-US" sz="25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384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63845" name="TextBox 7"/>
          <p:cNvSpPr txBox="1">
            <a:spLocks noChangeArrowheads="1"/>
          </p:cNvSpPr>
          <p:nvPr/>
        </p:nvSpPr>
        <p:spPr bwMode="auto">
          <a:xfrm>
            <a:off x="875110" y="1768078"/>
            <a:ext cx="7393781" cy="526585"/>
          </a:xfrm>
          <a:prstGeom prst="rect">
            <a:avLst/>
          </a:prstGeom>
          <a:noFill/>
          <a:ln w="9525">
            <a:noFill/>
            <a:miter lim="800000"/>
            <a:headEnd/>
            <a:tailEnd/>
          </a:ln>
        </p:spPr>
        <p:txBody>
          <a:bodyPr lIns="64291" tIns="32146" rIns="64291" bIns="32146">
            <a:prstTxWarp prst="textNoShape">
              <a:avLst/>
            </a:prstTxWarp>
            <a:spAutoFit/>
          </a:bodyPr>
          <a:lstStyle/>
          <a:p>
            <a:r>
              <a:rPr lang="en-US"/>
              <a:t>PBS manages several major internal sites:</a:t>
            </a:r>
          </a:p>
        </p:txBody>
      </p:sp>
      <p:pic>
        <p:nvPicPr>
          <p:cNvPr id="163846" name="Picture 9" descr="Pr_HL_K.eps"/>
          <p:cNvPicPr>
            <a:picLocks noChangeAspect="1"/>
          </p:cNvPicPr>
          <p:nvPr/>
        </p:nvPicPr>
        <p:blipFill>
          <a:blip r:embed="rId4"/>
          <a:srcRect/>
          <a:stretch>
            <a:fillRect/>
          </a:stretch>
        </p:blipFill>
        <p:spPr bwMode="auto">
          <a:xfrm>
            <a:off x="3393282" y="3161109"/>
            <a:ext cx="2100709" cy="1178719"/>
          </a:xfrm>
          <a:prstGeom prst="rect">
            <a:avLst/>
          </a:prstGeom>
          <a:noFill/>
          <a:ln w="9525">
            <a:noFill/>
            <a:miter lim="800000"/>
            <a:headEnd/>
            <a:tailEnd/>
          </a:ln>
        </p:spPr>
      </p:pic>
      <p:pic>
        <p:nvPicPr>
          <p:cNvPr id="163847" name="Picture 10" descr="PK_GIRL_LG_C.EPS"/>
          <p:cNvPicPr>
            <a:picLocks noChangeAspect="1"/>
          </p:cNvPicPr>
          <p:nvPr/>
        </p:nvPicPr>
        <p:blipFill>
          <a:blip r:embed="rId5"/>
          <a:srcRect/>
          <a:stretch>
            <a:fillRect/>
          </a:stretch>
        </p:blipFill>
        <p:spPr bwMode="auto">
          <a:xfrm>
            <a:off x="232172" y="2893219"/>
            <a:ext cx="964406" cy="1164208"/>
          </a:xfrm>
          <a:prstGeom prst="rect">
            <a:avLst/>
          </a:prstGeom>
          <a:noFill/>
          <a:ln w="9525">
            <a:noFill/>
            <a:miter lim="800000"/>
            <a:headEnd/>
            <a:tailEnd/>
          </a:ln>
        </p:spPr>
      </p:pic>
      <p:pic>
        <p:nvPicPr>
          <p:cNvPr id="163848" name="Picture 12" descr="tlpc_logo.png"/>
          <p:cNvPicPr>
            <a:picLocks noChangeAspect="1"/>
          </p:cNvPicPr>
          <p:nvPr/>
        </p:nvPicPr>
        <p:blipFill>
          <a:blip r:embed="rId6"/>
          <a:srcRect/>
          <a:stretch>
            <a:fillRect/>
          </a:stretch>
        </p:blipFill>
        <p:spPr bwMode="auto">
          <a:xfrm>
            <a:off x="6661547" y="4714875"/>
            <a:ext cx="1893094" cy="482203"/>
          </a:xfrm>
          <a:prstGeom prst="rect">
            <a:avLst/>
          </a:prstGeom>
          <a:noFill/>
          <a:ln w="9525">
            <a:noFill/>
            <a:miter lim="800000"/>
            <a:headEnd/>
            <a:tailEnd/>
          </a:ln>
        </p:spPr>
      </p:pic>
      <p:pic>
        <p:nvPicPr>
          <p:cNvPr id="163849" name="Picture 13" descr="theme-blue-logopbsparents.png"/>
          <p:cNvPicPr>
            <a:picLocks noChangeAspect="1"/>
          </p:cNvPicPr>
          <p:nvPr/>
        </p:nvPicPr>
        <p:blipFill>
          <a:blip r:embed="rId7"/>
          <a:srcRect/>
          <a:stretch>
            <a:fillRect/>
          </a:stretch>
        </p:blipFill>
        <p:spPr bwMode="auto">
          <a:xfrm>
            <a:off x="446485" y="4554141"/>
            <a:ext cx="2678906" cy="446484"/>
          </a:xfrm>
          <a:prstGeom prst="rect">
            <a:avLst/>
          </a:prstGeom>
          <a:noFill/>
          <a:ln w="9525">
            <a:noFill/>
            <a:miter lim="800000"/>
            <a:headEnd/>
            <a:tailEnd/>
          </a:ln>
        </p:spPr>
      </p:pic>
      <p:pic>
        <p:nvPicPr>
          <p:cNvPr id="163850" name="Picture 14" descr="pbs_video.jpg"/>
          <p:cNvPicPr>
            <a:picLocks noChangeAspect="1"/>
          </p:cNvPicPr>
          <p:nvPr/>
        </p:nvPicPr>
        <p:blipFill>
          <a:blip r:embed="rId8"/>
          <a:srcRect/>
          <a:stretch>
            <a:fillRect/>
          </a:stretch>
        </p:blipFill>
        <p:spPr bwMode="auto">
          <a:xfrm>
            <a:off x="3768328" y="4982765"/>
            <a:ext cx="1687711" cy="580430"/>
          </a:xfrm>
          <a:prstGeom prst="rect">
            <a:avLst/>
          </a:prstGeom>
          <a:noFill/>
          <a:ln w="9525">
            <a:noFill/>
            <a:miter lim="800000"/>
            <a:headEnd/>
            <a:tailEnd/>
          </a:ln>
        </p:spPr>
      </p:pic>
      <p:pic>
        <p:nvPicPr>
          <p:cNvPr id="163851" name="Picture 15" descr="PKGO_M_C.EPS"/>
          <p:cNvPicPr>
            <a:picLocks noChangeAspect="1"/>
          </p:cNvPicPr>
          <p:nvPr/>
        </p:nvPicPr>
        <p:blipFill>
          <a:blip r:embed="rId9"/>
          <a:srcRect/>
          <a:stretch>
            <a:fillRect/>
          </a:stretch>
        </p:blipFill>
        <p:spPr bwMode="auto">
          <a:xfrm>
            <a:off x="1625203" y="2946797"/>
            <a:ext cx="1113979" cy="991195"/>
          </a:xfrm>
          <a:prstGeom prst="rect">
            <a:avLst/>
          </a:prstGeom>
          <a:noFill/>
          <a:ln w="9525">
            <a:noFill/>
            <a:miter lim="800000"/>
            <a:headEnd/>
            <a:tailEnd/>
          </a:ln>
        </p:spPr>
      </p:pic>
      <p:pic>
        <p:nvPicPr>
          <p:cNvPr id="163852" name="Picture 16" descr="pbstl_logo.png"/>
          <p:cNvPicPr>
            <a:picLocks noChangeAspect="1"/>
          </p:cNvPicPr>
          <p:nvPr/>
        </p:nvPicPr>
        <p:blipFill>
          <a:blip r:embed="rId10"/>
          <a:srcRect/>
          <a:stretch>
            <a:fillRect/>
          </a:stretch>
        </p:blipFill>
        <p:spPr bwMode="auto">
          <a:xfrm>
            <a:off x="6232922" y="4018360"/>
            <a:ext cx="2678906" cy="535781"/>
          </a:xfrm>
          <a:prstGeom prst="rect">
            <a:avLst/>
          </a:prstGeom>
          <a:noFill/>
          <a:ln w="9525">
            <a:noFill/>
            <a:miter lim="800000"/>
            <a:headEnd/>
            <a:tailEnd/>
          </a:ln>
        </p:spPr>
      </p:pic>
      <p:pic>
        <p:nvPicPr>
          <p:cNvPr id="163853" name="Picture 17" descr="teachers.png"/>
          <p:cNvPicPr>
            <a:picLocks noChangeAspect="1"/>
          </p:cNvPicPr>
          <p:nvPr/>
        </p:nvPicPr>
        <p:blipFill>
          <a:blip r:embed="rId11"/>
          <a:srcRect/>
          <a:stretch>
            <a:fillRect/>
          </a:stretch>
        </p:blipFill>
        <p:spPr bwMode="auto">
          <a:xfrm>
            <a:off x="6447234" y="3107531"/>
            <a:ext cx="2178844" cy="642938"/>
          </a:xfrm>
          <a:prstGeom prst="rect">
            <a:avLst/>
          </a:prstGeom>
          <a:noFill/>
          <a:ln w="9525">
            <a:noFill/>
            <a:miter lim="800000"/>
            <a:headEnd/>
            <a:tailEnd/>
          </a:ln>
        </p:spPr>
      </p:pic>
      <p:sp>
        <p:nvSpPr>
          <p:cNvPr id="163854" name="TextBox 18"/>
          <p:cNvSpPr txBox="1">
            <a:spLocks noChangeArrowheads="1"/>
          </p:cNvSpPr>
          <p:nvPr/>
        </p:nvSpPr>
        <p:spPr bwMode="auto">
          <a:xfrm>
            <a:off x="4839891" y="6107906"/>
            <a:ext cx="4304109" cy="526585"/>
          </a:xfrm>
          <a:prstGeom prst="rect">
            <a:avLst/>
          </a:prstGeom>
          <a:noFill/>
          <a:ln w="9525">
            <a:noFill/>
            <a:miter lim="800000"/>
            <a:headEnd/>
            <a:tailEnd/>
          </a:ln>
        </p:spPr>
        <p:txBody>
          <a:bodyPr lIns="64291" tIns="32146" rIns="64291" bIns="32146">
            <a:prstTxWarp prst="textNoShape">
              <a:avLst/>
            </a:prstTxWarp>
            <a:spAutoFit/>
          </a:bodyPr>
          <a:lstStyle/>
          <a:p>
            <a:r>
              <a:rPr lang="en-US"/>
              <a:t>and more…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589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5892"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
        <p:nvSpPr>
          <p:cNvPr id="165893" name="TextBox 7"/>
          <p:cNvSpPr txBox="1">
            <a:spLocks noChangeArrowheads="1"/>
          </p:cNvSpPr>
          <p:nvPr/>
        </p:nvSpPr>
        <p:spPr bwMode="auto">
          <a:xfrm>
            <a:off x="875110" y="1768078"/>
            <a:ext cx="7393781" cy="988250"/>
          </a:xfrm>
          <a:prstGeom prst="rect">
            <a:avLst/>
          </a:prstGeom>
          <a:noFill/>
          <a:ln w="9525">
            <a:noFill/>
            <a:miter lim="800000"/>
            <a:headEnd/>
            <a:tailEnd/>
          </a:ln>
        </p:spPr>
        <p:txBody>
          <a:bodyPr lIns="64291" tIns="32146" rIns="64291" bIns="32146">
            <a:prstTxWarp prst="textNoShape">
              <a:avLst/>
            </a:prstTxWarp>
            <a:spAutoFit/>
          </a:bodyPr>
          <a:lstStyle/>
          <a:p>
            <a:r>
              <a:rPr lang="en-US"/>
              <a:t>And many of these use Django to some degree:</a:t>
            </a:r>
          </a:p>
        </p:txBody>
      </p:sp>
      <p:pic>
        <p:nvPicPr>
          <p:cNvPr id="165894" name="Picture 9" descr="Pr_HL_K.eps"/>
          <p:cNvPicPr>
            <a:picLocks noChangeAspect="1"/>
          </p:cNvPicPr>
          <p:nvPr/>
        </p:nvPicPr>
        <p:blipFill>
          <a:blip r:embed="rId5"/>
          <a:srcRect/>
          <a:stretch>
            <a:fillRect/>
          </a:stretch>
        </p:blipFill>
        <p:spPr bwMode="auto">
          <a:xfrm>
            <a:off x="3393282" y="3161109"/>
            <a:ext cx="2100709" cy="1178719"/>
          </a:xfrm>
          <a:prstGeom prst="rect">
            <a:avLst/>
          </a:prstGeom>
          <a:noFill/>
          <a:ln w="9525">
            <a:noFill/>
            <a:miter lim="800000"/>
            <a:headEnd/>
            <a:tailEnd/>
          </a:ln>
        </p:spPr>
      </p:pic>
      <p:pic>
        <p:nvPicPr>
          <p:cNvPr id="165895" name="Picture 10" descr="PK_GIRL_LG_C.EPS"/>
          <p:cNvPicPr>
            <a:picLocks noChangeAspect="1"/>
          </p:cNvPicPr>
          <p:nvPr/>
        </p:nvPicPr>
        <p:blipFill>
          <a:blip r:embed="rId6"/>
          <a:srcRect/>
          <a:stretch>
            <a:fillRect/>
          </a:stretch>
        </p:blipFill>
        <p:spPr bwMode="auto">
          <a:xfrm>
            <a:off x="232172" y="2893219"/>
            <a:ext cx="964406" cy="1164208"/>
          </a:xfrm>
          <a:prstGeom prst="rect">
            <a:avLst/>
          </a:prstGeom>
          <a:noFill/>
          <a:ln w="9525">
            <a:noFill/>
            <a:miter lim="800000"/>
            <a:headEnd/>
            <a:tailEnd/>
          </a:ln>
        </p:spPr>
      </p:pic>
      <p:pic>
        <p:nvPicPr>
          <p:cNvPr id="165896" name="Picture 12" descr="tlpc_logo.png"/>
          <p:cNvPicPr>
            <a:picLocks noChangeAspect="1"/>
          </p:cNvPicPr>
          <p:nvPr/>
        </p:nvPicPr>
        <p:blipFill>
          <a:blip r:embed="rId7"/>
          <a:srcRect/>
          <a:stretch>
            <a:fillRect/>
          </a:stretch>
        </p:blipFill>
        <p:spPr bwMode="auto">
          <a:xfrm>
            <a:off x="6661547" y="4714875"/>
            <a:ext cx="1893094" cy="482203"/>
          </a:xfrm>
          <a:prstGeom prst="rect">
            <a:avLst/>
          </a:prstGeom>
          <a:noFill/>
          <a:ln w="9525">
            <a:noFill/>
            <a:miter lim="800000"/>
            <a:headEnd/>
            <a:tailEnd/>
          </a:ln>
        </p:spPr>
      </p:pic>
      <p:pic>
        <p:nvPicPr>
          <p:cNvPr id="165897" name="Picture 13" descr="theme-blue-logopbsparents.png"/>
          <p:cNvPicPr>
            <a:picLocks noChangeAspect="1"/>
          </p:cNvPicPr>
          <p:nvPr/>
        </p:nvPicPr>
        <p:blipFill>
          <a:blip r:embed="rId8"/>
          <a:srcRect/>
          <a:stretch>
            <a:fillRect/>
          </a:stretch>
        </p:blipFill>
        <p:spPr bwMode="auto">
          <a:xfrm>
            <a:off x="446485" y="4554141"/>
            <a:ext cx="2678906" cy="446484"/>
          </a:xfrm>
          <a:prstGeom prst="rect">
            <a:avLst/>
          </a:prstGeom>
          <a:noFill/>
          <a:ln w="9525">
            <a:noFill/>
            <a:miter lim="800000"/>
            <a:headEnd/>
            <a:tailEnd/>
          </a:ln>
        </p:spPr>
      </p:pic>
      <p:pic>
        <p:nvPicPr>
          <p:cNvPr id="165898" name="Picture 14" descr="pbs_video.jpg"/>
          <p:cNvPicPr>
            <a:picLocks noChangeAspect="1"/>
          </p:cNvPicPr>
          <p:nvPr/>
        </p:nvPicPr>
        <p:blipFill>
          <a:blip r:embed="rId9"/>
          <a:srcRect/>
          <a:stretch>
            <a:fillRect/>
          </a:stretch>
        </p:blipFill>
        <p:spPr bwMode="auto">
          <a:xfrm>
            <a:off x="3768328" y="4982765"/>
            <a:ext cx="1687711" cy="580430"/>
          </a:xfrm>
          <a:prstGeom prst="rect">
            <a:avLst/>
          </a:prstGeom>
          <a:noFill/>
          <a:ln w="9525">
            <a:noFill/>
            <a:miter lim="800000"/>
            <a:headEnd/>
            <a:tailEnd/>
          </a:ln>
        </p:spPr>
      </p:pic>
      <p:pic>
        <p:nvPicPr>
          <p:cNvPr id="165899" name="Picture 15" descr="PKGO_M_C.EPS"/>
          <p:cNvPicPr>
            <a:picLocks noChangeAspect="1"/>
          </p:cNvPicPr>
          <p:nvPr/>
        </p:nvPicPr>
        <p:blipFill>
          <a:blip r:embed="rId10"/>
          <a:srcRect/>
          <a:stretch>
            <a:fillRect/>
          </a:stretch>
        </p:blipFill>
        <p:spPr bwMode="auto">
          <a:xfrm>
            <a:off x="1625203" y="2946797"/>
            <a:ext cx="1113979" cy="991195"/>
          </a:xfrm>
          <a:prstGeom prst="rect">
            <a:avLst/>
          </a:prstGeom>
          <a:noFill/>
          <a:ln w="9525">
            <a:noFill/>
            <a:miter lim="800000"/>
            <a:headEnd/>
            <a:tailEnd/>
          </a:ln>
        </p:spPr>
      </p:pic>
      <p:pic>
        <p:nvPicPr>
          <p:cNvPr id="165900" name="Picture 16" descr="pbstl_logo.png"/>
          <p:cNvPicPr>
            <a:picLocks noChangeAspect="1"/>
          </p:cNvPicPr>
          <p:nvPr/>
        </p:nvPicPr>
        <p:blipFill>
          <a:blip r:embed="rId11"/>
          <a:srcRect/>
          <a:stretch>
            <a:fillRect/>
          </a:stretch>
        </p:blipFill>
        <p:spPr bwMode="auto">
          <a:xfrm>
            <a:off x="6232922" y="4018360"/>
            <a:ext cx="2678906" cy="535781"/>
          </a:xfrm>
          <a:prstGeom prst="rect">
            <a:avLst/>
          </a:prstGeom>
          <a:noFill/>
          <a:ln w="9525">
            <a:noFill/>
            <a:miter lim="800000"/>
            <a:headEnd/>
            <a:tailEnd/>
          </a:ln>
        </p:spPr>
      </p:pic>
      <p:pic>
        <p:nvPicPr>
          <p:cNvPr id="165901" name="Picture 17" descr="teachers.png"/>
          <p:cNvPicPr>
            <a:picLocks noChangeAspect="1"/>
          </p:cNvPicPr>
          <p:nvPr/>
        </p:nvPicPr>
        <p:blipFill>
          <a:blip r:embed="rId12"/>
          <a:srcRect/>
          <a:stretch>
            <a:fillRect/>
          </a:stretch>
        </p:blipFill>
        <p:spPr bwMode="auto">
          <a:xfrm>
            <a:off x="6447234" y="3107531"/>
            <a:ext cx="2178844" cy="642938"/>
          </a:xfrm>
          <a:prstGeom prst="rect">
            <a:avLst/>
          </a:prstGeom>
          <a:noFill/>
          <a:ln w="9525">
            <a:noFill/>
            <a:miter lim="800000"/>
            <a:headEnd/>
            <a:tailEnd/>
          </a:ln>
        </p:spPr>
      </p:pic>
      <p:pic>
        <p:nvPicPr>
          <p:cNvPr id="165902" name="Picture 19" descr="djangopowered126x54.gif"/>
          <p:cNvPicPr>
            <a:picLocks noChangeAspect="1"/>
          </p:cNvPicPr>
          <p:nvPr/>
        </p:nvPicPr>
        <p:blipFill>
          <a:blip r:embed="rId13"/>
          <a:srcRect/>
          <a:stretch>
            <a:fillRect/>
          </a:stretch>
        </p:blipFill>
        <p:spPr bwMode="auto">
          <a:xfrm>
            <a:off x="2160984" y="3643312"/>
            <a:ext cx="750094" cy="321469"/>
          </a:xfrm>
          <a:prstGeom prst="rect">
            <a:avLst/>
          </a:prstGeom>
          <a:noFill/>
          <a:ln w="9525">
            <a:noFill/>
            <a:miter lim="800000"/>
            <a:headEnd/>
            <a:tailEnd/>
          </a:ln>
        </p:spPr>
      </p:pic>
      <p:pic>
        <p:nvPicPr>
          <p:cNvPr id="165903" name="Picture 20" descr="djangopowered126x54.gif"/>
          <p:cNvPicPr>
            <a:picLocks noChangeAspect="1"/>
          </p:cNvPicPr>
          <p:nvPr/>
        </p:nvPicPr>
        <p:blipFill>
          <a:blip r:embed="rId13"/>
          <a:srcRect/>
          <a:stretch>
            <a:fillRect/>
          </a:stretch>
        </p:blipFill>
        <p:spPr bwMode="auto">
          <a:xfrm>
            <a:off x="0" y="2786062"/>
            <a:ext cx="750094" cy="321469"/>
          </a:xfrm>
          <a:prstGeom prst="rect">
            <a:avLst/>
          </a:prstGeom>
          <a:noFill/>
          <a:ln w="9525">
            <a:noFill/>
            <a:miter lim="800000"/>
            <a:headEnd/>
            <a:tailEnd/>
          </a:ln>
        </p:spPr>
      </p:pic>
      <p:pic>
        <p:nvPicPr>
          <p:cNvPr id="165904" name="Picture 21" descr="djangopowered126x54.gif"/>
          <p:cNvPicPr>
            <a:picLocks noChangeAspect="1"/>
          </p:cNvPicPr>
          <p:nvPr/>
        </p:nvPicPr>
        <p:blipFill>
          <a:blip r:embed="rId13"/>
          <a:srcRect/>
          <a:stretch>
            <a:fillRect/>
          </a:stretch>
        </p:blipFill>
        <p:spPr bwMode="auto">
          <a:xfrm>
            <a:off x="4036219" y="4179094"/>
            <a:ext cx="750094" cy="321469"/>
          </a:xfrm>
          <a:prstGeom prst="rect">
            <a:avLst/>
          </a:prstGeom>
          <a:noFill/>
          <a:ln w="9525">
            <a:noFill/>
            <a:miter lim="800000"/>
            <a:headEnd/>
            <a:tailEnd/>
          </a:ln>
        </p:spPr>
      </p:pic>
      <p:pic>
        <p:nvPicPr>
          <p:cNvPr id="165905" name="Picture 22" descr="djangopowered126x54.gif"/>
          <p:cNvPicPr>
            <a:picLocks noChangeAspect="1"/>
          </p:cNvPicPr>
          <p:nvPr/>
        </p:nvPicPr>
        <p:blipFill>
          <a:blip r:embed="rId13"/>
          <a:srcRect/>
          <a:stretch>
            <a:fillRect/>
          </a:stretch>
        </p:blipFill>
        <p:spPr bwMode="auto">
          <a:xfrm>
            <a:off x="4625578" y="5464969"/>
            <a:ext cx="750094" cy="321469"/>
          </a:xfrm>
          <a:prstGeom prst="rect">
            <a:avLst/>
          </a:prstGeom>
          <a:noFill/>
          <a:ln w="9525">
            <a:noFill/>
            <a:miter lim="800000"/>
            <a:headEnd/>
            <a:tailEnd/>
          </a:ln>
        </p:spPr>
      </p:pic>
      <p:pic>
        <p:nvPicPr>
          <p:cNvPr id="165906" name="Picture 23" descr="djangopowered126x54.gif"/>
          <p:cNvPicPr>
            <a:picLocks noChangeAspect="1"/>
          </p:cNvPicPr>
          <p:nvPr/>
        </p:nvPicPr>
        <p:blipFill>
          <a:blip r:embed="rId13"/>
          <a:srcRect/>
          <a:stretch>
            <a:fillRect/>
          </a:stretch>
        </p:blipFill>
        <p:spPr bwMode="auto">
          <a:xfrm>
            <a:off x="8054578" y="3589734"/>
            <a:ext cx="750094" cy="321469"/>
          </a:xfrm>
          <a:prstGeom prst="rect">
            <a:avLst/>
          </a:prstGeom>
          <a:noFill/>
          <a:ln w="9525">
            <a:noFill/>
            <a:miter lim="800000"/>
            <a:headEnd/>
            <a:tailEnd/>
          </a:ln>
        </p:spPr>
      </p:pic>
      <p:pic>
        <p:nvPicPr>
          <p:cNvPr id="165907" name="Picture 24" descr="djangopowered126x54.gif"/>
          <p:cNvPicPr>
            <a:picLocks noChangeAspect="1"/>
          </p:cNvPicPr>
          <p:nvPr/>
        </p:nvPicPr>
        <p:blipFill>
          <a:blip r:embed="rId13"/>
          <a:srcRect/>
          <a:stretch>
            <a:fillRect/>
          </a:stretch>
        </p:blipFill>
        <p:spPr bwMode="auto">
          <a:xfrm>
            <a:off x="6018609" y="4339828"/>
            <a:ext cx="750094" cy="321469"/>
          </a:xfrm>
          <a:prstGeom prst="rect">
            <a:avLst/>
          </a:prstGeom>
          <a:noFill/>
          <a:ln w="9525">
            <a:noFill/>
            <a:miter lim="800000"/>
            <a:headEnd/>
            <a:tailEnd/>
          </a:ln>
        </p:spPr>
      </p:pic>
      <p:pic>
        <p:nvPicPr>
          <p:cNvPr id="165908" name="Picture 25" descr="djangopowered126x54.gif"/>
          <p:cNvPicPr>
            <a:picLocks noChangeAspect="1"/>
          </p:cNvPicPr>
          <p:nvPr/>
        </p:nvPicPr>
        <p:blipFill>
          <a:blip r:embed="rId13"/>
          <a:srcRect/>
          <a:stretch>
            <a:fillRect/>
          </a:stretch>
        </p:blipFill>
        <p:spPr bwMode="auto">
          <a:xfrm>
            <a:off x="8215312" y="4982766"/>
            <a:ext cx="750094" cy="321469"/>
          </a:xfrm>
          <a:prstGeom prst="rect">
            <a:avLst/>
          </a:prstGeom>
          <a:noFill/>
          <a:ln w="9525">
            <a:noFill/>
            <a:miter lim="800000"/>
            <a:headEnd/>
            <a:tailEnd/>
          </a:ln>
        </p:spPr>
      </p:pic>
      <p:pic>
        <p:nvPicPr>
          <p:cNvPr id="165909" name="Picture 26" descr="djangopowered126x54.gif"/>
          <p:cNvPicPr>
            <a:picLocks noChangeAspect="1"/>
          </p:cNvPicPr>
          <p:nvPr/>
        </p:nvPicPr>
        <p:blipFill>
          <a:blip r:embed="rId13"/>
          <a:srcRect/>
          <a:stretch>
            <a:fillRect/>
          </a:stretch>
        </p:blipFill>
        <p:spPr bwMode="auto">
          <a:xfrm>
            <a:off x="2321719" y="4768453"/>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794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7941"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7942"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7943"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7944"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7945"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998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9989"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9990"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9991"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9992"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9993"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pic>
        <p:nvPicPr>
          <p:cNvPr id="169994" name="Picture 12" descr="djangopowered126x54.gif"/>
          <p:cNvPicPr>
            <a:picLocks noChangeAspect="1"/>
          </p:cNvPicPr>
          <p:nvPr/>
        </p:nvPicPr>
        <p:blipFill>
          <a:blip r:embed="rId9"/>
          <a:srcRect/>
          <a:stretch>
            <a:fillRect/>
          </a:stretch>
        </p:blipFill>
        <p:spPr bwMode="auto">
          <a:xfrm>
            <a:off x="4625578" y="3053953"/>
            <a:ext cx="750094" cy="321469"/>
          </a:xfrm>
          <a:prstGeom prst="rect">
            <a:avLst/>
          </a:prstGeom>
          <a:noFill/>
          <a:ln w="9525">
            <a:noFill/>
            <a:miter lim="800000"/>
            <a:headEnd/>
            <a:tailEnd/>
          </a:ln>
        </p:spPr>
      </p:pic>
      <p:pic>
        <p:nvPicPr>
          <p:cNvPr id="169995" name="Picture 13" descr="djangopowered126x54.gif"/>
          <p:cNvPicPr>
            <a:picLocks noChangeAspect="1"/>
          </p:cNvPicPr>
          <p:nvPr/>
        </p:nvPicPr>
        <p:blipFill>
          <a:blip r:embed="rId9"/>
          <a:srcRect/>
          <a:stretch>
            <a:fillRect/>
          </a:stretch>
        </p:blipFill>
        <p:spPr bwMode="auto">
          <a:xfrm>
            <a:off x="8001000" y="2411016"/>
            <a:ext cx="750094" cy="321469"/>
          </a:xfrm>
          <a:prstGeom prst="rect">
            <a:avLst/>
          </a:prstGeom>
          <a:noFill/>
          <a:ln w="9525">
            <a:noFill/>
            <a:miter lim="800000"/>
            <a:headEnd/>
            <a:tailEnd/>
          </a:ln>
        </p:spPr>
      </p:pic>
      <p:pic>
        <p:nvPicPr>
          <p:cNvPr id="169996" name="Picture 14" descr="djangopowered126x54.gif"/>
          <p:cNvPicPr>
            <a:picLocks noChangeAspect="1"/>
          </p:cNvPicPr>
          <p:nvPr/>
        </p:nvPicPr>
        <p:blipFill>
          <a:blip r:embed="rId9"/>
          <a:srcRect/>
          <a:stretch>
            <a:fillRect/>
          </a:stretch>
        </p:blipFill>
        <p:spPr bwMode="auto">
          <a:xfrm>
            <a:off x="1250156" y="4714875"/>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lstStyle/>
          <a:p>
            <a:pPr marL="625056" eaLnBrk="1" hangingPunct="1">
              <a:lnSpc>
                <a:spcPct val="110000"/>
              </a:lnSpc>
            </a:pPr>
            <a:r>
              <a:rPr lang="en-US" sz="2500" dirty="0" smtClean="0"/>
              <a:t>Serving a diverse array of sites</a:t>
            </a:r>
          </a:p>
          <a:p>
            <a:pPr marL="625056" eaLnBrk="1" hangingPunct="1">
              <a:lnSpc>
                <a:spcPct val="110000"/>
              </a:lnSpc>
            </a:pPr>
            <a:r>
              <a:rPr lang="en-US" sz="2500" dirty="0" smtClean="0"/>
              <a:t>Built on a diverse technical architecture</a:t>
            </a:r>
          </a:p>
          <a:p>
            <a:pPr marL="625056" eaLnBrk="1" hangingPunct="1">
              <a:lnSpc>
                <a:spcPct val="110000"/>
              </a:lnSpc>
            </a:pPr>
            <a:r>
              <a:rPr lang="en-US" sz="2500" dirty="0" smtClean="0"/>
              <a:t>Many repetitive components desired by producers and users</a:t>
            </a:r>
          </a:p>
          <a:p>
            <a:pPr marL="625056" eaLnBrk="1" hangingPunct="1">
              <a:lnSpc>
                <a:spcPct val="110000"/>
              </a:lnSpc>
            </a:pPr>
            <a:r>
              <a:rPr lang="en-US" sz="2500" dirty="0" smtClean="0"/>
              <a:t>Ease of implementation is crucial</a:t>
            </a:r>
          </a:p>
          <a:p>
            <a:pPr marL="625056" eaLnBrk="1" hangingPunct="1">
              <a:lnSpc>
                <a:spcPct val="110000"/>
              </a:lnSpc>
            </a:pPr>
            <a:r>
              <a:rPr lang="en-US" sz="2500" dirty="0" smtClean="0"/>
              <a:t>But highly specific implementation details and goals are often more important to producers</a:t>
            </a:r>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PBS  needs </a:t>
            </a:r>
            <a:r>
              <a:rPr lang="en-US" sz="2500" dirty="0" err="1">
                <a:solidFill>
                  <a:srgbClr val="FFFFFF"/>
                </a:solidFill>
                <a:latin typeface="Myriad Pro" pitchFamily="-65" charset="0"/>
                <a:ea typeface="Myriad Pro" pitchFamily="-65" charset="0"/>
                <a:cs typeface="Myriad Pro" pitchFamily="-65" charset="0"/>
                <a:sym typeface="Myriad Pro" pitchFamily="-65" charset="0"/>
              </a:rPr>
              <a:t>Django</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3"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The Reusable App design pattern helps us:</a:t>
            </a:r>
          </a:p>
          <a:p>
            <a:pPr marL="937584" lvl="1" eaLnBrk="1" hangingPunct="1">
              <a:lnSpc>
                <a:spcPct val="110000"/>
              </a:lnSpc>
            </a:pPr>
            <a:r>
              <a:rPr lang="en-US" sz="2500" dirty="0" smtClean="0"/>
              <a:t>Easy to share functionality with other projects</a:t>
            </a:r>
          </a:p>
          <a:p>
            <a:pPr marL="937584" lvl="1" eaLnBrk="1" hangingPunct="1">
              <a:lnSpc>
                <a:spcPct val="110000"/>
              </a:lnSpc>
            </a:pPr>
            <a:r>
              <a:rPr lang="en-US" sz="2500" dirty="0" smtClean="0"/>
              <a:t>Quick to get features up and running</a:t>
            </a:r>
          </a:p>
          <a:p>
            <a:pPr marL="937584" lvl="1" eaLnBrk="1" hangingPunct="1">
              <a:lnSpc>
                <a:spcPct val="110000"/>
              </a:lnSpc>
            </a:pPr>
            <a:r>
              <a:rPr lang="en-US" sz="2500" dirty="0" smtClean="0"/>
              <a:t>Possible to expand and enhance functionality</a:t>
            </a:r>
          </a:p>
        </p:txBody>
      </p:sp>
      <p:sp>
        <p:nvSpPr>
          <p:cNvPr id="174084"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a:t>
            </a:r>
          </a:p>
        </p:txBody>
      </p:sp>
      <p:pic>
        <p:nvPicPr>
          <p:cNvPr id="174085"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1" name="Rectangle 2"/>
          <p:cNvSpPr>
            <a:spLocks noGrp="1" noChangeArrowheads="1"/>
          </p:cNvSpPr>
          <p:nvPr>
            <p:ph idx="1"/>
          </p:nvPr>
        </p:nvSpPr>
        <p:spPr>
          <a:xfrm>
            <a:off x="892969" y="1732359"/>
            <a:ext cx="7358063" cy="4054078"/>
          </a:xfrm>
        </p:spPr>
        <p:txBody>
          <a:bodyPr/>
          <a:lstStyle/>
          <a:p>
            <a:pPr marL="625056" eaLnBrk="1" hangingPunct="1">
              <a:lnSpc>
                <a:spcPct val="110000"/>
              </a:lnSpc>
              <a:buNone/>
            </a:pPr>
            <a:r>
              <a:rPr lang="en-US" sz="2500" dirty="0" smtClean="0"/>
              <a:t>The Reusable App design pattern has some limitations</a:t>
            </a:r>
          </a:p>
          <a:p>
            <a:pPr marL="625056" eaLnBrk="1" hangingPunct="1">
              <a:lnSpc>
                <a:spcPct val="110000"/>
              </a:lnSpc>
            </a:pPr>
            <a:r>
              <a:rPr lang="en-US" sz="2500" dirty="0" smtClean="0"/>
              <a:t>Apps are expected to live at one URL </a:t>
            </a:r>
            <a:br>
              <a:rPr lang="en-US" sz="2500" dirty="0" smtClean="0"/>
            </a:br>
            <a:r>
              <a:rPr lang="en-US" sz="2500" dirty="0" smtClean="0"/>
              <a:t>(e.g. </a:t>
            </a:r>
            <a:r>
              <a:rPr lang="en-US" sz="2500" dirty="0" smtClean="0">
                <a:hlinkClick r:id="rId3"/>
              </a:rPr>
              <a:t>http://example.com/discussions/</a:t>
            </a:r>
            <a:r>
              <a:rPr lang="en-US" sz="2500" dirty="0" smtClean="0"/>
              <a:t>)</a:t>
            </a:r>
          </a:p>
          <a:p>
            <a:pPr marL="625056" eaLnBrk="1" hangingPunct="1">
              <a:lnSpc>
                <a:spcPct val="110000"/>
              </a:lnSpc>
            </a:pPr>
            <a:r>
              <a:rPr lang="en-US" sz="2500" dirty="0" smtClean="0"/>
              <a:t>Current convention of adding ‘</a:t>
            </a:r>
            <a:r>
              <a:rPr lang="en-US" sz="2500" dirty="0" err="1" smtClean="0"/>
              <a:t>extra_context</a:t>
            </a:r>
            <a:r>
              <a:rPr lang="en-US" sz="2500" dirty="0" smtClean="0"/>
              <a:t>’ </a:t>
            </a:r>
            <a:r>
              <a:rPr lang="en-US" sz="2500" dirty="0" err="1" smtClean="0"/>
              <a:t>params</a:t>
            </a:r>
            <a:r>
              <a:rPr lang="en-US" sz="2500" dirty="0" smtClean="0"/>
              <a:t> are not satisfactory</a:t>
            </a:r>
          </a:p>
          <a:p>
            <a:pPr marL="625056" eaLnBrk="1" hangingPunct="1">
              <a:lnSpc>
                <a:spcPct val="110000"/>
              </a:lnSpc>
            </a:pPr>
            <a:r>
              <a:rPr lang="en-US" sz="2500" dirty="0" smtClean="0"/>
              <a:t>Conventional template replacement is not always flexible enough </a:t>
            </a:r>
          </a:p>
          <a:p>
            <a:pPr marL="625056" eaLnBrk="1" hangingPunct="1">
              <a:lnSpc>
                <a:spcPct val="110000"/>
              </a:lnSpc>
            </a:pPr>
            <a:endParaRPr lang="en-US" sz="2500" dirty="0" smtClean="0"/>
          </a:p>
        </p:txBody>
      </p:sp>
      <p:sp>
        <p:nvSpPr>
          <p:cNvPr id="17613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 Sort of…</a:t>
            </a:r>
          </a:p>
        </p:txBody>
      </p:sp>
      <p:pic>
        <p:nvPicPr>
          <p:cNvPr id="176133"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PBS 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14276</TotalTime>
  <Pages>0</Pages>
  <Words>2458</Words>
  <Characters>0</Characters>
  <Application>Microsoft Macintosh PowerPoint</Application>
  <PresentationFormat>On-screen Show (4:3)</PresentationFormat>
  <Lines>0</Lines>
  <Paragraphs>285</Paragraphs>
  <Slides>27</Slides>
  <Notes>27</Notes>
  <HiddenSlides>0</HiddenSlides>
  <MMClips>0</MMClips>
  <ScaleCrop>false</ScaleCrop>
  <HeadingPairs>
    <vt:vector size="4" baseType="variant">
      <vt:variant>
        <vt:lpstr>Design Template</vt:lpstr>
      </vt:variant>
      <vt:variant>
        <vt:i4>13</vt:i4>
      </vt:variant>
      <vt:variant>
        <vt:lpstr>Slide Titles</vt:lpstr>
      </vt:variant>
      <vt:variant>
        <vt:i4>27</vt:i4>
      </vt:variant>
    </vt:vector>
  </HeadingPairs>
  <TitlesOfParts>
    <vt:vector size="40" baseType="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PBS Green</vt:lpstr>
      <vt:lpstr>Pluggable Applications  DjangoCon 2009  Nowell Strite Shawn Rider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sr</cp:lastModifiedBy>
  <cp:revision>73</cp:revision>
  <dcterms:created xsi:type="dcterms:W3CDTF">2009-09-08T19:57:51Z</dcterms:created>
  <dcterms:modified xsi:type="dcterms:W3CDTF">2009-09-09T14:38:45Z</dcterms:modified>
</cp:coreProperties>
</file>