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4" r:id="rId6"/>
    <p:sldId id="266" r:id="rId7"/>
    <p:sldId id="273" r:id="rId8"/>
    <p:sldId id="274" r:id="rId9"/>
    <p:sldId id="267" r:id="rId10"/>
    <p:sldId id="268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mputer Says No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01255" y="3336737"/>
            <a:ext cx="10020116" cy="70767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4277" y="7394079"/>
            <a:ext cx="7501696" cy="24738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4229" y="86599"/>
            <a:ext cx="2768213" cy="152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855"/>
              </a:lnSpc>
            </a:pPr>
            <a:r>
              <a:rPr lang="en-US" sz="10400" spc="-218">
                <a:solidFill>
                  <a:srgbClr val="000000"/>
                </a:solidFill>
                <a:latin typeface="Computer Says No"/>
              </a:rPr>
              <a:t>&lt;MIEIC&gt;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18596" y="539170"/>
            <a:ext cx="6385434" cy="2467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160"/>
              </a:lnSpc>
              <a:spcBef>
                <a:spcPct val="0"/>
              </a:spcBef>
            </a:pPr>
            <a:r>
              <a:rPr lang="en-US" sz="14400">
                <a:solidFill>
                  <a:srgbClr val="000000"/>
                </a:solidFill>
                <a:latin typeface="Computer Says No"/>
              </a:rPr>
              <a:t>IMOVELÂNDIA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4220" y="4638112"/>
            <a:ext cx="5476443" cy="250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1"/>
              </a:lnSpc>
            </a:pPr>
            <a:r>
              <a:rPr lang="en-US" sz="7519" spc="496">
                <a:solidFill>
                  <a:srgbClr val="000000"/>
                </a:solidFill>
                <a:latin typeface="Computer Says No"/>
              </a:rPr>
              <a:t>&lt;DEBORAH LAGO&gt;</a:t>
            </a:r>
          </a:p>
          <a:p>
            <a:pPr>
              <a:lnSpc>
                <a:spcPts val="6391"/>
              </a:lnSpc>
            </a:pPr>
            <a:r>
              <a:rPr lang="en-US" sz="7519" spc="496">
                <a:solidFill>
                  <a:srgbClr val="000000"/>
                </a:solidFill>
                <a:latin typeface="Computer Says No"/>
              </a:rPr>
              <a:t>&lt;FLAVIO VAZ&gt;</a:t>
            </a:r>
          </a:p>
          <a:p>
            <a:pPr>
              <a:lnSpc>
                <a:spcPts val="6391"/>
              </a:lnSpc>
            </a:pPr>
            <a:r>
              <a:rPr lang="en-US" sz="7519" spc="496">
                <a:solidFill>
                  <a:srgbClr val="000000"/>
                </a:solidFill>
                <a:latin typeface="Computer Says No"/>
              </a:rPr>
              <a:t>&lt;RICARDO NUNES&gt;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4220" y="1801539"/>
            <a:ext cx="2738222" cy="1672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20"/>
              </a:lnSpc>
            </a:pPr>
            <a:r>
              <a:rPr lang="en-US" sz="10400">
                <a:solidFill>
                  <a:srgbClr val="000000"/>
                </a:solidFill>
                <a:latin typeface="Computer Says No"/>
              </a:rPr>
              <a:t>&lt;AEDA&gt;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4277" y="1022077"/>
            <a:ext cx="3738460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Computer Says No"/>
              </a:rPr>
              <a:t>&lt;2019/2020&gt;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6665" y="3165287"/>
            <a:ext cx="3738460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Computer Says No"/>
              </a:rPr>
              <a:t>&lt;Turma7_G4&gt;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53212" y="397734"/>
            <a:ext cx="4981575" cy="816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&lt;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Esforço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 e 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dificuldades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&gt;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250" y="1214628"/>
            <a:ext cx="2781300" cy="48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84"/>
              </a:lnSpc>
            </a:pPr>
            <a:endParaRPr lang="en-US" sz="3200" dirty="0">
              <a:solidFill>
                <a:srgbClr val="000000"/>
              </a:solidFill>
              <a:latin typeface="Computer Says N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09900" y="7612055"/>
            <a:ext cx="127254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Esforço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: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Cada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membro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participou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igualmente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para 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realização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deste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trabalho</a:t>
            </a:r>
            <a:endParaRPr lang="en-US" sz="4200" dirty="0">
              <a:solidFill>
                <a:srgbClr val="000000"/>
              </a:solidFill>
              <a:latin typeface="Computer Says 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9A8A3-2A79-4C2E-A322-14BF13CD072F}"/>
              </a:ext>
            </a:extLst>
          </p:cNvPr>
          <p:cNvSpPr txBox="1"/>
          <p:nvPr/>
        </p:nvSpPr>
        <p:spPr>
          <a:xfrm>
            <a:off x="457200" y="7400459"/>
            <a:ext cx="178308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endParaRPr lang="en-US" sz="4200" dirty="0">
              <a:solidFill>
                <a:srgbClr val="000000"/>
              </a:solidFill>
              <a:latin typeface="Computer Says No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6EC1655-1795-4C59-97D1-25B49C05FBA3}"/>
              </a:ext>
            </a:extLst>
          </p:cNvPr>
          <p:cNvSpPr txBox="1"/>
          <p:nvPr/>
        </p:nvSpPr>
        <p:spPr>
          <a:xfrm>
            <a:off x="4952999" y="4245832"/>
            <a:ext cx="8382000" cy="6912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11"/>
              </a:lnSpc>
            </a:pPr>
            <a:r>
              <a:rPr lang="en-US" sz="16600" b="1" dirty="0" err="1">
                <a:solidFill>
                  <a:srgbClr val="000000"/>
                </a:solidFill>
                <a:latin typeface="Computer Says No"/>
              </a:rPr>
              <a:t>Dificuldades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A601D-324C-44A0-BF8A-7C8F80E55B8E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10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9805" y="1943100"/>
            <a:ext cx="6231856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5"/>
              </a:lnSpc>
            </a:pPr>
            <a:r>
              <a:rPr lang="pt-PT" sz="4200" dirty="0">
                <a:solidFill>
                  <a:srgbClr val="000000"/>
                </a:solidFill>
                <a:latin typeface="Computer Says No"/>
              </a:rPr>
              <a:t>Este problema possui 3 faces: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77025" y="211806"/>
            <a:ext cx="4933949" cy="81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&lt;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Descrição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 do 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problema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ED3E1-3981-499D-BC3D-E299500636F7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2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AE9F6-9760-423F-BE86-521DF0C5463F}"/>
              </a:ext>
            </a:extLst>
          </p:cNvPr>
          <p:cNvSpPr txBox="1"/>
          <p:nvPr/>
        </p:nvSpPr>
        <p:spPr>
          <a:xfrm>
            <a:off x="1233533" y="3090897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1. A imobiliária deve permitir a pesquisa facilitada dos Imoveis a partir de três critérios: freguesia, código postal e tipo de Imovel.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8E8E8-F686-4A72-BFC7-7B60B77C01FD}"/>
              </a:ext>
            </a:extLst>
          </p:cNvPr>
          <p:cNvSpPr txBox="1"/>
          <p:nvPr/>
        </p:nvSpPr>
        <p:spPr>
          <a:xfrm>
            <a:off x="6439328" y="2971800"/>
            <a:ext cx="509106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2. A imobiliária deve permitir que os clientes criem leilões com as suas prioridades. Sobre outros leilões, deve permitir fazer uma licitação, altera-la e/ou elimina-la.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BD01C-FFBC-4877-97CC-A2EDB1A31316}"/>
              </a:ext>
            </a:extLst>
          </p:cNvPr>
          <p:cNvSpPr txBox="1"/>
          <p:nvPr/>
        </p:nvSpPr>
        <p:spPr>
          <a:xfrm>
            <a:off x="12763931" y="2971800"/>
            <a:ext cx="42905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3.A imobiliária deve permitir que tenhamos um registo de todos clientes classificados como </a:t>
            </a:r>
            <a:r>
              <a:rPr lang="pt-PT" sz="4200" dirty="0" err="1">
                <a:latin typeface="Computer Says No" panose="020B0604020202020204" charset="0"/>
                <a:cs typeface="Computer Says No" panose="020B0604020202020204" charset="0"/>
              </a:rPr>
              <a:t>inactivos</a:t>
            </a:r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 Alterações têm repercussões no registo.</a:t>
            </a:r>
          </a:p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Listar os clientes </a:t>
            </a:r>
            <a:r>
              <a:rPr lang="pt-PT" sz="4200" dirty="0" err="1">
                <a:latin typeface="Computer Says No" panose="020B0604020202020204" charset="0"/>
                <a:cs typeface="Computer Says No" panose="020B0604020202020204" charset="0"/>
              </a:rPr>
              <a:t>inactivos</a:t>
            </a:r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 e ter um histórico dos contratos da imobiliária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19425" y="211806"/>
            <a:ext cx="13125449" cy="81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5600" spc="-117">
                <a:solidFill>
                  <a:srgbClr val="000000"/>
                </a:solidFill>
                <a:latin typeface="Computer Says No"/>
              </a:rPr>
              <a:t>&lt;Descrição da solução, identificação de algoritmos relevantes&gt;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399" y="2340179"/>
            <a:ext cx="6074569" cy="7471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Computer Says No"/>
              </a:rPr>
              <a:t>1.Criou-se um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atributo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na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classe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OurCompany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: BST&lt;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Imovel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&gt;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treeImoveis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em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que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são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guardados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imoveis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pertencentes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no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catálogo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empresa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. Essa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árvore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binária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pesquisa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permite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, 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partir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de um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iterador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BST In Order,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encontrar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mais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facilmente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Imoveis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desejados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partir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dos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critérios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.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Foi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necessário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fazer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overload do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operador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&lt;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em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Imovel</a:t>
            </a:r>
            <a:endParaRPr lang="en-US" sz="4200" dirty="0">
              <a:solidFill>
                <a:srgbClr val="000000"/>
              </a:solidFill>
              <a:latin typeface="Computer Says N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69881" y="2365044"/>
            <a:ext cx="4972050" cy="5201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Computer Says No"/>
              </a:rPr>
              <a:t>2.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Criou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-se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duas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classes: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ItemLeilao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(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representa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uma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licitacao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) 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Leilao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(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contem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uma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fila de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prioridade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ItemLeilao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).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Foi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necessário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fazer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um overload do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operador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&lt;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84844" y="2365044"/>
            <a:ext cx="6050757" cy="6715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Computer Says No"/>
              </a:rPr>
              <a:t>3.Criou-se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duas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structs: eq 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hashInact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(para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obter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igualdade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de id’s 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funcao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Hash para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tabela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dispersão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)</a:t>
            </a:r>
          </a:p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Duas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funções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getTabelaDispersãoInact</a:t>
            </a:r>
            <a:endParaRPr lang="en-US" sz="4200" dirty="0">
              <a:solidFill>
                <a:srgbClr val="000000"/>
              </a:solidFill>
              <a:latin typeface="Computer Says No"/>
            </a:endParaRPr>
          </a:p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Computer Says No"/>
              </a:rPr>
              <a:t>para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obter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tabela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de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dispersão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verifyInactRegis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que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classifica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cada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cliente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como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inactivo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4200" dirty="0" err="1">
                <a:solidFill>
                  <a:srgbClr val="000000"/>
                </a:solidFill>
                <a:latin typeface="Computer Says No"/>
              </a:rPr>
              <a:t>ou</a:t>
            </a:r>
            <a:r>
              <a:rPr lang="en-US" sz="4200" dirty="0">
                <a:solidFill>
                  <a:srgbClr val="000000"/>
                </a:solidFill>
                <a:latin typeface="Computer Says No"/>
              </a:rPr>
              <a:t> active.</a:t>
            </a:r>
          </a:p>
          <a:p>
            <a:pPr>
              <a:lnSpc>
                <a:spcPts val="5880"/>
              </a:lnSpc>
              <a:spcBef>
                <a:spcPct val="0"/>
              </a:spcBef>
            </a:pPr>
            <a:endParaRPr lang="en-US" sz="4200" dirty="0">
              <a:solidFill>
                <a:srgbClr val="000000"/>
              </a:solidFill>
              <a:latin typeface="Computer Says 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0693E-1123-470E-8256-67257DA6191B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3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019425" y="211806"/>
            <a:ext cx="13125449" cy="81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5600" spc="-117">
                <a:solidFill>
                  <a:srgbClr val="000000"/>
                </a:solidFill>
                <a:latin typeface="Computer Says No"/>
              </a:rPr>
              <a:t>&lt;Descrição da solução, identificação de algoritmos relevantes&gt;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1327" y="5143500"/>
            <a:ext cx="4229100" cy="662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dirty="0">
                <a:solidFill>
                  <a:srgbClr val="000000"/>
                </a:solidFill>
                <a:latin typeface="Computer Says No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1327" y="2189384"/>
            <a:ext cx="12480256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45"/>
              </a:lnSpc>
            </a:pPr>
            <a:r>
              <a:rPr lang="en-US" sz="4800" b="1" dirty="0" err="1">
                <a:solidFill>
                  <a:srgbClr val="000000"/>
                </a:solidFill>
                <a:latin typeface="Computer Says No"/>
              </a:rPr>
              <a:t>Exemplos</a:t>
            </a:r>
            <a:r>
              <a:rPr lang="en-US" sz="4800" b="1" dirty="0">
                <a:solidFill>
                  <a:srgbClr val="000000"/>
                </a:solidFill>
                <a:latin typeface="Computer Says No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B50FA-186C-4AE2-BA69-FCD08B396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1" y="4208543"/>
            <a:ext cx="3533775" cy="155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21610-DC88-4041-A8D6-A07B0271E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157" y="6545330"/>
            <a:ext cx="5241060" cy="3384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BA927-D182-48B0-95BB-555EDDB72E9E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4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99C9F-283D-46FD-8C94-06F3C69725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53" t="12501" r="29502" b="19791"/>
          <a:stretch/>
        </p:blipFill>
        <p:spPr>
          <a:xfrm>
            <a:off x="339652" y="5031428"/>
            <a:ext cx="5392449" cy="495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733FA-36D2-4450-9868-E443356D3F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20" t="52064" r="39458" b="44792"/>
          <a:stretch/>
        </p:blipFill>
        <p:spPr>
          <a:xfrm>
            <a:off x="339652" y="3053169"/>
            <a:ext cx="8349817" cy="475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35FE8-403D-437A-9139-D08F503A6A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248" t="28557" r="57220" b="66076"/>
          <a:stretch/>
        </p:blipFill>
        <p:spPr>
          <a:xfrm>
            <a:off x="339652" y="3737050"/>
            <a:ext cx="4229100" cy="8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19875" y="-16794"/>
            <a:ext cx="5048249" cy="81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5600" spc="-117">
                <a:solidFill>
                  <a:srgbClr val="000000"/>
                </a:solidFill>
                <a:latin typeface="Computer Says No"/>
              </a:rPr>
              <a:t>&lt;Estrutura de ficheiros&gt;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5053B-F287-43BF-ABCC-090F7D1E974E}"/>
              </a:ext>
            </a:extLst>
          </p:cNvPr>
          <p:cNvSpPr txBox="1"/>
          <p:nvPr/>
        </p:nvSpPr>
        <p:spPr>
          <a:xfrm>
            <a:off x="342899" y="4305300"/>
            <a:ext cx="1760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 err="1">
                <a:latin typeface="Computer Says No" panose="020B0604020202020204" charset="0"/>
                <a:cs typeface="Computer Says No" panose="020B0604020202020204" charset="0"/>
              </a:rPr>
              <a:t>Leilao</a:t>
            </a:r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: 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A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informação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é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guardada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em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leiloes.txt .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Cada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leilao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é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separado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por ‘::::::::::’. A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primeira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linha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representa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o id do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leilao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. A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segunda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representa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as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licitações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feitas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no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leilao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. Na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terceira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linha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está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o id do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imóvel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a ser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leiloado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e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finalmente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na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quarta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está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 a data de </a:t>
            </a:r>
            <a:r>
              <a:rPr lang="en-GB" sz="4200" dirty="0" err="1">
                <a:latin typeface="Computer Says No" panose="020B0604020202020204" charset="0"/>
                <a:cs typeface="Computer Says No" panose="020B0604020202020204" charset="0"/>
              </a:rPr>
              <a:t>fim</a:t>
            </a:r>
            <a:r>
              <a:rPr lang="en-GB" sz="4200" dirty="0">
                <a:latin typeface="Computer Says No" panose="020B0604020202020204" charset="0"/>
                <a:cs typeface="Computer Says No" panose="020B060402020202020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B8712-3523-41C0-86E1-C5FD8CD0E7A6}"/>
              </a:ext>
            </a:extLst>
          </p:cNvPr>
          <p:cNvSpPr txBox="1"/>
          <p:nvPr/>
        </p:nvSpPr>
        <p:spPr>
          <a:xfrm>
            <a:off x="342899" y="1691536"/>
            <a:ext cx="173909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BST: O ficheiro utilizado é Imoveis.txt onde estão guardadas todas as informações dos imoveis do catálogo.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EEE14-DF11-434E-A47E-FA92A4A43313}"/>
              </a:ext>
            </a:extLst>
          </p:cNvPr>
          <p:cNvSpPr txBox="1"/>
          <p:nvPr/>
        </p:nvSpPr>
        <p:spPr>
          <a:xfrm>
            <a:off x="381000" y="7228061"/>
            <a:ext cx="1303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Tabela de </a:t>
            </a:r>
            <a:r>
              <a:rPr lang="pt-PT" sz="4200" dirty="0" err="1">
                <a:latin typeface="Computer Says No" panose="020B0604020202020204" charset="0"/>
                <a:cs typeface="Computer Says No" panose="020B0604020202020204" charset="0"/>
              </a:rPr>
              <a:t>dispersão:Os</a:t>
            </a:r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 ficheiros utilizados são: clientes.txt e contratos.txt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2CC02-9F11-4EAB-A344-ED96DCA01C47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5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76787" y="196945"/>
            <a:ext cx="873442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pt-PT" sz="5600" spc="-117" dirty="0">
                <a:solidFill>
                  <a:srgbClr val="000000"/>
                </a:solidFill>
                <a:latin typeface="Computer Says No"/>
              </a:rPr>
              <a:t>&lt;Lista de funcionalidades implementadas&gt;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24C11-B433-48A7-BD70-9B649EA492A1}"/>
              </a:ext>
            </a:extLst>
          </p:cNvPr>
          <p:cNvSpPr txBox="1"/>
          <p:nvPr/>
        </p:nvSpPr>
        <p:spPr>
          <a:xfrm>
            <a:off x="332509" y="1915069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Adicionar leilão: [OK]</a:t>
            </a:r>
          </a:p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Eliminar leilão: [OK]</a:t>
            </a:r>
          </a:p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Alterar leilão: [OK]</a:t>
            </a:r>
          </a:p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Fazer display de um leilão: [OK]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682D0-41F9-4A4A-9977-43D5C39AD6B5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6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D13C7-CFDD-488A-84DF-429754E59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35" y="5667529"/>
            <a:ext cx="5098853" cy="1914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1FDED2-7169-40AB-B604-D68B62C2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36" y="1614703"/>
            <a:ext cx="10208106" cy="4079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AE6C36-5B7E-49B3-A9AC-B2AD84B75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2888" y="5643284"/>
            <a:ext cx="5105400" cy="45224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76787" y="-183715"/>
            <a:ext cx="873442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pt-PT" sz="5600" spc="-117" dirty="0">
                <a:solidFill>
                  <a:srgbClr val="000000"/>
                </a:solidFill>
                <a:latin typeface="Computer Says No"/>
              </a:rPr>
              <a:t>&lt;Lista de funcionalidades implementadas&gt;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682D0-41F9-4A4A-9977-43D5C39AD6B5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7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7B503-DDC5-4B28-B6BD-9643B3516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4" t="12431" r="49069" b="17708"/>
          <a:stretch/>
        </p:blipFill>
        <p:spPr>
          <a:xfrm>
            <a:off x="107373" y="637023"/>
            <a:ext cx="6873740" cy="6405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12B95-F69F-4984-AAC1-831CA0A62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90" t="10875" r="49414" b="16667"/>
          <a:stretch/>
        </p:blipFill>
        <p:spPr>
          <a:xfrm>
            <a:off x="6946477" y="595426"/>
            <a:ext cx="6530099" cy="648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B1999-012F-48AC-BF13-3C7E0E0F79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610" t="11128" r="41781" b="27262"/>
          <a:stretch/>
        </p:blipFill>
        <p:spPr>
          <a:xfrm>
            <a:off x="9150803" y="5484313"/>
            <a:ext cx="6324600" cy="4506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472EC-AAB6-4C71-AB35-A4A09A010C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56" t="32983" r="47292" b="21184"/>
          <a:stretch/>
        </p:blipFill>
        <p:spPr>
          <a:xfrm>
            <a:off x="12758521" y="6859061"/>
            <a:ext cx="5562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7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76787" y="196945"/>
            <a:ext cx="873442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pt-PT" sz="5600" spc="-117" dirty="0">
                <a:solidFill>
                  <a:srgbClr val="000000"/>
                </a:solidFill>
                <a:latin typeface="Computer Says No"/>
              </a:rPr>
              <a:t>&lt;Lista de funcionalidades implementadas&gt;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682D0-41F9-4A4A-9977-43D5C39AD6B5}"/>
              </a:ext>
            </a:extLst>
          </p:cNvPr>
          <p:cNvSpPr txBox="1"/>
          <p:nvPr/>
        </p:nvSpPr>
        <p:spPr>
          <a:xfrm>
            <a:off x="17221200" y="90297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8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468C5-C32F-4A9C-B716-AD6588ED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4628"/>
            <a:ext cx="9944100" cy="51339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627F50C-18BF-4D0B-B1E2-99A021604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591469"/>
            <a:ext cx="7010400" cy="28289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A543D8-6EB9-4E53-BE4A-6D142031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6474" y="4420394"/>
            <a:ext cx="722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8999"/>
          </a:blip>
          <a:srcRect b="2035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76962" y="346265"/>
            <a:ext cx="593407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&lt;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Funcionalidade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em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 </a:t>
            </a:r>
            <a:r>
              <a:rPr lang="en-US" sz="5600" spc="-117" dirty="0" err="1">
                <a:solidFill>
                  <a:srgbClr val="000000"/>
                </a:solidFill>
                <a:latin typeface="Computer Says No"/>
              </a:rPr>
              <a:t>destaque</a:t>
            </a:r>
            <a:r>
              <a:rPr lang="en-US" sz="5600" spc="-117" dirty="0">
                <a:solidFill>
                  <a:srgbClr val="000000"/>
                </a:solidFill>
                <a:latin typeface="Computer Says No"/>
              </a:rPr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3CCD8-8B27-4BE4-A4F0-EF7D2B00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" y="2946494"/>
            <a:ext cx="11766858" cy="3022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9C07A9-A954-4005-BAD5-17A752C601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6"/>
          <a:stretch/>
        </p:blipFill>
        <p:spPr>
          <a:xfrm>
            <a:off x="8991600" y="4457699"/>
            <a:ext cx="8839200" cy="5483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03BE2-CB08-4AA6-86A8-3EF2B4970FC7}"/>
              </a:ext>
            </a:extLst>
          </p:cNvPr>
          <p:cNvSpPr txBox="1"/>
          <p:nvPr/>
        </p:nvSpPr>
        <p:spPr>
          <a:xfrm>
            <a:off x="1676400" y="6789124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- Sempre que o programa é iniciado, finaliza os leilões que acabam no presente dia e </a:t>
            </a:r>
            <a:r>
              <a:rPr lang="pt-PT" sz="4200" dirty="0" err="1">
                <a:latin typeface="Computer Says No" panose="020B0604020202020204" charset="0"/>
                <a:cs typeface="Computer Says No" panose="020B0604020202020204" charset="0"/>
              </a:rPr>
              <a:t>atribiu</a:t>
            </a:r>
            <a:r>
              <a:rPr lang="pt-PT" sz="4200" dirty="0">
                <a:latin typeface="Computer Says No" panose="020B0604020202020204" charset="0"/>
                <a:cs typeface="Computer Says No" panose="020B0604020202020204" charset="0"/>
              </a:rPr>
              <a:t> à pessoa que ganhou o imóvel.</a:t>
            </a:r>
            <a:endParaRPr lang="en-GB" sz="42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9DF27-6489-46FF-9085-559D9EE1628D}"/>
              </a:ext>
            </a:extLst>
          </p:cNvPr>
          <p:cNvSpPr txBox="1"/>
          <p:nvPr/>
        </p:nvSpPr>
        <p:spPr>
          <a:xfrm>
            <a:off x="89452" y="9081767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dirty="0">
                <a:latin typeface="Computer Says No" panose="020B0604020202020204" charset="0"/>
                <a:cs typeface="Computer Says No" panose="020B0604020202020204" charset="0"/>
              </a:rPr>
              <a:t>9</a:t>
            </a:r>
            <a:endParaRPr lang="en-GB" sz="5400" dirty="0">
              <a:latin typeface="Computer Says No" panose="020B0604020202020204" charset="0"/>
              <a:cs typeface="Computer Says N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486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Computer Says 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IMOVELÂNDIA</dc:title>
  <dc:creator>Flavio Vaz</dc:creator>
  <cp:lastModifiedBy>Ricardo Nunes</cp:lastModifiedBy>
  <cp:revision>18</cp:revision>
  <dcterms:created xsi:type="dcterms:W3CDTF">2006-08-16T00:00:00Z</dcterms:created>
  <dcterms:modified xsi:type="dcterms:W3CDTF">2020-01-04T23:50:28Z</dcterms:modified>
  <dc:identifier>DADrLXAf8L4</dc:identifier>
</cp:coreProperties>
</file>