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1055" r:id="rId2"/>
    <p:sldId id="866" r:id="rId3"/>
    <p:sldId id="1059" r:id="rId4"/>
    <p:sldId id="896" r:id="rId5"/>
    <p:sldId id="1078" r:id="rId6"/>
    <p:sldId id="1068" r:id="rId7"/>
    <p:sldId id="1070" r:id="rId8"/>
    <p:sldId id="1087" r:id="rId9"/>
    <p:sldId id="1080" r:id="rId10"/>
    <p:sldId id="1088" r:id="rId11"/>
    <p:sldId id="1089" r:id="rId12"/>
    <p:sldId id="1075" r:id="rId13"/>
    <p:sldId id="1074" r:id="rId14"/>
    <p:sldId id="1073" r:id="rId15"/>
    <p:sldId id="1076" r:id="rId16"/>
    <p:sldId id="1082" r:id="rId17"/>
    <p:sldId id="1032" r:id="rId18"/>
    <p:sldId id="1086" r:id="rId19"/>
    <p:sldId id="1077" r:id="rId20"/>
    <p:sldId id="988" r:id="rId21"/>
    <p:sldId id="1063" r:id="rId22"/>
    <p:sldId id="1084" r:id="rId23"/>
    <p:sldId id="1065" r:id="rId24"/>
    <p:sldId id="1066" r:id="rId25"/>
    <p:sldId id="1067" r:id="rId26"/>
    <p:sldId id="10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3399FF"/>
    <a:srgbClr val="996633"/>
    <a:srgbClr val="BC9864"/>
    <a:srgbClr val="00FF00"/>
    <a:srgbClr val="6699FF"/>
    <a:srgbClr val="FF3399"/>
    <a:srgbClr val="2EA0C8"/>
    <a:srgbClr val="008000"/>
    <a:srgbClr val="3795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C318F1-C81A-4907-9472-906FD8AA3CE0}" v="193" dt="2022-09-29T20:03:19.858"/>
    <p1510:client id="{98C2685A-983A-3C5A-5260-1B946E52ED92}" v="643" dt="2022-09-29T18:37:30.95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33" autoAdjust="0"/>
    <p:restoredTop sz="85880" autoAdjust="0"/>
  </p:normalViewPr>
  <p:slideViewPr>
    <p:cSldViewPr snapToGrid="0">
      <p:cViewPr varScale="1">
        <p:scale>
          <a:sx n="143" d="100"/>
          <a:sy n="143" d="100"/>
        </p:scale>
        <p:origin x="608"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F6C614-DC4F-4FE0-8345-9D7DEE77F1B4}" type="datetimeFigureOut">
              <a:rPr lang="en-US" smtClean="0"/>
              <a:pPr/>
              <a:t>2/28/2024</a:t>
            </a:fld>
            <a:endParaRPr 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46961F-9572-426B-B349-180D88287C0A}" type="slidenum">
              <a:rPr lang="en-US" smtClean="0"/>
              <a:pPr/>
              <a:t>‹#›</a:t>
            </a:fld>
            <a:endParaRPr lang="en-US"/>
          </a:p>
        </p:txBody>
      </p:sp>
    </p:spTree>
    <p:extLst>
      <p:ext uri="{BB962C8B-B14F-4D97-AF65-F5344CB8AC3E}">
        <p14:creationId xmlns:p14="http://schemas.microsoft.com/office/powerpoint/2010/main" val="1053923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baseline="0"/>
          </a:p>
          <a:p>
            <a:endParaRPr lang="en-US" baseline="0"/>
          </a:p>
        </p:txBody>
      </p:sp>
      <p:sp>
        <p:nvSpPr>
          <p:cNvPr id="4" name="灯片编号占位符 3"/>
          <p:cNvSpPr>
            <a:spLocks noGrp="1"/>
          </p:cNvSpPr>
          <p:nvPr>
            <p:ph type="sldNum" sz="quarter" idx="10"/>
          </p:nvPr>
        </p:nvSpPr>
        <p:spPr/>
        <p:txBody>
          <a:bodyPr/>
          <a:lstStyle/>
          <a:p>
            <a:fld id="{1946961F-9572-426B-B349-180D88287C0A}" type="slidenum">
              <a:rPr lang="en-US" smtClean="0"/>
              <a:pPr/>
              <a:t>1</a:t>
            </a:fld>
            <a:endParaRPr lang="en-US"/>
          </a:p>
        </p:txBody>
      </p:sp>
    </p:spTree>
    <p:extLst>
      <p:ext uri="{BB962C8B-B14F-4D97-AF65-F5344CB8AC3E}">
        <p14:creationId xmlns:p14="http://schemas.microsoft.com/office/powerpoint/2010/main" val="3812959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baseline="0"/>
          </a:p>
        </p:txBody>
      </p:sp>
      <p:sp>
        <p:nvSpPr>
          <p:cNvPr id="4" name="灯片编号占位符 3"/>
          <p:cNvSpPr>
            <a:spLocks noGrp="1"/>
          </p:cNvSpPr>
          <p:nvPr>
            <p:ph type="sldNum" sz="quarter" idx="10"/>
          </p:nvPr>
        </p:nvSpPr>
        <p:spPr/>
        <p:txBody>
          <a:bodyPr/>
          <a:lstStyle/>
          <a:p>
            <a:fld id="{1946961F-9572-426B-B349-180D88287C0A}" type="slidenum">
              <a:rPr lang="en-US" smtClean="0"/>
              <a:pPr/>
              <a:t>10</a:t>
            </a:fld>
            <a:endParaRPr lang="en-US"/>
          </a:p>
        </p:txBody>
      </p:sp>
    </p:spTree>
    <p:extLst>
      <p:ext uri="{BB962C8B-B14F-4D97-AF65-F5344CB8AC3E}">
        <p14:creationId xmlns:p14="http://schemas.microsoft.com/office/powerpoint/2010/main" val="1938117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baseline="0"/>
          </a:p>
        </p:txBody>
      </p:sp>
      <p:sp>
        <p:nvSpPr>
          <p:cNvPr id="4" name="灯片编号占位符 3"/>
          <p:cNvSpPr>
            <a:spLocks noGrp="1"/>
          </p:cNvSpPr>
          <p:nvPr>
            <p:ph type="sldNum" sz="quarter" idx="10"/>
          </p:nvPr>
        </p:nvSpPr>
        <p:spPr/>
        <p:txBody>
          <a:bodyPr/>
          <a:lstStyle/>
          <a:p>
            <a:fld id="{1946961F-9572-426B-B349-180D88287C0A}" type="slidenum">
              <a:rPr lang="en-US" smtClean="0"/>
              <a:pPr/>
              <a:t>11</a:t>
            </a:fld>
            <a:endParaRPr lang="en-US"/>
          </a:p>
        </p:txBody>
      </p:sp>
    </p:spTree>
    <p:extLst>
      <p:ext uri="{BB962C8B-B14F-4D97-AF65-F5344CB8AC3E}">
        <p14:creationId xmlns:p14="http://schemas.microsoft.com/office/powerpoint/2010/main" val="3588789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baseline="0" dirty="0"/>
              <a:t>In order to evaluate the purchase behaviors of customers, we created a new variable of average basket size in dollar amount per customer.</a:t>
            </a:r>
          </a:p>
          <a:p>
            <a:pPr marL="0" marR="0" indent="0" algn="l" defTabSz="1219170" rtl="0" eaLnBrk="1" fontAlgn="auto" latinLnBrk="0" hangingPunct="1">
              <a:lnSpc>
                <a:spcPct val="100000"/>
              </a:lnSpc>
              <a:spcBef>
                <a:spcPts val="0"/>
              </a:spcBef>
              <a:spcAft>
                <a:spcPts val="0"/>
              </a:spcAft>
              <a:buClrTx/>
              <a:buSzTx/>
              <a:buFontTx/>
              <a:buNone/>
              <a:tabLst/>
              <a:defRPr/>
            </a:pPr>
            <a:r>
              <a:rPr lang="en-US" sz="1200" baseline="0" dirty="0"/>
              <a:t>And from the perspectives of purchase channel and device, we can see that online shows distinctively higher value than offline. </a:t>
            </a:r>
          </a:p>
          <a:p>
            <a:pPr marL="0" marR="0" indent="0" algn="l" defTabSz="1219170" rtl="0" eaLnBrk="1" fontAlgn="auto" latinLnBrk="0" hangingPunct="1">
              <a:lnSpc>
                <a:spcPct val="100000"/>
              </a:lnSpc>
              <a:spcBef>
                <a:spcPts val="0"/>
              </a:spcBef>
              <a:spcAft>
                <a:spcPts val="0"/>
              </a:spcAft>
              <a:buClrTx/>
              <a:buSzTx/>
              <a:buFontTx/>
              <a:buNone/>
              <a:tabLst/>
              <a:defRPr/>
            </a:pPr>
            <a:r>
              <a:rPr lang="en-US" sz="1200" baseline="0" dirty="0"/>
              <a:t>And among different devices, pc shows the highest value, and webapp shows  the lowest value.</a:t>
            </a:r>
          </a:p>
          <a:p>
            <a:pPr marL="0" marR="0" indent="0" algn="l" defTabSz="1219170" rtl="0" eaLnBrk="1" fontAlgn="auto" latinLnBrk="0" hangingPunct="1">
              <a:lnSpc>
                <a:spcPct val="100000"/>
              </a:lnSpc>
              <a:spcBef>
                <a:spcPts val="0"/>
              </a:spcBef>
              <a:spcAft>
                <a:spcPts val="0"/>
              </a:spcAft>
              <a:buClrTx/>
              <a:buSzTx/>
              <a:buFontTx/>
              <a:buNone/>
              <a:tabLst/>
              <a:defRPr/>
            </a:pPr>
            <a:endParaRPr lang="en-US" sz="1200" baseline="0" dirty="0"/>
          </a:p>
        </p:txBody>
      </p:sp>
      <p:sp>
        <p:nvSpPr>
          <p:cNvPr id="4" name="灯片编号占位符 3"/>
          <p:cNvSpPr>
            <a:spLocks noGrp="1"/>
          </p:cNvSpPr>
          <p:nvPr>
            <p:ph type="sldNum" sz="quarter" idx="10"/>
          </p:nvPr>
        </p:nvSpPr>
        <p:spPr/>
        <p:txBody>
          <a:bodyPr/>
          <a:lstStyle/>
          <a:p>
            <a:fld id="{1946961F-9572-426B-B349-180D88287C0A}" type="slidenum">
              <a:rPr lang="en-US" smtClean="0"/>
              <a:pPr/>
              <a:t>12</a:t>
            </a:fld>
            <a:endParaRPr lang="en-US"/>
          </a:p>
        </p:txBody>
      </p:sp>
    </p:spTree>
    <p:extLst>
      <p:ext uri="{BB962C8B-B14F-4D97-AF65-F5344CB8AC3E}">
        <p14:creationId xmlns:p14="http://schemas.microsoft.com/office/powerpoint/2010/main" val="544224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baseline="0" dirty="0"/>
              <a:t>Throughout the years, average basket size per customer also show different patterns across the three year periods.</a:t>
            </a:r>
          </a:p>
          <a:p>
            <a:pPr marL="0" marR="0" indent="0" algn="l" defTabSz="1219170" rtl="0" eaLnBrk="1" fontAlgn="auto" latinLnBrk="0" hangingPunct="1">
              <a:lnSpc>
                <a:spcPct val="100000"/>
              </a:lnSpc>
              <a:spcBef>
                <a:spcPts val="0"/>
              </a:spcBef>
              <a:spcAft>
                <a:spcPts val="0"/>
              </a:spcAft>
              <a:buClrTx/>
              <a:buSzTx/>
              <a:buFontTx/>
              <a:buNone/>
              <a:tabLst/>
              <a:defRPr/>
            </a:pPr>
            <a:r>
              <a:rPr lang="en-US" sz="1200" baseline="0" dirty="0"/>
              <a:t>In here, it is cross-plotted against months for 2017 in light blue, 2018 in dark blue, and 2019 in orange.</a:t>
            </a:r>
          </a:p>
          <a:p>
            <a:pPr marL="0" marR="0" indent="0" algn="l" defTabSz="1219170" rtl="0" eaLnBrk="1" fontAlgn="auto" latinLnBrk="0" hangingPunct="1">
              <a:lnSpc>
                <a:spcPct val="100000"/>
              </a:lnSpc>
              <a:spcBef>
                <a:spcPts val="0"/>
              </a:spcBef>
              <a:spcAft>
                <a:spcPts val="0"/>
              </a:spcAft>
              <a:buClrTx/>
              <a:buSzTx/>
              <a:buFontTx/>
              <a:buNone/>
              <a:tabLst/>
              <a:defRPr/>
            </a:pPr>
            <a:r>
              <a:rPr lang="en-US" sz="1200" baseline="0" dirty="0"/>
              <a:t>We can see that 2019 shows the overall highest value, followed by 2018 and 2017.</a:t>
            </a:r>
          </a:p>
          <a:p>
            <a:pPr marL="0" marR="0" indent="0" algn="l" defTabSz="1219170" rtl="0" eaLnBrk="1" fontAlgn="auto" latinLnBrk="0" hangingPunct="1">
              <a:lnSpc>
                <a:spcPct val="100000"/>
              </a:lnSpc>
              <a:spcBef>
                <a:spcPts val="0"/>
              </a:spcBef>
              <a:spcAft>
                <a:spcPts val="0"/>
              </a:spcAft>
              <a:buClrTx/>
              <a:buSzTx/>
              <a:buFontTx/>
              <a:buNone/>
              <a:tabLst/>
              <a:defRPr/>
            </a:pPr>
            <a:r>
              <a:rPr lang="en-US" sz="1200" baseline="0" dirty="0"/>
              <a:t>And the data in 2019 stays flat and show an decreasing trend in 2018 and 2017.</a:t>
            </a:r>
          </a:p>
        </p:txBody>
      </p:sp>
      <p:sp>
        <p:nvSpPr>
          <p:cNvPr id="4" name="灯片编号占位符 3"/>
          <p:cNvSpPr>
            <a:spLocks noGrp="1"/>
          </p:cNvSpPr>
          <p:nvPr>
            <p:ph type="sldNum" sz="quarter" idx="10"/>
          </p:nvPr>
        </p:nvSpPr>
        <p:spPr/>
        <p:txBody>
          <a:bodyPr/>
          <a:lstStyle/>
          <a:p>
            <a:fld id="{1946961F-9572-426B-B349-180D88287C0A}" type="slidenum">
              <a:rPr lang="en-US" smtClean="0"/>
              <a:pPr/>
              <a:t>13</a:t>
            </a:fld>
            <a:endParaRPr lang="en-US"/>
          </a:p>
        </p:txBody>
      </p:sp>
    </p:spTree>
    <p:extLst>
      <p:ext uri="{BB962C8B-B14F-4D97-AF65-F5344CB8AC3E}">
        <p14:creationId xmlns:p14="http://schemas.microsoft.com/office/powerpoint/2010/main" val="1154791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Font typeface="Arial" panose="020B0604020202020204" pitchFamily="34" charset="0"/>
              <a:buNone/>
            </a:pPr>
            <a:r>
              <a:rPr lang="en-US" sz="2000" u="none" dirty="0"/>
              <a:t>And over time, the average basket size per customer also shows different patterns for online and offline customers.</a:t>
            </a:r>
          </a:p>
          <a:p>
            <a:pPr marL="0" indent="0">
              <a:lnSpc>
                <a:spcPct val="150000"/>
              </a:lnSpc>
              <a:buFont typeface="Arial" panose="020B0604020202020204" pitchFamily="34" charset="0"/>
              <a:buNone/>
            </a:pPr>
            <a:r>
              <a:rPr lang="en-US" sz="2000" u="none" dirty="0"/>
              <a:t>For online in light blue, we can see that it is consistently higher than offline in dark blue.</a:t>
            </a:r>
          </a:p>
          <a:p>
            <a:pPr marL="0" indent="0">
              <a:lnSpc>
                <a:spcPct val="150000"/>
              </a:lnSpc>
              <a:buFont typeface="Arial" panose="020B0604020202020204" pitchFamily="34" charset="0"/>
              <a:buNone/>
            </a:pPr>
            <a:r>
              <a:rPr lang="en-US" sz="2000" u="none" dirty="0"/>
              <a:t>And for online, it shows an decreasing trend until May 2018, which is when the first physical store was launched.</a:t>
            </a:r>
          </a:p>
          <a:p>
            <a:pPr marL="0" indent="0">
              <a:lnSpc>
                <a:spcPct val="150000"/>
              </a:lnSpc>
              <a:buFont typeface="Arial" panose="020B0604020202020204" pitchFamily="34" charset="0"/>
              <a:buNone/>
            </a:pPr>
            <a:r>
              <a:rPr lang="en-US" sz="2000" u="none" dirty="0"/>
              <a:t>And since then, both online and offline data stay relatively flat.</a:t>
            </a:r>
          </a:p>
        </p:txBody>
      </p:sp>
      <p:sp>
        <p:nvSpPr>
          <p:cNvPr id="4" name="灯片编号占位符 3"/>
          <p:cNvSpPr>
            <a:spLocks noGrp="1"/>
          </p:cNvSpPr>
          <p:nvPr>
            <p:ph type="sldNum" sz="quarter" idx="10"/>
          </p:nvPr>
        </p:nvSpPr>
        <p:spPr/>
        <p:txBody>
          <a:bodyPr/>
          <a:lstStyle/>
          <a:p>
            <a:fld id="{1946961F-9572-426B-B349-180D88287C0A}" type="slidenum">
              <a:rPr lang="en-US" smtClean="0"/>
              <a:pPr/>
              <a:t>14</a:t>
            </a:fld>
            <a:endParaRPr lang="en-US"/>
          </a:p>
        </p:txBody>
      </p:sp>
    </p:spTree>
    <p:extLst>
      <p:ext uri="{BB962C8B-B14F-4D97-AF65-F5344CB8AC3E}">
        <p14:creationId xmlns:p14="http://schemas.microsoft.com/office/powerpoint/2010/main" val="2724957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baseline="0" dirty="0"/>
              <a:t>And here we took a further look at the data by purchase channel and count customers, and different colors here represent number or ranges of Days Since First Purchase. </a:t>
            </a:r>
          </a:p>
          <a:p>
            <a:pPr marL="0" marR="0" indent="0" algn="l" defTabSz="1219170" rtl="0" eaLnBrk="1" fontAlgn="auto" latinLnBrk="0" hangingPunct="1">
              <a:lnSpc>
                <a:spcPct val="100000"/>
              </a:lnSpc>
              <a:spcBef>
                <a:spcPts val="0"/>
              </a:spcBef>
              <a:spcAft>
                <a:spcPts val="0"/>
              </a:spcAft>
              <a:buClrTx/>
              <a:buSzTx/>
              <a:buFontTx/>
              <a:buNone/>
              <a:tabLst/>
              <a:defRPr/>
            </a:pPr>
            <a:r>
              <a:rPr lang="en-US" sz="1200" baseline="0" dirty="0"/>
              <a:t>In this bar chart, we can see that online and offline have about 90% of customers show 0 days since first purchase, meaning that they made their first purchase either online or offline but never returned.</a:t>
            </a:r>
          </a:p>
        </p:txBody>
      </p:sp>
      <p:sp>
        <p:nvSpPr>
          <p:cNvPr id="4" name="灯片编号占位符 3"/>
          <p:cNvSpPr>
            <a:spLocks noGrp="1"/>
          </p:cNvSpPr>
          <p:nvPr>
            <p:ph type="sldNum" sz="quarter" idx="10"/>
          </p:nvPr>
        </p:nvSpPr>
        <p:spPr/>
        <p:txBody>
          <a:bodyPr/>
          <a:lstStyle/>
          <a:p>
            <a:fld id="{1946961F-9572-426B-B349-180D88287C0A}" type="slidenum">
              <a:rPr lang="en-US" smtClean="0"/>
              <a:pPr/>
              <a:t>15</a:t>
            </a:fld>
            <a:endParaRPr lang="en-US"/>
          </a:p>
        </p:txBody>
      </p:sp>
    </p:spTree>
    <p:extLst>
      <p:ext uri="{BB962C8B-B14F-4D97-AF65-F5344CB8AC3E}">
        <p14:creationId xmlns:p14="http://schemas.microsoft.com/office/powerpoint/2010/main" val="2582810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2000" dirty="0"/>
              <a:t>To gain additional insights, we further integrated the data of “Days Since 1st Purchase”, as shown in this line-plot, in which online data are in light blue, and offline data are in dark blue. </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2000" dirty="0"/>
              <a:t>We can see that, for a certain amount of Day since 1</a:t>
            </a:r>
            <a:r>
              <a:rPr lang="en-US" sz="2000" baseline="30000" dirty="0"/>
              <a:t>st</a:t>
            </a:r>
            <a:r>
              <a:rPr lang="en-US" sz="2000" dirty="0"/>
              <a:t> purchase, online customers tend to make distinctively more purchase, but there is a declining trend as the number of days go past about 350. </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2000" dirty="0"/>
              <a:t>Although the average basket size show drastic fluctuations, it is evident that the purchase behavior between online and offline customers are different.</a:t>
            </a:r>
          </a:p>
        </p:txBody>
      </p:sp>
      <p:sp>
        <p:nvSpPr>
          <p:cNvPr id="4" name="灯片编号占位符 3"/>
          <p:cNvSpPr>
            <a:spLocks noGrp="1"/>
          </p:cNvSpPr>
          <p:nvPr>
            <p:ph type="sldNum" sz="quarter" idx="10"/>
          </p:nvPr>
        </p:nvSpPr>
        <p:spPr/>
        <p:txBody>
          <a:bodyPr/>
          <a:lstStyle/>
          <a:p>
            <a:fld id="{1946961F-9572-426B-B349-180D88287C0A}" type="slidenum">
              <a:rPr lang="en-US" smtClean="0"/>
              <a:pPr/>
              <a:t>16</a:t>
            </a:fld>
            <a:endParaRPr lang="en-US"/>
          </a:p>
        </p:txBody>
      </p:sp>
    </p:spTree>
    <p:extLst>
      <p:ext uri="{BB962C8B-B14F-4D97-AF65-F5344CB8AC3E}">
        <p14:creationId xmlns:p14="http://schemas.microsoft.com/office/powerpoint/2010/main" val="3169607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baseline="0"/>
          </a:p>
        </p:txBody>
      </p:sp>
      <p:sp>
        <p:nvSpPr>
          <p:cNvPr id="4" name="灯片编号占位符 3"/>
          <p:cNvSpPr>
            <a:spLocks noGrp="1"/>
          </p:cNvSpPr>
          <p:nvPr>
            <p:ph type="sldNum" sz="quarter" idx="10"/>
          </p:nvPr>
        </p:nvSpPr>
        <p:spPr/>
        <p:txBody>
          <a:bodyPr/>
          <a:lstStyle/>
          <a:p>
            <a:fld id="{1946961F-9572-426B-B349-180D88287C0A}" type="slidenum">
              <a:rPr lang="en-US" smtClean="0"/>
              <a:pPr/>
              <a:t>17</a:t>
            </a:fld>
            <a:endParaRPr lang="en-US"/>
          </a:p>
        </p:txBody>
      </p:sp>
    </p:spTree>
    <p:extLst>
      <p:ext uri="{BB962C8B-B14F-4D97-AF65-F5344CB8AC3E}">
        <p14:creationId xmlns:p14="http://schemas.microsoft.com/office/powerpoint/2010/main" val="3732369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baseline="0"/>
          </a:p>
        </p:txBody>
      </p:sp>
      <p:sp>
        <p:nvSpPr>
          <p:cNvPr id="4" name="灯片编号占位符 3"/>
          <p:cNvSpPr>
            <a:spLocks noGrp="1"/>
          </p:cNvSpPr>
          <p:nvPr>
            <p:ph type="sldNum" sz="quarter" idx="10"/>
          </p:nvPr>
        </p:nvSpPr>
        <p:spPr/>
        <p:txBody>
          <a:bodyPr/>
          <a:lstStyle/>
          <a:p>
            <a:fld id="{1946961F-9572-426B-B349-180D88287C0A}" type="slidenum">
              <a:rPr lang="en-US" smtClean="0"/>
              <a:pPr/>
              <a:t>18</a:t>
            </a:fld>
            <a:endParaRPr lang="en-US"/>
          </a:p>
        </p:txBody>
      </p:sp>
    </p:spTree>
    <p:extLst>
      <p:ext uri="{BB962C8B-B14F-4D97-AF65-F5344CB8AC3E}">
        <p14:creationId xmlns:p14="http://schemas.microsoft.com/office/powerpoint/2010/main" val="3535054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baseline="0"/>
          </a:p>
        </p:txBody>
      </p:sp>
      <p:sp>
        <p:nvSpPr>
          <p:cNvPr id="4" name="灯片编号占位符 3"/>
          <p:cNvSpPr>
            <a:spLocks noGrp="1"/>
          </p:cNvSpPr>
          <p:nvPr>
            <p:ph type="sldNum" sz="quarter" idx="10"/>
          </p:nvPr>
        </p:nvSpPr>
        <p:spPr/>
        <p:txBody>
          <a:bodyPr/>
          <a:lstStyle/>
          <a:p>
            <a:fld id="{1946961F-9572-426B-B349-180D88287C0A}" type="slidenum">
              <a:rPr lang="en-US" smtClean="0"/>
              <a:pPr/>
              <a:t>19</a:t>
            </a:fld>
            <a:endParaRPr lang="en-US"/>
          </a:p>
        </p:txBody>
      </p:sp>
    </p:spTree>
    <p:extLst>
      <p:ext uri="{BB962C8B-B14F-4D97-AF65-F5344CB8AC3E}">
        <p14:creationId xmlns:p14="http://schemas.microsoft.com/office/powerpoint/2010/main" val="1738120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baseline="0"/>
          </a:p>
        </p:txBody>
      </p:sp>
      <p:sp>
        <p:nvSpPr>
          <p:cNvPr id="4" name="灯片编号占位符 3"/>
          <p:cNvSpPr>
            <a:spLocks noGrp="1"/>
          </p:cNvSpPr>
          <p:nvPr>
            <p:ph type="sldNum" sz="quarter" idx="10"/>
          </p:nvPr>
        </p:nvSpPr>
        <p:spPr/>
        <p:txBody>
          <a:bodyPr/>
          <a:lstStyle/>
          <a:p>
            <a:fld id="{1946961F-9572-426B-B349-180D88287C0A}" type="slidenum">
              <a:rPr lang="en-US" smtClean="0"/>
              <a:pPr/>
              <a:t>2</a:t>
            </a:fld>
            <a:endParaRPr lang="en-US"/>
          </a:p>
        </p:txBody>
      </p:sp>
    </p:spTree>
    <p:extLst>
      <p:ext uri="{BB962C8B-B14F-4D97-AF65-F5344CB8AC3E}">
        <p14:creationId xmlns:p14="http://schemas.microsoft.com/office/powerpoint/2010/main" val="3732369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aseline="0"/>
          </a:p>
        </p:txBody>
      </p:sp>
      <p:sp>
        <p:nvSpPr>
          <p:cNvPr id="4" name="灯片编号占位符 3"/>
          <p:cNvSpPr>
            <a:spLocks noGrp="1"/>
          </p:cNvSpPr>
          <p:nvPr>
            <p:ph type="sldNum" sz="quarter" idx="10"/>
          </p:nvPr>
        </p:nvSpPr>
        <p:spPr/>
        <p:txBody>
          <a:bodyPr/>
          <a:lstStyle/>
          <a:p>
            <a:fld id="{1946961F-9572-426B-B349-180D88287C0A}" type="slidenum">
              <a:rPr lang="en-US" smtClean="0"/>
              <a:pPr/>
              <a:t>20</a:t>
            </a:fld>
            <a:endParaRPr lang="en-US"/>
          </a:p>
        </p:txBody>
      </p:sp>
    </p:spTree>
    <p:extLst>
      <p:ext uri="{BB962C8B-B14F-4D97-AF65-F5344CB8AC3E}">
        <p14:creationId xmlns:p14="http://schemas.microsoft.com/office/powerpoint/2010/main" val="2942542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aseline="0"/>
          </a:p>
        </p:txBody>
      </p:sp>
      <p:sp>
        <p:nvSpPr>
          <p:cNvPr id="4" name="灯片编号占位符 3"/>
          <p:cNvSpPr>
            <a:spLocks noGrp="1"/>
          </p:cNvSpPr>
          <p:nvPr>
            <p:ph type="sldNum" sz="quarter" idx="10"/>
          </p:nvPr>
        </p:nvSpPr>
        <p:spPr/>
        <p:txBody>
          <a:bodyPr/>
          <a:lstStyle/>
          <a:p>
            <a:fld id="{1946961F-9572-426B-B349-180D88287C0A}" type="slidenum">
              <a:rPr lang="en-US" smtClean="0"/>
              <a:pPr/>
              <a:t>21</a:t>
            </a:fld>
            <a:endParaRPr lang="en-US"/>
          </a:p>
        </p:txBody>
      </p:sp>
    </p:spTree>
    <p:extLst>
      <p:ext uri="{BB962C8B-B14F-4D97-AF65-F5344CB8AC3E}">
        <p14:creationId xmlns:p14="http://schemas.microsoft.com/office/powerpoint/2010/main" val="2133881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b="1" dirty="0">
              <a:cs typeface="Times New Roman" panose="02020603050405020304" pitchFamily="18" charset="0"/>
            </a:endParaRPr>
          </a:p>
          <a:p>
            <a:pPr marL="0" marR="0" indent="0" algn="l" defTabSz="1219170" rtl="0" eaLnBrk="1" fontAlgn="auto" latinLnBrk="0" hangingPunct="1">
              <a:lnSpc>
                <a:spcPct val="100000"/>
              </a:lnSpc>
              <a:spcBef>
                <a:spcPts val="0"/>
              </a:spcBef>
              <a:spcAft>
                <a:spcPts val="0"/>
              </a:spcAft>
              <a:buClrTx/>
              <a:buSzTx/>
              <a:buFontTx/>
              <a:buNone/>
              <a:tabLst/>
              <a:defRPr/>
            </a:pPr>
            <a:endParaRPr lang="en-US" sz="1200" baseline="0" dirty="0"/>
          </a:p>
        </p:txBody>
      </p:sp>
      <p:sp>
        <p:nvSpPr>
          <p:cNvPr id="4" name="灯片编号占位符 3"/>
          <p:cNvSpPr>
            <a:spLocks noGrp="1"/>
          </p:cNvSpPr>
          <p:nvPr>
            <p:ph type="sldNum" sz="quarter" idx="10"/>
          </p:nvPr>
        </p:nvSpPr>
        <p:spPr/>
        <p:txBody>
          <a:bodyPr/>
          <a:lstStyle/>
          <a:p>
            <a:fld id="{1946961F-9572-426B-B349-180D88287C0A}" type="slidenum">
              <a:rPr lang="en-US" smtClean="0"/>
              <a:pPr/>
              <a:t>22</a:t>
            </a:fld>
            <a:endParaRPr lang="en-US"/>
          </a:p>
        </p:txBody>
      </p:sp>
    </p:spTree>
    <p:extLst>
      <p:ext uri="{BB962C8B-B14F-4D97-AF65-F5344CB8AC3E}">
        <p14:creationId xmlns:p14="http://schemas.microsoft.com/office/powerpoint/2010/main" val="1536355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endParaRPr lang="en-US" sz="1200" baseline="0"/>
          </a:p>
        </p:txBody>
      </p:sp>
      <p:sp>
        <p:nvSpPr>
          <p:cNvPr id="4" name="灯片编号占位符 3"/>
          <p:cNvSpPr>
            <a:spLocks noGrp="1"/>
          </p:cNvSpPr>
          <p:nvPr>
            <p:ph type="sldNum" sz="quarter" idx="10"/>
          </p:nvPr>
        </p:nvSpPr>
        <p:spPr/>
        <p:txBody>
          <a:bodyPr/>
          <a:lstStyle/>
          <a:p>
            <a:fld id="{1946961F-9572-426B-B349-180D88287C0A}" type="slidenum">
              <a:rPr lang="en-US" smtClean="0"/>
              <a:pPr/>
              <a:t>23</a:t>
            </a:fld>
            <a:endParaRPr lang="en-US"/>
          </a:p>
        </p:txBody>
      </p:sp>
    </p:spTree>
    <p:extLst>
      <p:ext uri="{BB962C8B-B14F-4D97-AF65-F5344CB8AC3E}">
        <p14:creationId xmlns:p14="http://schemas.microsoft.com/office/powerpoint/2010/main" val="22934705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endParaRPr lang="en-US" sz="1200" baseline="0"/>
          </a:p>
        </p:txBody>
      </p:sp>
      <p:sp>
        <p:nvSpPr>
          <p:cNvPr id="4" name="灯片编号占位符 3"/>
          <p:cNvSpPr>
            <a:spLocks noGrp="1"/>
          </p:cNvSpPr>
          <p:nvPr>
            <p:ph type="sldNum" sz="quarter" idx="10"/>
          </p:nvPr>
        </p:nvSpPr>
        <p:spPr/>
        <p:txBody>
          <a:bodyPr/>
          <a:lstStyle/>
          <a:p>
            <a:fld id="{1946961F-9572-426B-B349-180D88287C0A}" type="slidenum">
              <a:rPr lang="en-US" smtClean="0"/>
              <a:pPr/>
              <a:t>24</a:t>
            </a:fld>
            <a:endParaRPr lang="en-US"/>
          </a:p>
        </p:txBody>
      </p:sp>
    </p:spTree>
    <p:extLst>
      <p:ext uri="{BB962C8B-B14F-4D97-AF65-F5344CB8AC3E}">
        <p14:creationId xmlns:p14="http://schemas.microsoft.com/office/powerpoint/2010/main" val="3320599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endParaRPr lang="en-US" sz="1200" baseline="0"/>
          </a:p>
        </p:txBody>
      </p:sp>
      <p:sp>
        <p:nvSpPr>
          <p:cNvPr id="4" name="灯片编号占位符 3"/>
          <p:cNvSpPr>
            <a:spLocks noGrp="1"/>
          </p:cNvSpPr>
          <p:nvPr>
            <p:ph type="sldNum" sz="quarter" idx="10"/>
          </p:nvPr>
        </p:nvSpPr>
        <p:spPr/>
        <p:txBody>
          <a:bodyPr/>
          <a:lstStyle/>
          <a:p>
            <a:fld id="{1946961F-9572-426B-B349-180D88287C0A}" type="slidenum">
              <a:rPr lang="en-US" smtClean="0"/>
              <a:pPr/>
              <a:t>25</a:t>
            </a:fld>
            <a:endParaRPr lang="en-US"/>
          </a:p>
        </p:txBody>
      </p:sp>
    </p:spTree>
    <p:extLst>
      <p:ext uri="{BB962C8B-B14F-4D97-AF65-F5344CB8AC3E}">
        <p14:creationId xmlns:p14="http://schemas.microsoft.com/office/powerpoint/2010/main" val="24378041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2000" dirty="0"/>
              <a:t>To evaluate if the behavior of online customers is different from those who shop offline, we analyzed “Days Since 1st Purchase”.</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2000" dirty="0"/>
              <a:t>As shown by the bar chart on the left, offline customers tend to wait for shorter times to make a return purchase.</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2000" dirty="0"/>
              <a:t>And by integrating the average basket size, we can see on the right that For a certain amount of Day since 1</a:t>
            </a:r>
            <a:r>
              <a:rPr lang="en-US" sz="2000" baseline="30000" dirty="0"/>
              <a:t>st</a:t>
            </a:r>
            <a:r>
              <a:rPr lang="en-US" sz="2000" dirty="0"/>
              <a:t> purchase, online customers tend to make distinctively more purchase, but there is a declining trend as the number of days go past about 350. </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2000" dirty="0"/>
              <a:t>Although the average basket size show drastic fluctuations, it is evident that the purchase behavior between online and offline customers are different.</a:t>
            </a:r>
          </a:p>
          <a:p>
            <a:pPr marL="0" indent="0">
              <a:lnSpc>
                <a:spcPct val="150000"/>
              </a:lnSpc>
              <a:buFont typeface="Arial" panose="020B0604020202020204" pitchFamily="34" charset="0"/>
              <a:buNone/>
            </a:pPr>
            <a:endParaRPr lang="en-US" sz="2000" u="sng" dirty="0"/>
          </a:p>
          <a:p>
            <a:pPr marL="0" indent="0">
              <a:lnSpc>
                <a:spcPct val="150000"/>
              </a:lnSpc>
              <a:buFont typeface="Arial" panose="020B0604020202020204" pitchFamily="34" charset="0"/>
              <a:buNone/>
            </a:pPr>
            <a:endParaRPr lang="en-US" sz="2000" u="sng" dirty="0"/>
          </a:p>
          <a:p>
            <a:pPr marL="285750" indent="-285750">
              <a:lnSpc>
                <a:spcPct val="150000"/>
              </a:lnSpc>
              <a:buFont typeface="Arial" panose="020B0604020202020204" pitchFamily="34" charset="0"/>
              <a:buChar char="•"/>
            </a:pPr>
            <a:r>
              <a:rPr lang="en-US" sz="2000" u="sng" dirty="0"/>
              <a:t>vs. Average Basket Size ($) per Transaction (right)</a:t>
            </a:r>
            <a:r>
              <a:rPr lang="en-US" sz="2000" dirty="0"/>
              <a:t>: </a:t>
            </a:r>
          </a:p>
          <a:p>
            <a:pPr marL="742950" lvl="1" indent="-285750">
              <a:lnSpc>
                <a:spcPct val="150000"/>
              </a:lnSpc>
              <a:buFont typeface="Arial" panose="020B0604020202020204" pitchFamily="34" charset="0"/>
              <a:buChar char="•"/>
            </a:pPr>
            <a:r>
              <a:rPr lang="en-US" sz="2000" dirty="0"/>
              <a:t>For a certain Days since 1</a:t>
            </a:r>
            <a:r>
              <a:rPr lang="en-US" sz="2000" baseline="30000" dirty="0"/>
              <a:t>st</a:t>
            </a:r>
            <a:r>
              <a:rPr lang="en-US" sz="2000" dirty="0"/>
              <a:t> purchase: online &gt; pop-up/offline w/ drastic fluctuations</a:t>
            </a:r>
          </a:p>
          <a:p>
            <a:pPr marL="742950" lvl="1" indent="-285750">
              <a:lnSpc>
                <a:spcPct val="150000"/>
              </a:lnSpc>
              <a:buFont typeface="Arial" panose="020B0604020202020204" pitchFamily="34" charset="0"/>
              <a:buChar char="•"/>
            </a:pPr>
            <a:r>
              <a:rPr lang="en-US" sz="2000" dirty="0"/>
              <a:t>Online: overall decreasing trend; pop-up/offline: flat;</a:t>
            </a:r>
            <a:r>
              <a:rPr lang="en-US" sz="2000" baseline="0" dirty="0"/>
              <a:t> greater fluctuations as “Days” exceeds 450</a:t>
            </a:r>
            <a:endParaRPr lang="en-US" sz="2000" dirty="0"/>
          </a:p>
          <a:p>
            <a:pPr marL="0" marR="0" indent="0" algn="l" defTabSz="1219170" rtl="0" eaLnBrk="1" fontAlgn="auto" latinLnBrk="0" hangingPunct="1">
              <a:lnSpc>
                <a:spcPct val="100000"/>
              </a:lnSpc>
              <a:spcBef>
                <a:spcPts val="0"/>
              </a:spcBef>
              <a:spcAft>
                <a:spcPts val="0"/>
              </a:spcAft>
              <a:buClrTx/>
              <a:buSzTx/>
              <a:buFontTx/>
              <a:buNone/>
              <a:tabLst/>
              <a:defRPr/>
            </a:pPr>
            <a:endParaRPr lang="en-US" sz="1200" baseline="0" dirty="0"/>
          </a:p>
        </p:txBody>
      </p:sp>
      <p:sp>
        <p:nvSpPr>
          <p:cNvPr id="4" name="灯片编号占位符 3"/>
          <p:cNvSpPr>
            <a:spLocks noGrp="1"/>
          </p:cNvSpPr>
          <p:nvPr>
            <p:ph type="sldNum" sz="quarter" idx="10"/>
          </p:nvPr>
        </p:nvSpPr>
        <p:spPr/>
        <p:txBody>
          <a:bodyPr/>
          <a:lstStyle/>
          <a:p>
            <a:fld id="{1946961F-9572-426B-B349-180D88287C0A}" type="slidenum">
              <a:rPr lang="en-US" smtClean="0"/>
              <a:pPr/>
              <a:t>26</a:t>
            </a:fld>
            <a:endParaRPr lang="en-US"/>
          </a:p>
        </p:txBody>
      </p:sp>
    </p:spTree>
    <p:extLst>
      <p:ext uri="{BB962C8B-B14F-4D97-AF65-F5344CB8AC3E}">
        <p14:creationId xmlns:p14="http://schemas.microsoft.com/office/powerpoint/2010/main" val="606401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endParaRPr lang="en-US" sz="1200" baseline="0"/>
          </a:p>
        </p:txBody>
      </p:sp>
      <p:sp>
        <p:nvSpPr>
          <p:cNvPr id="4" name="灯片编号占位符 3"/>
          <p:cNvSpPr>
            <a:spLocks noGrp="1"/>
          </p:cNvSpPr>
          <p:nvPr>
            <p:ph type="sldNum" sz="quarter" idx="10"/>
          </p:nvPr>
        </p:nvSpPr>
        <p:spPr/>
        <p:txBody>
          <a:bodyPr/>
          <a:lstStyle/>
          <a:p>
            <a:fld id="{1946961F-9572-426B-B349-180D88287C0A}" type="slidenum">
              <a:rPr lang="en-US" smtClean="0"/>
              <a:pPr/>
              <a:t>3</a:t>
            </a:fld>
            <a:endParaRPr lang="en-US"/>
          </a:p>
        </p:txBody>
      </p:sp>
    </p:spTree>
    <p:extLst>
      <p:ext uri="{BB962C8B-B14F-4D97-AF65-F5344CB8AC3E}">
        <p14:creationId xmlns:p14="http://schemas.microsoft.com/office/powerpoint/2010/main" val="1223023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endParaRPr lang="en-US" sz="1200" baseline="0"/>
          </a:p>
        </p:txBody>
      </p:sp>
      <p:sp>
        <p:nvSpPr>
          <p:cNvPr id="4" name="灯片编号占位符 3"/>
          <p:cNvSpPr>
            <a:spLocks noGrp="1"/>
          </p:cNvSpPr>
          <p:nvPr>
            <p:ph type="sldNum" sz="quarter" idx="10"/>
          </p:nvPr>
        </p:nvSpPr>
        <p:spPr/>
        <p:txBody>
          <a:bodyPr/>
          <a:lstStyle/>
          <a:p>
            <a:fld id="{1946961F-9572-426B-B349-180D88287C0A}" type="slidenum">
              <a:rPr lang="en-US" smtClean="0"/>
              <a:pPr/>
              <a:t>4</a:t>
            </a:fld>
            <a:endParaRPr lang="en-US"/>
          </a:p>
        </p:txBody>
      </p:sp>
    </p:spTree>
    <p:extLst>
      <p:ext uri="{BB962C8B-B14F-4D97-AF65-F5344CB8AC3E}">
        <p14:creationId xmlns:p14="http://schemas.microsoft.com/office/powerpoint/2010/main" val="3732369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From our findings in this sheet, we may infer that pc sales and </a:t>
            </a:r>
            <a:r>
              <a:rPr lang="en-US" sz="1200" dirty="0" err="1"/>
              <a:t>ios</a:t>
            </a:r>
            <a:r>
              <a:rPr lang="en-US" sz="1200" dirty="0"/>
              <a:t> products produce highest sales from basket size. It is also important to note that their legacy application is ranked the third used product that assists with their sales. They market the use of the application when checking out of the store but the customers do not use the app outside of the </a:t>
            </a:r>
            <a:r>
              <a:rPr lang="en-US" sz="1200" dirty="0" err="1"/>
              <a:t>offiline</a:t>
            </a:r>
            <a:r>
              <a:rPr lang="en-US" sz="1200" dirty="0"/>
              <a:t>/pop up stores. </a:t>
            </a:r>
          </a:p>
        </p:txBody>
      </p:sp>
      <p:sp>
        <p:nvSpPr>
          <p:cNvPr id="4" name="灯片编号占位符 3"/>
          <p:cNvSpPr>
            <a:spLocks noGrp="1"/>
          </p:cNvSpPr>
          <p:nvPr>
            <p:ph type="sldNum" sz="quarter" idx="10"/>
          </p:nvPr>
        </p:nvSpPr>
        <p:spPr/>
        <p:txBody>
          <a:bodyPr/>
          <a:lstStyle/>
          <a:p>
            <a:fld id="{1946961F-9572-426B-B349-180D88287C0A}" type="slidenum">
              <a:rPr lang="en-US" smtClean="0"/>
              <a:pPr/>
              <a:t>5</a:t>
            </a:fld>
            <a:endParaRPr lang="en-US"/>
          </a:p>
        </p:txBody>
      </p:sp>
    </p:spTree>
    <p:extLst>
      <p:ext uri="{BB962C8B-B14F-4D97-AF65-F5344CB8AC3E}">
        <p14:creationId xmlns:p14="http://schemas.microsoft.com/office/powerpoint/2010/main" val="2840770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endParaRPr lang="en-US" sz="1200" baseline="0"/>
          </a:p>
        </p:txBody>
      </p:sp>
      <p:sp>
        <p:nvSpPr>
          <p:cNvPr id="4" name="灯片编号占位符 3"/>
          <p:cNvSpPr>
            <a:spLocks noGrp="1"/>
          </p:cNvSpPr>
          <p:nvPr>
            <p:ph type="sldNum" sz="quarter" idx="10"/>
          </p:nvPr>
        </p:nvSpPr>
        <p:spPr/>
        <p:txBody>
          <a:bodyPr/>
          <a:lstStyle/>
          <a:p>
            <a:fld id="{1946961F-9572-426B-B349-180D88287C0A}" type="slidenum">
              <a:rPr lang="en-US" smtClean="0"/>
              <a:pPr/>
              <a:t>6</a:t>
            </a:fld>
            <a:endParaRPr lang="en-US"/>
          </a:p>
        </p:txBody>
      </p:sp>
    </p:spTree>
    <p:extLst>
      <p:ext uri="{BB962C8B-B14F-4D97-AF65-F5344CB8AC3E}">
        <p14:creationId xmlns:p14="http://schemas.microsoft.com/office/powerpoint/2010/main" val="432999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endParaRPr lang="en-US" sz="1200" baseline="0"/>
          </a:p>
        </p:txBody>
      </p:sp>
      <p:sp>
        <p:nvSpPr>
          <p:cNvPr id="4" name="灯片编号占位符 3"/>
          <p:cNvSpPr>
            <a:spLocks noGrp="1"/>
          </p:cNvSpPr>
          <p:nvPr>
            <p:ph type="sldNum" sz="quarter" idx="10"/>
          </p:nvPr>
        </p:nvSpPr>
        <p:spPr/>
        <p:txBody>
          <a:bodyPr/>
          <a:lstStyle/>
          <a:p>
            <a:fld id="{1946961F-9572-426B-B349-180D88287C0A}" type="slidenum">
              <a:rPr lang="en-US" smtClean="0"/>
              <a:pPr/>
              <a:t>7</a:t>
            </a:fld>
            <a:endParaRPr lang="en-US"/>
          </a:p>
        </p:txBody>
      </p:sp>
    </p:spTree>
    <p:extLst>
      <p:ext uri="{BB962C8B-B14F-4D97-AF65-F5344CB8AC3E}">
        <p14:creationId xmlns:p14="http://schemas.microsoft.com/office/powerpoint/2010/main" val="723393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endParaRPr lang="en-US" sz="1200" baseline="0"/>
          </a:p>
        </p:txBody>
      </p:sp>
      <p:sp>
        <p:nvSpPr>
          <p:cNvPr id="4" name="灯片编号占位符 3"/>
          <p:cNvSpPr>
            <a:spLocks noGrp="1"/>
          </p:cNvSpPr>
          <p:nvPr>
            <p:ph type="sldNum" sz="quarter" idx="10"/>
          </p:nvPr>
        </p:nvSpPr>
        <p:spPr/>
        <p:txBody>
          <a:bodyPr/>
          <a:lstStyle/>
          <a:p>
            <a:fld id="{1946961F-9572-426B-B349-180D88287C0A}" type="slidenum">
              <a:rPr lang="en-US" smtClean="0"/>
              <a:pPr/>
              <a:t>8</a:t>
            </a:fld>
            <a:endParaRPr lang="en-US"/>
          </a:p>
        </p:txBody>
      </p:sp>
    </p:spTree>
    <p:extLst>
      <p:ext uri="{BB962C8B-B14F-4D97-AF65-F5344CB8AC3E}">
        <p14:creationId xmlns:p14="http://schemas.microsoft.com/office/powerpoint/2010/main" val="4281374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baseline="0"/>
          </a:p>
        </p:txBody>
      </p:sp>
      <p:sp>
        <p:nvSpPr>
          <p:cNvPr id="4" name="灯片编号占位符 3"/>
          <p:cNvSpPr>
            <a:spLocks noGrp="1"/>
          </p:cNvSpPr>
          <p:nvPr>
            <p:ph type="sldNum" sz="quarter" idx="10"/>
          </p:nvPr>
        </p:nvSpPr>
        <p:spPr/>
        <p:txBody>
          <a:bodyPr/>
          <a:lstStyle/>
          <a:p>
            <a:fld id="{1946961F-9572-426B-B349-180D88287C0A}" type="slidenum">
              <a:rPr lang="en-US" smtClean="0"/>
              <a:pPr/>
              <a:t>9</a:t>
            </a:fld>
            <a:endParaRPr lang="en-US"/>
          </a:p>
        </p:txBody>
      </p:sp>
    </p:spTree>
    <p:extLst>
      <p:ext uri="{BB962C8B-B14F-4D97-AF65-F5344CB8AC3E}">
        <p14:creationId xmlns:p14="http://schemas.microsoft.com/office/powerpoint/2010/main" val="3860379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D81E0ED-272D-41E8-BD37-4F4307037E6F}" type="datetime1">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9240D0-DE5F-4E08-A8D1-69D75A14175C}" type="datetime1">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2B5636-B1D4-4A56-849D-ACB04A10DB07}" type="datetime1">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839F87-C6EB-46D5-8D31-895E9626A2FC}" type="datetime1">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C8CC60-8579-4164-9A1F-E3BE909665B8}" type="datetime1">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832334"/>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61A155-6F44-409B-975C-57FCA2190612}" type="datetime1">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2667C9-4C1E-4698-AF6E-7B3DEA4F1C26}" type="datetime1">
              <a:rPr lang="en-US" smtClean="0"/>
              <a:t>2/28/2024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E63287-F29F-47A7-83A2-3B5CBB940EA1}" type="datetime1">
              <a:rPr lang="en-US" smtClean="0"/>
              <a:t>2/28/2024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9E8BF6D-B43D-44B9-AA28-A09097AB2958}" type="datetime1">
              <a:rPr lang="en-US" smtClean="0"/>
              <a:t>2/28/2024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60D5A3B-E5FB-415B-8FEF-66AEBD3CFFDC}" type="datetime1">
              <a:rPr lang="en-US" smtClean="0"/>
              <a:t>2/28/2024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extLst>
                <a:ext uri="{28A0092B-C50C-407E-A947-70E740481C1C}">
                  <a14:useLocalDpi xmlns:a14="http://schemas.microsoft.com/office/drawing/2010/main" val="0"/>
                </a:ext>
              </a:extLst>
            </a:blip>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4ACE3F-FC60-4449-A262-B6443259747A}" type="datetime1">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844365"/>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445A5E-496E-441F-90B7-99E933CAAB7B}" type="datetime1">
              <a:rPr lang="en-US" smtClean="0"/>
              <a:t>2/28/2024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245523" y="117236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66738"/>
          <a:stretch/>
        </p:blipFill>
        <p:spPr>
          <a:xfrm>
            <a:off x="27179" y="43107"/>
            <a:ext cx="1926772" cy="1066957"/>
          </a:xfrm>
          <a:prstGeom prst="rect">
            <a:avLst/>
          </a:prstGeom>
        </p:spPr>
      </p:pic>
      <p:sp>
        <p:nvSpPr>
          <p:cNvPr id="5" name="灯片编号占位符 5"/>
          <p:cNvSpPr>
            <a:spLocks noGrp="1"/>
          </p:cNvSpPr>
          <p:nvPr>
            <p:ph type="sldNum" sz="quarter" idx="12"/>
          </p:nvPr>
        </p:nvSpPr>
        <p:spPr>
          <a:xfrm>
            <a:off x="11778143" y="6492875"/>
            <a:ext cx="419945" cy="365125"/>
          </a:xfrm>
        </p:spPr>
        <p:txBody>
          <a:bodyPr/>
          <a:lstStyle/>
          <a:p>
            <a:fld id="{4FAB73BC-B049-4115-A692-8D63A059BFB8}" type="slidenum">
              <a:rPr lang="en-US" sz="1200" smtClean="0">
                <a:solidFill>
                  <a:schemeClr val="tx1"/>
                </a:solidFill>
              </a:rPr>
              <a:pPr/>
              <a:t>1</a:t>
            </a:fld>
            <a:endParaRPr lang="en-US" sz="1200">
              <a:solidFill>
                <a:schemeClr val="tx1"/>
              </a:solidFill>
            </a:endParaRPr>
          </a:p>
        </p:txBody>
      </p:sp>
      <p:sp>
        <p:nvSpPr>
          <p:cNvPr id="7" name="Title 1"/>
          <p:cNvSpPr>
            <a:spLocks noGrp="1"/>
          </p:cNvSpPr>
          <p:nvPr>
            <p:ph type="ctrTitle"/>
          </p:nvPr>
        </p:nvSpPr>
        <p:spPr>
          <a:xfrm>
            <a:off x="960143" y="1256659"/>
            <a:ext cx="10281313" cy="2350489"/>
          </a:xfrm>
        </p:spPr>
        <p:txBody>
          <a:bodyPr>
            <a:normAutofit/>
          </a:bodyPr>
          <a:lstStyle/>
          <a:p>
            <a:pPr algn="ctr">
              <a:lnSpc>
                <a:spcPct val="100000"/>
              </a:lnSpc>
            </a:pPr>
            <a:r>
              <a:rPr lang="en-US" sz="5400" dirty="0"/>
              <a:t>IUIGA Case Analytics – </a:t>
            </a:r>
            <a:br>
              <a:rPr lang="en-US" sz="5400" dirty="0"/>
            </a:br>
            <a:r>
              <a:rPr lang="en-US" sz="5400" dirty="0"/>
              <a:t>Is Omni-channel Worth It?</a:t>
            </a:r>
          </a:p>
        </p:txBody>
      </p:sp>
      <p:sp>
        <p:nvSpPr>
          <p:cNvPr id="8" name="Title 1"/>
          <p:cNvSpPr txBox="1">
            <a:spLocks/>
          </p:cNvSpPr>
          <p:nvPr/>
        </p:nvSpPr>
        <p:spPr>
          <a:xfrm>
            <a:off x="665614" y="4287221"/>
            <a:ext cx="10870373" cy="203846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lnSpc>
                <a:spcPct val="100000"/>
              </a:lnSpc>
            </a:pPr>
            <a:r>
              <a:rPr lang="en-US" altLang="zh-CN" sz="3200" dirty="0"/>
              <a:t>Brock Bennett</a:t>
            </a:r>
          </a:p>
          <a:p>
            <a:pPr algn="ctr">
              <a:lnSpc>
                <a:spcPct val="100000"/>
              </a:lnSpc>
            </a:pPr>
            <a:r>
              <a:rPr lang="en-US" altLang="zh-CN" sz="3200" dirty="0"/>
              <a:t>Joe </a:t>
            </a:r>
            <a:r>
              <a:rPr lang="en-US" altLang="zh-CN" sz="3200" dirty="0" err="1"/>
              <a:t>Athimala</a:t>
            </a:r>
            <a:r>
              <a:rPr lang="en-US" altLang="zh-CN" sz="3200" dirty="0"/>
              <a:t> Maria</a:t>
            </a:r>
            <a:r>
              <a:rPr lang="en-US" sz="3200" dirty="0"/>
              <a:t> </a:t>
            </a:r>
          </a:p>
          <a:p>
            <a:pPr algn="ctr">
              <a:lnSpc>
                <a:spcPct val="100000"/>
              </a:lnSpc>
            </a:pPr>
            <a:r>
              <a:rPr lang="en-US" altLang="zh-CN" sz="3200" dirty="0"/>
              <a:t>Rhoda </a:t>
            </a:r>
            <a:r>
              <a:rPr lang="en-US" altLang="zh-CN" sz="3200" dirty="0" err="1"/>
              <a:t>Alawiye</a:t>
            </a:r>
            <a:endParaRPr lang="en-US" altLang="zh-CN" sz="3200" dirty="0"/>
          </a:p>
          <a:p>
            <a:pPr algn="ctr">
              <a:lnSpc>
                <a:spcPct val="100000"/>
              </a:lnSpc>
            </a:pPr>
            <a:r>
              <a:rPr lang="en-US" sz="3200" dirty="0"/>
              <a:t>Dr. </a:t>
            </a:r>
            <a:r>
              <a:rPr lang="en-US" sz="3200" dirty="0" err="1"/>
              <a:t>Yulun</a:t>
            </a:r>
            <a:r>
              <a:rPr lang="en-US" sz="3200" dirty="0"/>
              <a:t> Wang</a:t>
            </a:r>
          </a:p>
        </p:txBody>
      </p:sp>
      <p:sp>
        <p:nvSpPr>
          <p:cNvPr id="14" name="灯片编号占位符 4"/>
          <p:cNvSpPr txBox="1">
            <a:spLocks/>
          </p:cNvSpPr>
          <p:nvPr/>
        </p:nvSpPr>
        <p:spPr>
          <a:xfrm>
            <a:off x="10879975" y="649287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sz="1200" smtClean="0">
                <a:solidFill>
                  <a:schemeClr val="tx1"/>
                </a:solidFill>
              </a:rPr>
              <a:pPr/>
              <a:t>1</a:t>
            </a:fld>
            <a:endParaRPr lang="en-US" sz="1200">
              <a:solidFill>
                <a:schemeClr val="tx1"/>
              </a:solidFill>
            </a:endParaRPr>
          </a:p>
        </p:txBody>
      </p:sp>
      <p:pic>
        <p:nvPicPr>
          <p:cNvPr id="9" name="Picture 8"/>
          <p:cNvPicPr>
            <a:picLocks noChangeAspect="1"/>
          </p:cNvPicPr>
          <p:nvPr/>
        </p:nvPicPr>
        <p:blipFill>
          <a:blip r:embed="rId4"/>
          <a:stretch>
            <a:fillRect/>
          </a:stretch>
        </p:blipFill>
        <p:spPr>
          <a:xfrm>
            <a:off x="9198073" y="112338"/>
            <a:ext cx="2964897" cy="716634"/>
          </a:xfrm>
          <a:prstGeom prst="rect">
            <a:avLst/>
          </a:prstGeom>
        </p:spPr>
      </p:pic>
      <p:pic>
        <p:nvPicPr>
          <p:cNvPr id="20" name="Picture 19"/>
          <p:cNvPicPr>
            <a:picLocks noChangeAspect="1"/>
          </p:cNvPicPr>
          <p:nvPr/>
        </p:nvPicPr>
        <p:blipFill rotWithShape="1">
          <a:blip r:embed="rId5"/>
          <a:srcRect l="4948" t="63042" r="6953" b="13678"/>
          <a:stretch/>
        </p:blipFill>
        <p:spPr>
          <a:xfrm>
            <a:off x="1926772" y="189702"/>
            <a:ext cx="2783451" cy="685538"/>
          </a:xfrm>
          <a:prstGeom prst="rect">
            <a:avLst/>
          </a:prstGeom>
        </p:spPr>
      </p:pic>
    </p:spTree>
    <p:extLst>
      <p:ext uri="{BB962C8B-B14F-4D97-AF65-F5344CB8AC3E}">
        <p14:creationId xmlns:p14="http://schemas.microsoft.com/office/powerpoint/2010/main" val="3460045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304003"/>
            <a:ext cx="12192000" cy="553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灯片编号占位符 4"/>
          <p:cNvSpPr>
            <a:spLocks noGrp="1"/>
          </p:cNvSpPr>
          <p:nvPr>
            <p:ph type="sldNum" sz="quarter" idx="12"/>
          </p:nvPr>
        </p:nvSpPr>
        <p:spPr>
          <a:xfrm>
            <a:off x="10879975" y="6492875"/>
            <a:ext cx="1312025" cy="365125"/>
          </a:xfrm>
        </p:spPr>
        <p:txBody>
          <a:bodyPr/>
          <a:lstStyle/>
          <a:p>
            <a:fld id="{4FAB73BC-B049-4115-A692-8D63A059BFB8}" type="slidenum">
              <a:rPr lang="en-US" sz="1200" smtClean="0">
                <a:solidFill>
                  <a:schemeClr val="tx1"/>
                </a:solidFill>
              </a:rPr>
              <a:pPr/>
              <a:t>10</a:t>
            </a:fld>
            <a:endParaRPr lang="en-US" sz="1200">
              <a:solidFill>
                <a:schemeClr val="tx1"/>
              </a:solidFill>
            </a:endParaRPr>
          </a:p>
        </p:txBody>
      </p:sp>
      <p:pic>
        <p:nvPicPr>
          <p:cNvPr id="3" name="Picture 2">
            <a:extLst>
              <a:ext uri="{FF2B5EF4-FFF2-40B4-BE49-F238E27FC236}">
                <a16:creationId xmlns:a16="http://schemas.microsoft.com/office/drawing/2014/main" id="{0D8C69F4-5564-2765-CBE4-CFC095777C85}"/>
              </a:ext>
            </a:extLst>
          </p:cNvPr>
          <p:cNvPicPr>
            <a:picLocks noChangeAspect="1"/>
          </p:cNvPicPr>
          <p:nvPr/>
        </p:nvPicPr>
        <p:blipFill rotWithShape="1">
          <a:blip r:embed="rId3"/>
          <a:srcRect l="1165" t="914" r="12511" b="4127"/>
          <a:stretch/>
        </p:blipFill>
        <p:spPr>
          <a:xfrm>
            <a:off x="631372" y="43800"/>
            <a:ext cx="10809514" cy="6688561"/>
          </a:xfrm>
          <a:prstGeom prst="rect">
            <a:avLst/>
          </a:prstGeom>
        </p:spPr>
      </p:pic>
      <p:sp>
        <p:nvSpPr>
          <p:cNvPr id="8" name="灯片编号占位符 4"/>
          <p:cNvSpPr txBox="1">
            <a:spLocks/>
          </p:cNvSpPr>
          <p:nvPr/>
        </p:nvSpPr>
        <p:spPr>
          <a:xfrm>
            <a:off x="10879975" y="649287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sz="1200" smtClean="0">
                <a:solidFill>
                  <a:schemeClr val="tx1"/>
                </a:solidFill>
              </a:rPr>
              <a:pPr/>
              <a:t>10</a:t>
            </a:fld>
            <a:endParaRPr lang="en-US" sz="1200" dirty="0">
              <a:solidFill>
                <a:schemeClr val="tx1"/>
              </a:solidFill>
            </a:endParaRPr>
          </a:p>
        </p:txBody>
      </p:sp>
      <p:pic>
        <p:nvPicPr>
          <p:cNvPr id="6" name="Picture 5">
            <a:extLst>
              <a:ext uri="{FF2B5EF4-FFF2-40B4-BE49-F238E27FC236}">
                <a16:creationId xmlns:a16="http://schemas.microsoft.com/office/drawing/2014/main" id="{E0531844-8D2D-420C-EAA4-FD26CB6F9010}"/>
              </a:ext>
            </a:extLst>
          </p:cNvPr>
          <p:cNvPicPr>
            <a:picLocks noChangeAspect="1"/>
          </p:cNvPicPr>
          <p:nvPr/>
        </p:nvPicPr>
        <p:blipFill rotWithShape="1">
          <a:blip r:embed="rId3"/>
          <a:srcRect l="87994" t="1" r="3299" b="92271"/>
          <a:stretch/>
        </p:blipFill>
        <p:spPr>
          <a:xfrm>
            <a:off x="9111343" y="724886"/>
            <a:ext cx="2145542" cy="1071258"/>
          </a:xfrm>
          <a:prstGeom prst="rect">
            <a:avLst/>
          </a:prstGeom>
        </p:spPr>
      </p:pic>
    </p:spTree>
    <p:extLst>
      <p:ext uri="{BB962C8B-B14F-4D97-AF65-F5344CB8AC3E}">
        <p14:creationId xmlns:p14="http://schemas.microsoft.com/office/powerpoint/2010/main" val="329000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304003"/>
            <a:ext cx="12192000" cy="553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灯片编号占位符 4"/>
          <p:cNvSpPr>
            <a:spLocks noGrp="1"/>
          </p:cNvSpPr>
          <p:nvPr>
            <p:ph type="sldNum" sz="quarter" idx="12"/>
          </p:nvPr>
        </p:nvSpPr>
        <p:spPr>
          <a:xfrm>
            <a:off x="10879975" y="6492875"/>
            <a:ext cx="1312025" cy="365125"/>
          </a:xfrm>
        </p:spPr>
        <p:txBody>
          <a:bodyPr/>
          <a:lstStyle/>
          <a:p>
            <a:fld id="{4FAB73BC-B049-4115-A692-8D63A059BFB8}" type="slidenum">
              <a:rPr lang="en-US" sz="1200" smtClean="0">
                <a:solidFill>
                  <a:schemeClr val="tx1"/>
                </a:solidFill>
              </a:rPr>
              <a:pPr/>
              <a:t>11</a:t>
            </a:fld>
            <a:endParaRPr lang="en-US" sz="1200">
              <a:solidFill>
                <a:schemeClr val="tx1"/>
              </a:solidFill>
            </a:endParaRPr>
          </a:p>
        </p:txBody>
      </p:sp>
      <p:sp>
        <p:nvSpPr>
          <p:cNvPr id="8" name="灯片编号占位符 4"/>
          <p:cNvSpPr txBox="1">
            <a:spLocks/>
          </p:cNvSpPr>
          <p:nvPr/>
        </p:nvSpPr>
        <p:spPr>
          <a:xfrm>
            <a:off x="10879975" y="649287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sz="1200" smtClean="0">
                <a:solidFill>
                  <a:schemeClr val="tx1"/>
                </a:solidFill>
              </a:rPr>
              <a:pPr/>
              <a:t>11</a:t>
            </a:fld>
            <a:endParaRPr lang="en-US" sz="1200">
              <a:solidFill>
                <a:schemeClr val="tx1"/>
              </a:solidFill>
            </a:endParaRPr>
          </a:p>
        </p:txBody>
      </p:sp>
      <p:pic>
        <p:nvPicPr>
          <p:cNvPr id="3" name="Picture 2">
            <a:extLst>
              <a:ext uri="{FF2B5EF4-FFF2-40B4-BE49-F238E27FC236}">
                <a16:creationId xmlns:a16="http://schemas.microsoft.com/office/drawing/2014/main" id="{74535275-DC74-00F0-B2E3-F235D1F5E1A0}"/>
              </a:ext>
            </a:extLst>
          </p:cNvPr>
          <p:cNvPicPr>
            <a:picLocks noChangeAspect="1"/>
          </p:cNvPicPr>
          <p:nvPr/>
        </p:nvPicPr>
        <p:blipFill rotWithShape="1">
          <a:blip r:embed="rId3"/>
          <a:srcRect l="1200" r="11992" b="3968"/>
          <a:stretch/>
        </p:blipFill>
        <p:spPr>
          <a:xfrm>
            <a:off x="694864" y="39876"/>
            <a:ext cx="10802271" cy="6721929"/>
          </a:xfrm>
          <a:prstGeom prst="rect">
            <a:avLst/>
          </a:prstGeom>
        </p:spPr>
      </p:pic>
      <p:pic>
        <p:nvPicPr>
          <p:cNvPr id="4" name="Picture 3">
            <a:extLst>
              <a:ext uri="{FF2B5EF4-FFF2-40B4-BE49-F238E27FC236}">
                <a16:creationId xmlns:a16="http://schemas.microsoft.com/office/drawing/2014/main" id="{4CA4D08A-AE78-CE9C-4F4A-5E5715D356D0}"/>
              </a:ext>
            </a:extLst>
          </p:cNvPr>
          <p:cNvPicPr>
            <a:picLocks noChangeAspect="1"/>
          </p:cNvPicPr>
          <p:nvPr/>
        </p:nvPicPr>
        <p:blipFill rotWithShape="1">
          <a:blip r:embed="rId3"/>
          <a:srcRect l="87924" r="4314" b="91922"/>
          <a:stretch/>
        </p:blipFill>
        <p:spPr>
          <a:xfrm>
            <a:off x="9529011" y="840836"/>
            <a:ext cx="1473887" cy="862836"/>
          </a:xfrm>
          <a:prstGeom prst="rect">
            <a:avLst/>
          </a:prstGeom>
        </p:spPr>
      </p:pic>
    </p:spTree>
    <p:extLst>
      <p:ext uri="{BB962C8B-B14F-4D97-AF65-F5344CB8AC3E}">
        <p14:creationId xmlns:p14="http://schemas.microsoft.com/office/powerpoint/2010/main" val="1609589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a:xfrm>
            <a:off x="10879975" y="6492875"/>
            <a:ext cx="1312025" cy="365125"/>
          </a:xfrm>
        </p:spPr>
        <p:txBody>
          <a:bodyPr/>
          <a:lstStyle/>
          <a:p>
            <a:fld id="{4FAB73BC-B049-4115-A692-8D63A059BFB8}" type="slidenum">
              <a:rPr lang="en-US" sz="1200" smtClean="0">
                <a:solidFill>
                  <a:schemeClr val="tx1"/>
                </a:solidFill>
              </a:rPr>
              <a:pPr/>
              <a:t>12</a:t>
            </a:fld>
            <a:endParaRPr lang="en-US" sz="1200" dirty="0">
              <a:solidFill>
                <a:schemeClr val="tx1"/>
              </a:solidFill>
            </a:endParaRPr>
          </a:p>
        </p:txBody>
      </p:sp>
      <p:cxnSp>
        <p:nvCxnSpPr>
          <p:cNvPr id="19" name="Straight Connector 2"/>
          <p:cNvCxnSpPr/>
          <p:nvPr/>
        </p:nvCxnSpPr>
        <p:spPr>
          <a:xfrm>
            <a:off x="111631" y="603827"/>
            <a:ext cx="11953988" cy="1152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99460" y="4753109"/>
            <a:ext cx="10356112" cy="1523494"/>
          </a:xfrm>
          <a:prstGeom prst="rect">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sz="2200" dirty="0"/>
              <a:t>Average basket size ($) per Customer vs. Channel &amp; Device:</a:t>
            </a:r>
          </a:p>
          <a:p>
            <a:pPr marL="742950" lvl="1" indent="-285750">
              <a:lnSpc>
                <a:spcPct val="150000"/>
              </a:lnSpc>
              <a:buFont typeface="Arial" panose="020B0604020202020204" pitchFamily="34" charset="0"/>
              <a:buChar char="•"/>
            </a:pPr>
            <a:r>
              <a:rPr lang="en-US" sz="2000" u="sng" dirty="0"/>
              <a:t>By Purchase Channel (left)</a:t>
            </a:r>
            <a:r>
              <a:rPr lang="en-US" sz="2000" dirty="0"/>
              <a:t>: online (484) is distinctively higher than pop-up/offline (137)</a:t>
            </a:r>
          </a:p>
          <a:p>
            <a:pPr marL="742950" lvl="1" indent="-285750">
              <a:lnSpc>
                <a:spcPct val="150000"/>
              </a:lnSpc>
              <a:buFont typeface="Arial" panose="020B0604020202020204" pitchFamily="34" charset="0"/>
              <a:buChar char="•"/>
            </a:pPr>
            <a:r>
              <a:rPr lang="en-US" sz="2000" u="sng" dirty="0"/>
              <a:t>By Device (right)</a:t>
            </a:r>
            <a:r>
              <a:rPr lang="en-US" sz="2000" dirty="0"/>
              <a:t>: highest in PC (254), lowest in webapp (152) </a:t>
            </a:r>
            <a:endParaRPr lang="en-US" sz="800" dirty="0"/>
          </a:p>
        </p:txBody>
      </p:sp>
      <p:pic>
        <p:nvPicPr>
          <p:cNvPr id="11" name="Picture 10">
            <a:extLst>
              <a:ext uri="{FF2B5EF4-FFF2-40B4-BE49-F238E27FC236}">
                <a16:creationId xmlns:a16="http://schemas.microsoft.com/office/drawing/2014/main" id="{4BFC0241-1432-D53E-F823-7384745A890D}"/>
              </a:ext>
            </a:extLst>
          </p:cNvPr>
          <p:cNvPicPr>
            <a:picLocks noChangeAspect="1"/>
          </p:cNvPicPr>
          <p:nvPr/>
        </p:nvPicPr>
        <p:blipFill>
          <a:blip r:embed="rId3"/>
          <a:stretch>
            <a:fillRect/>
          </a:stretch>
        </p:blipFill>
        <p:spPr>
          <a:xfrm>
            <a:off x="713838" y="862105"/>
            <a:ext cx="4927036" cy="3715098"/>
          </a:xfrm>
          <a:prstGeom prst="rect">
            <a:avLst/>
          </a:prstGeom>
        </p:spPr>
      </p:pic>
      <p:pic>
        <p:nvPicPr>
          <p:cNvPr id="6" name="Picture 5">
            <a:extLst>
              <a:ext uri="{FF2B5EF4-FFF2-40B4-BE49-F238E27FC236}">
                <a16:creationId xmlns:a16="http://schemas.microsoft.com/office/drawing/2014/main" id="{A1DDE37C-45DB-1CF1-683C-9A8147C87793}"/>
              </a:ext>
            </a:extLst>
          </p:cNvPr>
          <p:cNvPicPr>
            <a:picLocks noChangeAspect="1"/>
          </p:cNvPicPr>
          <p:nvPr/>
        </p:nvPicPr>
        <p:blipFill>
          <a:blip r:embed="rId4"/>
          <a:stretch>
            <a:fillRect/>
          </a:stretch>
        </p:blipFill>
        <p:spPr>
          <a:xfrm>
            <a:off x="6403869" y="862105"/>
            <a:ext cx="5046302" cy="3718930"/>
          </a:xfrm>
          <a:prstGeom prst="rect">
            <a:avLst/>
          </a:prstGeom>
        </p:spPr>
      </p:pic>
      <p:sp>
        <p:nvSpPr>
          <p:cNvPr id="2" name="Subtitle 2">
            <a:extLst>
              <a:ext uri="{FF2B5EF4-FFF2-40B4-BE49-F238E27FC236}">
                <a16:creationId xmlns:a16="http://schemas.microsoft.com/office/drawing/2014/main" id="{10E3AE29-9E4A-B2CB-332B-42C02C02AFE0}"/>
              </a:ext>
            </a:extLst>
          </p:cNvPr>
          <p:cNvSpPr txBox="1">
            <a:spLocks/>
          </p:cNvSpPr>
          <p:nvPr/>
        </p:nvSpPr>
        <p:spPr>
          <a:xfrm>
            <a:off x="100480" y="46120"/>
            <a:ext cx="12091520" cy="4794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3200" b="1" dirty="0">
                <a:cs typeface="Times New Roman" panose="02020603050405020304" pitchFamily="18" charset="0"/>
              </a:rPr>
              <a:t>(4) Online vs. Offline Customers – Do Purchasing Behaviors Differ?</a:t>
            </a:r>
          </a:p>
        </p:txBody>
      </p:sp>
    </p:spTree>
    <p:extLst>
      <p:ext uri="{BB962C8B-B14F-4D97-AF65-F5344CB8AC3E}">
        <p14:creationId xmlns:p14="http://schemas.microsoft.com/office/powerpoint/2010/main" val="2372657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a:xfrm>
            <a:off x="10879975" y="6492875"/>
            <a:ext cx="1312025" cy="365125"/>
          </a:xfrm>
        </p:spPr>
        <p:txBody>
          <a:bodyPr/>
          <a:lstStyle/>
          <a:p>
            <a:fld id="{4FAB73BC-B049-4115-A692-8D63A059BFB8}" type="slidenum">
              <a:rPr lang="en-US" sz="1200" smtClean="0">
                <a:solidFill>
                  <a:schemeClr val="tx1"/>
                </a:solidFill>
              </a:rPr>
              <a:pPr/>
              <a:t>13</a:t>
            </a:fld>
            <a:endParaRPr lang="en-US" sz="1200" dirty="0">
              <a:solidFill>
                <a:schemeClr val="tx1"/>
              </a:solidFill>
            </a:endParaRPr>
          </a:p>
        </p:txBody>
      </p:sp>
      <p:cxnSp>
        <p:nvCxnSpPr>
          <p:cNvPr id="19" name="Straight Connector 2"/>
          <p:cNvCxnSpPr/>
          <p:nvPr/>
        </p:nvCxnSpPr>
        <p:spPr>
          <a:xfrm>
            <a:off x="111631" y="603827"/>
            <a:ext cx="11953988" cy="1152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stretch>
            <a:fillRect/>
          </a:stretch>
        </p:blipFill>
        <p:spPr>
          <a:xfrm>
            <a:off x="502857" y="778766"/>
            <a:ext cx="6715889" cy="5137908"/>
          </a:xfrm>
          <a:prstGeom prst="rect">
            <a:avLst/>
          </a:prstGeom>
        </p:spPr>
      </p:pic>
      <p:sp>
        <p:nvSpPr>
          <p:cNvPr id="9" name="TextBox 8"/>
          <p:cNvSpPr txBox="1"/>
          <p:nvPr/>
        </p:nvSpPr>
        <p:spPr>
          <a:xfrm>
            <a:off x="7511144" y="1818719"/>
            <a:ext cx="4503676" cy="3220562"/>
          </a:xfrm>
          <a:prstGeom prst="rect">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sz="2400" u="sng" dirty="0"/>
              <a:t>Average Basket Size ($) by Time</a:t>
            </a:r>
            <a:r>
              <a:rPr lang="en-US" sz="2400" dirty="0"/>
              <a:t>: </a:t>
            </a:r>
          </a:p>
          <a:p>
            <a:pPr marL="742950" lvl="1" indent="-285750">
              <a:lnSpc>
                <a:spcPct val="150000"/>
              </a:lnSpc>
              <a:buFont typeface="Arial" panose="020B0604020202020204" pitchFamily="34" charset="0"/>
              <a:buChar char="•"/>
            </a:pPr>
            <a:r>
              <a:rPr lang="en-US" sz="2400" dirty="0"/>
              <a:t>2017: flat w/ lowest values</a:t>
            </a:r>
          </a:p>
          <a:p>
            <a:pPr marL="742950" lvl="1" indent="-285750">
              <a:lnSpc>
                <a:spcPct val="150000"/>
              </a:lnSpc>
              <a:buFont typeface="Arial" panose="020B0604020202020204" pitchFamily="34" charset="0"/>
              <a:buChar char="•"/>
            </a:pPr>
            <a:endParaRPr lang="en-US" sz="900" dirty="0"/>
          </a:p>
          <a:p>
            <a:pPr marL="742950" lvl="1" indent="-285750">
              <a:lnSpc>
                <a:spcPct val="150000"/>
              </a:lnSpc>
              <a:buFont typeface="Arial" panose="020B0604020202020204" pitchFamily="34" charset="0"/>
              <a:buChar char="•"/>
            </a:pPr>
            <a:r>
              <a:rPr lang="en-US" sz="2400" dirty="0"/>
              <a:t>2019: gently declining w/ highest values</a:t>
            </a:r>
          </a:p>
          <a:p>
            <a:pPr marL="742950" lvl="1" indent="-285750">
              <a:lnSpc>
                <a:spcPct val="150000"/>
              </a:lnSpc>
              <a:buFont typeface="Arial" panose="020B0604020202020204" pitchFamily="34" charset="0"/>
              <a:buChar char="•"/>
            </a:pPr>
            <a:endParaRPr lang="en-US" sz="900" dirty="0"/>
          </a:p>
          <a:p>
            <a:pPr marL="742950" lvl="1" indent="-285750">
              <a:lnSpc>
                <a:spcPct val="150000"/>
              </a:lnSpc>
              <a:buFont typeface="Arial" panose="020B0604020202020204" pitchFamily="34" charset="0"/>
              <a:buChar char="•"/>
            </a:pPr>
            <a:r>
              <a:rPr lang="en-US" sz="2400" dirty="0"/>
              <a:t>2018: declining</a:t>
            </a:r>
          </a:p>
        </p:txBody>
      </p:sp>
      <p:sp>
        <p:nvSpPr>
          <p:cNvPr id="2" name="Subtitle 2">
            <a:extLst>
              <a:ext uri="{FF2B5EF4-FFF2-40B4-BE49-F238E27FC236}">
                <a16:creationId xmlns:a16="http://schemas.microsoft.com/office/drawing/2014/main" id="{DD1367C5-9773-6F4B-2A26-F1F379AAE93F}"/>
              </a:ext>
            </a:extLst>
          </p:cNvPr>
          <p:cNvSpPr txBox="1">
            <a:spLocks/>
          </p:cNvSpPr>
          <p:nvPr/>
        </p:nvSpPr>
        <p:spPr>
          <a:xfrm>
            <a:off x="100480" y="46120"/>
            <a:ext cx="12091520" cy="4794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3200" b="1" dirty="0">
                <a:cs typeface="Times New Roman" panose="02020603050405020304" pitchFamily="18" charset="0"/>
              </a:rPr>
              <a:t>(4) Online vs. Offline Customers – Do Purchasing Behaviors Differ?</a:t>
            </a:r>
          </a:p>
        </p:txBody>
      </p:sp>
    </p:spTree>
    <p:extLst>
      <p:ext uri="{BB962C8B-B14F-4D97-AF65-F5344CB8AC3E}">
        <p14:creationId xmlns:p14="http://schemas.microsoft.com/office/powerpoint/2010/main" val="2593277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a:xfrm>
            <a:off x="10879975" y="6492875"/>
            <a:ext cx="1312025" cy="365125"/>
          </a:xfrm>
        </p:spPr>
        <p:txBody>
          <a:bodyPr/>
          <a:lstStyle/>
          <a:p>
            <a:fld id="{4FAB73BC-B049-4115-A692-8D63A059BFB8}" type="slidenum">
              <a:rPr lang="en-US" sz="1200" smtClean="0">
                <a:solidFill>
                  <a:schemeClr val="tx1"/>
                </a:solidFill>
              </a:rPr>
              <a:pPr/>
              <a:t>14</a:t>
            </a:fld>
            <a:endParaRPr lang="en-US" sz="1200" dirty="0">
              <a:solidFill>
                <a:schemeClr val="tx1"/>
              </a:solidFill>
            </a:endParaRPr>
          </a:p>
        </p:txBody>
      </p:sp>
      <p:cxnSp>
        <p:nvCxnSpPr>
          <p:cNvPr id="19" name="Straight Connector 2"/>
          <p:cNvCxnSpPr/>
          <p:nvPr/>
        </p:nvCxnSpPr>
        <p:spPr>
          <a:xfrm>
            <a:off x="111631" y="603827"/>
            <a:ext cx="11953988" cy="1152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729858" y="992117"/>
            <a:ext cx="3427910" cy="4524315"/>
          </a:xfrm>
          <a:prstGeom prst="rect">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sz="2000" u="sng" dirty="0"/>
              <a:t>By Purchase Channel</a:t>
            </a:r>
            <a:r>
              <a:rPr lang="en-US" sz="2000" dirty="0"/>
              <a:t>:</a:t>
            </a:r>
          </a:p>
          <a:p>
            <a:pPr marL="742950" lvl="1" indent="-285750">
              <a:lnSpc>
                <a:spcPct val="150000"/>
              </a:lnSpc>
              <a:buFont typeface="Arial" panose="020B0604020202020204" pitchFamily="34" charset="0"/>
              <a:buChar char="•"/>
            </a:pPr>
            <a:r>
              <a:rPr lang="en-US" sz="2000" dirty="0"/>
              <a:t>Online w/ higher values at all times</a:t>
            </a:r>
          </a:p>
          <a:p>
            <a:pPr marL="742950" lvl="1" indent="-285750">
              <a:lnSpc>
                <a:spcPct val="150000"/>
              </a:lnSpc>
              <a:buFont typeface="Arial" panose="020B0604020202020204" pitchFamily="34" charset="0"/>
              <a:buChar char="•"/>
            </a:pPr>
            <a:endParaRPr lang="en-US" sz="800" dirty="0"/>
          </a:p>
          <a:p>
            <a:pPr marL="742950" lvl="1" indent="-285750">
              <a:lnSpc>
                <a:spcPct val="150000"/>
              </a:lnSpc>
              <a:buFont typeface="Arial" panose="020B0604020202020204" pitchFamily="34" charset="0"/>
              <a:buChar char="•"/>
            </a:pPr>
            <a:r>
              <a:rPr lang="en-US" sz="2000" dirty="0"/>
              <a:t>Online was declining until May 2018</a:t>
            </a:r>
          </a:p>
          <a:p>
            <a:pPr marL="1200150" lvl="2" indent="-285750">
              <a:lnSpc>
                <a:spcPct val="150000"/>
              </a:lnSpc>
              <a:buFont typeface="Arial" panose="020B0604020202020204" pitchFamily="34" charset="0"/>
              <a:buChar char="•"/>
            </a:pPr>
            <a:r>
              <a:rPr lang="en-US" dirty="0"/>
              <a:t>Physical stores opened</a:t>
            </a:r>
          </a:p>
          <a:p>
            <a:pPr marL="1200150" lvl="2" indent="-285750">
              <a:lnSpc>
                <a:spcPct val="150000"/>
              </a:lnSpc>
              <a:buFont typeface="Arial" panose="020B0604020202020204" pitchFamily="34" charset="0"/>
              <a:buChar char="•"/>
            </a:pPr>
            <a:endParaRPr lang="en-US" sz="800" dirty="0"/>
          </a:p>
          <a:p>
            <a:pPr marL="742950" lvl="1" indent="-285750">
              <a:lnSpc>
                <a:spcPct val="150000"/>
              </a:lnSpc>
              <a:buFont typeface="Arial" panose="020B0604020202020204" pitchFamily="34" charset="0"/>
              <a:buChar char="•"/>
            </a:pPr>
            <a:r>
              <a:rPr lang="en-US" sz="2000" dirty="0"/>
              <a:t>Since then, online &amp; pop-up/offline were flat</a:t>
            </a:r>
          </a:p>
        </p:txBody>
      </p:sp>
      <p:pic>
        <p:nvPicPr>
          <p:cNvPr id="3" name="Picture 2">
            <a:extLst>
              <a:ext uri="{FF2B5EF4-FFF2-40B4-BE49-F238E27FC236}">
                <a16:creationId xmlns:a16="http://schemas.microsoft.com/office/drawing/2014/main" id="{E5AF43BD-370F-C654-EBD7-C2BC5F2BF681}"/>
              </a:ext>
            </a:extLst>
          </p:cNvPr>
          <p:cNvPicPr>
            <a:picLocks noChangeAspect="1"/>
          </p:cNvPicPr>
          <p:nvPr/>
        </p:nvPicPr>
        <p:blipFill rotWithShape="1">
          <a:blip r:embed="rId3"/>
          <a:srcRect l="983" r="1202"/>
          <a:stretch/>
        </p:blipFill>
        <p:spPr>
          <a:xfrm>
            <a:off x="111631" y="803685"/>
            <a:ext cx="8463519" cy="5365428"/>
          </a:xfrm>
          <a:prstGeom prst="rect">
            <a:avLst/>
          </a:prstGeom>
        </p:spPr>
      </p:pic>
      <p:sp>
        <p:nvSpPr>
          <p:cNvPr id="2" name="Subtitle 2">
            <a:extLst>
              <a:ext uri="{FF2B5EF4-FFF2-40B4-BE49-F238E27FC236}">
                <a16:creationId xmlns:a16="http://schemas.microsoft.com/office/drawing/2014/main" id="{A571BF67-2B22-D62C-AB0D-ED24A59F4026}"/>
              </a:ext>
            </a:extLst>
          </p:cNvPr>
          <p:cNvSpPr txBox="1">
            <a:spLocks/>
          </p:cNvSpPr>
          <p:nvPr/>
        </p:nvSpPr>
        <p:spPr>
          <a:xfrm>
            <a:off x="100480" y="46120"/>
            <a:ext cx="12091520" cy="4794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3200" b="1" dirty="0">
                <a:cs typeface="Times New Roman" panose="02020603050405020304" pitchFamily="18" charset="0"/>
              </a:rPr>
              <a:t>(4) Online vs. Offline Customers – Do Purchasing Behaviors Differ?</a:t>
            </a:r>
          </a:p>
        </p:txBody>
      </p:sp>
    </p:spTree>
    <p:extLst>
      <p:ext uri="{BB962C8B-B14F-4D97-AF65-F5344CB8AC3E}">
        <p14:creationId xmlns:p14="http://schemas.microsoft.com/office/powerpoint/2010/main" val="3767655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304003"/>
            <a:ext cx="12192000" cy="553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2"/>
          <p:cNvCxnSpPr/>
          <p:nvPr/>
        </p:nvCxnSpPr>
        <p:spPr>
          <a:xfrm>
            <a:off x="111631" y="603827"/>
            <a:ext cx="11953988" cy="1152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p:cNvSpPr txBox="1">
            <a:spLocks/>
          </p:cNvSpPr>
          <p:nvPr/>
        </p:nvSpPr>
        <p:spPr>
          <a:xfrm>
            <a:off x="100480" y="46120"/>
            <a:ext cx="12091520" cy="4794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3200" b="1" dirty="0">
                <a:cs typeface="Times New Roman" panose="02020603050405020304" pitchFamily="18" charset="0"/>
              </a:rPr>
              <a:t>(4) Online vs. Offline Customers – Do Purchasing Behaviors Differ?</a:t>
            </a:r>
          </a:p>
        </p:txBody>
      </p:sp>
      <p:sp>
        <p:nvSpPr>
          <p:cNvPr id="5" name="灯片编号占位符 4"/>
          <p:cNvSpPr>
            <a:spLocks noGrp="1"/>
          </p:cNvSpPr>
          <p:nvPr>
            <p:ph type="sldNum" sz="quarter" idx="12"/>
          </p:nvPr>
        </p:nvSpPr>
        <p:spPr>
          <a:xfrm>
            <a:off x="10879975" y="6492875"/>
            <a:ext cx="1312025" cy="365125"/>
          </a:xfrm>
        </p:spPr>
        <p:txBody>
          <a:bodyPr/>
          <a:lstStyle/>
          <a:p>
            <a:fld id="{4FAB73BC-B049-4115-A692-8D63A059BFB8}" type="slidenum">
              <a:rPr lang="en-US" sz="1200" smtClean="0">
                <a:solidFill>
                  <a:schemeClr val="tx1"/>
                </a:solidFill>
              </a:rPr>
              <a:pPr/>
              <a:t>15</a:t>
            </a:fld>
            <a:endParaRPr lang="en-US" sz="1200" dirty="0">
              <a:solidFill>
                <a:schemeClr val="tx1"/>
              </a:solidFill>
            </a:endParaRPr>
          </a:p>
        </p:txBody>
      </p:sp>
      <p:pic>
        <p:nvPicPr>
          <p:cNvPr id="21" name="Picture 20"/>
          <p:cNvPicPr>
            <a:picLocks noChangeAspect="1"/>
          </p:cNvPicPr>
          <p:nvPr/>
        </p:nvPicPr>
        <p:blipFill rotWithShape="1">
          <a:blip r:embed="rId3">
            <a:extLst>
              <a:ext uri="{28A0092B-C50C-407E-A947-70E740481C1C}">
                <a14:useLocalDpi xmlns:a14="http://schemas.microsoft.com/office/drawing/2010/main" val="0"/>
              </a:ext>
            </a:extLst>
          </a:blip>
          <a:srcRect l="1406" t="8195" r="16878" b="5417"/>
          <a:stretch/>
        </p:blipFill>
        <p:spPr>
          <a:xfrm>
            <a:off x="154957" y="894246"/>
            <a:ext cx="8052873" cy="5598629"/>
          </a:xfrm>
          <a:prstGeom prst="rect">
            <a:avLst/>
          </a:prstGeom>
        </p:spPr>
      </p:pic>
      <p:sp>
        <p:nvSpPr>
          <p:cNvPr id="2" name="TextBox 1">
            <a:extLst>
              <a:ext uri="{FF2B5EF4-FFF2-40B4-BE49-F238E27FC236}">
                <a16:creationId xmlns:a16="http://schemas.microsoft.com/office/drawing/2014/main" id="{E4A6E316-2871-3415-25EB-6DDA90BF1CCF}"/>
              </a:ext>
            </a:extLst>
          </p:cNvPr>
          <p:cNvSpPr txBox="1"/>
          <p:nvPr/>
        </p:nvSpPr>
        <p:spPr>
          <a:xfrm>
            <a:off x="8610150" y="1729204"/>
            <a:ext cx="3489809" cy="4384277"/>
          </a:xfrm>
          <a:prstGeom prst="rect">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sz="2000" u="sng" dirty="0"/>
              <a:t>vs. Count of Customers by Purchase Channel</a:t>
            </a:r>
            <a:r>
              <a:rPr lang="en-US" sz="2000" dirty="0"/>
              <a:t> </a:t>
            </a:r>
          </a:p>
          <a:p>
            <a:pPr marL="742950" lvl="1" indent="-285750">
              <a:lnSpc>
                <a:spcPct val="150000"/>
              </a:lnSpc>
              <a:buFont typeface="Arial" panose="020B0604020202020204" pitchFamily="34" charset="0"/>
              <a:buChar char="•"/>
            </a:pPr>
            <a:r>
              <a:rPr lang="en-US" sz="2000" dirty="0"/>
              <a:t>Same patterns in count and % in online vs. pop-up/offline</a:t>
            </a:r>
          </a:p>
          <a:p>
            <a:pPr marL="742950" lvl="1" indent="-285750">
              <a:lnSpc>
                <a:spcPct val="150000"/>
              </a:lnSpc>
              <a:buFont typeface="Arial" panose="020B0604020202020204" pitchFamily="34" charset="0"/>
              <a:buChar char="•"/>
            </a:pPr>
            <a:endParaRPr lang="en-US" sz="800" dirty="0"/>
          </a:p>
          <a:p>
            <a:pPr marL="742950" lvl="1" indent="-285750">
              <a:lnSpc>
                <a:spcPct val="150000"/>
              </a:lnSpc>
              <a:buFont typeface="Arial" panose="020B0604020202020204" pitchFamily="34" charset="0"/>
              <a:buChar char="•"/>
            </a:pPr>
            <a:r>
              <a:rPr lang="en-US" sz="2000" dirty="0"/>
              <a:t>90% of customers first purchase online or offline then never returned</a:t>
            </a:r>
          </a:p>
        </p:txBody>
      </p:sp>
      <p:pic>
        <p:nvPicPr>
          <p:cNvPr id="4" name="Picture 3">
            <a:extLst>
              <a:ext uri="{FF2B5EF4-FFF2-40B4-BE49-F238E27FC236}">
                <a16:creationId xmlns:a16="http://schemas.microsoft.com/office/drawing/2014/main" id="{3CBC6BB7-105F-A226-4683-00464DF7474A}"/>
              </a:ext>
            </a:extLst>
          </p:cNvPr>
          <p:cNvPicPr>
            <a:picLocks noChangeAspect="1"/>
          </p:cNvPicPr>
          <p:nvPr/>
        </p:nvPicPr>
        <p:blipFill rotWithShape="1">
          <a:blip r:embed="rId4">
            <a:extLst>
              <a:ext uri="{28A0092B-C50C-407E-A947-70E740481C1C}">
                <a14:useLocalDpi xmlns:a14="http://schemas.microsoft.com/office/drawing/2010/main" val="0"/>
              </a:ext>
            </a:extLst>
          </a:blip>
          <a:srcRect l="87994" t="505" r="2947" b="79360"/>
          <a:stretch/>
        </p:blipFill>
        <p:spPr>
          <a:xfrm>
            <a:off x="1119094" y="905978"/>
            <a:ext cx="2228925" cy="2786617"/>
          </a:xfrm>
          <a:prstGeom prst="rect">
            <a:avLst/>
          </a:prstGeom>
        </p:spPr>
      </p:pic>
    </p:spTree>
    <p:extLst>
      <p:ext uri="{BB962C8B-B14F-4D97-AF65-F5344CB8AC3E}">
        <p14:creationId xmlns:p14="http://schemas.microsoft.com/office/powerpoint/2010/main" val="505662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304003"/>
            <a:ext cx="12192000" cy="553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2"/>
          <p:cNvCxnSpPr/>
          <p:nvPr/>
        </p:nvCxnSpPr>
        <p:spPr>
          <a:xfrm>
            <a:off x="111631" y="603827"/>
            <a:ext cx="11953988" cy="1152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p:cNvSpPr txBox="1">
            <a:spLocks/>
          </p:cNvSpPr>
          <p:nvPr/>
        </p:nvSpPr>
        <p:spPr>
          <a:xfrm>
            <a:off x="100480" y="46120"/>
            <a:ext cx="12091520" cy="4794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3200" b="1" dirty="0">
                <a:cs typeface="Times New Roman" panose="02020603050405020304" pitchFamily="18" charset="0"/>
              </a:rPr>
              <a:t>(4) Online vs. Offline Customers – Do Purchasing Behaviors Differ?</a:t>
            </a:r>
          </a:p>
        </p:txBody>
      </p:sp>
      <p:pic>
        <p:nvPicPr>
          <p:cNvPr id="4" name="Picture 3"/>
          <p:cNvPicPr>
            <a:picLocks noChangeAspect="1"/>
          </p:cNvPicPr>
          <p:nvPr/>
        </p:nvPicPr>
        <p:blipFill>
          <a:blip r:embed="rId3"/>
          <a:stretch>
            <a:fillRect/>
          </a:stretch>
        </p:blipFill>
        <p:spPr>
          <a:xfrm>
            <a:off x="47625" y="1107659"/>
            <a:ext cx="8582433" cy="5138625"/>
          </a:xfrm>
          <a:prstGeom prst="rect">
            <a:avLst/>
          </a:prstGeom>
        </p:spPr>
      </p:pic>
      <p:sp>
        <p:nvSpPr>
          <p:cNvPr id="5" name="灯片编号占位符 4"/>
          <p:cNvSpPr>
            <a:spLocks noGrp="1"/>
          </p:cNvSpPr>
          <p:nvPr>
            <p:ph type="sldNum" sz="quarter" idx="12"/>
          </p:nvPr>
        </p:nvSpPr>
        <p:spPr>
          <a:xfrm>
            <a:off x="10879975" y="6492875"/>
            <a:ext cx="1312025" cy="365125"/>
          </a:xfrm>
        </p:spPr>
        <p:txBody>
          <a:bodyPr/>
          <a:lstStyle/>
          <a:p>
            <a:fld id="{4FAB73BC-B049-4115-A692-8D63A059BFB8}" type="slidenum">
              <a:rPr lang="en-US" sz="1200" smtClean="0">
                <a:solidFill>
                  <a:schemeClr val="tx1"/>
                </a:solidFill>
              </a:rPr>
              <a:pPr/>
              <a:t>16</a:t>
            </a:fld>
            <a:endParaRPr lang="en-US" sz="1200" dirty="0">
              <a:solidFill>
                <a:schemeClr val="tx1"/>
              </a:solidFill>
            </a:endParaRPr>
          </a:p>
        </p:txBody>
      </p:sp>
      <p:sp>
        <p:nvSpPr>
          <p:cNvPr id="13" name="TextBox 12"/>
          <p:cNvSpPr txBox="1"/>
          <p:nvPr/>
        </p:nvSpPr>
        <p:spPr>
          <a:xfrm>
            <a:off x="8713241" y="1639385"/>
            <a:ext cx="3352378" cy="3460947"/>
          </a:xfrm>
          <a:prstGeom prst="rect">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sz="2000" u="sng" dirty="0"/>
              <a:t>vs. Average Basket Size ($) per Customer</a:t>
            </a:r>
            <a:endParaRPr lang="en-US" sz="2000" dirty="0"/>
          </a:p>
          <a:p>
            <a:pPr marL="742950" lvl="1" indent="-285750">
              <a:lnSpc>
                <a:spcPct val="150000"/>
              </a:lnSpc>
              <a:buFont typeface="Arial" panose="020B0604020202020204" pitchFamily="34" charset="0"/>
              <a:buChar char="•"/>
            </a:pPr>
            <a:r>
              <a:rPr lang="en-US" sz="2000" dirty="0"/>
              <a:t>Online &gt; pop-up/offline w/ drastic fluctuations</a:t>
            </a:r>
          </a:p>
          <a:p>
            <a:pPr marL="742950" lvl="1" indent="-285750">
              <a:lnSpc>
                <a:spcPct val="150000"/>
              </a:lnSpc>
              <a:buFont typeface="Arial" panose="020B0604020202020204" pitchFamily="34" charset="0"/>
              <a:buChar char="•"/>
            </a:pPr>
            <a:endParaRPr lang="en-US" sz="800" dirty="0"/>
          </a:p>
          <a:p>
            <a:pPr marL="742950" lvl="1" indent="-285750">
              <a:lnSpc>
                <a:spcPct val="150000"/>
              </a:lnSpc>
              <a:buFont typeface="Arial" panose="020B0604020202020204" pitchFamily="34" charset="0"/>
              <a:buChar char="•"/>
            </a:pPr>
            <a:r>
              <a:rPr lang="en-US" sz="2000" dirty="0"/>
              <a:t>Online: overall decreasing trend; pop-up/offline: flat</a:t>
            </a:r>
          </a:p>
        </p:txBody>
      </p:sp>
    </p:spTree>
    <p:extLst>
      <p:ext uri="{BB962C8B-B14F-4D97-AF65-F5344CB8AC3E}">
        <p14:creationId xmlns:p14="http://schemas.microsoft.com/office/powerpoint/2010/main" val="2934280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2"/>
          <p:cNvSpPr txBox="1">
            <a:spLocks/>
          </p:cNvSpPr>
          <p:nvPr/>
        </p:nvSpPr>
        <p:spPr>
          <a:xfrm>
            <a:off x="100480" y="46120"/>
            <a:ext cx="11697503" cy="4794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3200" b="1" dirty="0">
                <a:cs typeface="Times New Roman" panose="02020603050405020304" pitchFamily="18" charset="0"/>
              </a:rPr>
              <a:t>(5) Any Associations Between Purchase Channels and Devices? </a:t>
            </a:r>
          </a:p>
        </p:txBody>
      </p:sp>
      <p:sp>
        <p:nvSpPr>
          <p:cNvPr id="5" name="灯片编号占位符 4"/>
          <p:cNvSpPr>
            <a:spLocks noGrp="1"/>
          </p:cNvSpPr>
          <p:nvPr>
            <p:ph type="sldNum" sz="quarter" idx="12"/>
          </p:nvPr>
        </p:nvSpPr>
        <p:spPr>
          <a:xfrm>
            <a:off x="10879975" y="6492875"/>
            <a:ext cx="1312025" cy="365125"/>
          </a:xfrm>
        </p:spPr>
        <p:txBody>
          <a:bodyPr/>
          <a:lstStyle/>
          <a:p>
            <a:fld id="{4FAB73BC-B049-4115-A692-8D63A059BFB8}" type="slidenum">
              <a:rPr lang="en-US" sz="1200" smtClean="0">
                <a:solidFill>
                  <a:schemeClr val="tx1"/>
                </a:solidFill>
              </a:rPr>
              <a:pPr/>
              <a:t>17</a:t>
            </a:fld>
            <a:endParaRPr lang="en-US" sz="1200">
              <a:solidFill>
                <a:schemeClr val="tx1"/>
              </a:solidFill>
            </a:endParaRPr>
          </a:p>
        </p:txBody>
      </p:sp>
      <p:cxnSp>
        <p:nvCxnSpPr>
          <p:cNvPr id="19" name="Straight Connector 2"/>
          <p:cNvCxnSpPr/>
          <p:nvPr/>
        </p:nvCxnSpPr>
        <p:spPr>
          <a:xfrm>
            <a:off x="111631" y="603827"/>
            <a:ext cx="11953988" cy="1152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灯片编号占位符 4"/>
          <p:cNvSpPr txBox="1">
            <a:spLocks/>
          </p:cNvSpPr>
          <p:nvPr/>
        </p:nvSpPr>
        <p:spPr>
          <a:xfrm>
            <a:off x="10879975" y="649287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sz="1200" smtClean="0">
                <a:solidFill>
                  <a:schemeClr val="tx1"/>
                </a:solidFill>
              </a:rPr>
              <a:pPr/>
              <a:t>17</a:t>
            </a:fld>
            <a:endParaRPr lang="en-US" sz="1200">
              <a:solidFill>
                <a:schemeClr val="tx1"/>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44140" t="20000" r="24219" b="45278"/>
          <a:stretch/>
        </p:blipFill>
        <p:spPr>
          <a:xfrm>
            <a:off x="821137" y="1258375"/>
            <a:ext cx="6160063" cy="3802508"/>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32188" t="53056" r="33438" b="17917"/>
          <a:stretch/>
        </p:blipFill>
        <p:spPr>
          <a:xfrm>
            <a:off x="7612939" y="2267122"/>
            <a:ext cx="3757924" cy="1785014"/>
          </a:xfrm>
          <a:prstGeom prst="rect">
            <a:avLst/>
          </a:prstGeom>
        </p:spPr>
      </p:pic>
    </p:spTree>
    <p:extLst>
      <p:ext uri="{BB962C8B-B14F-4D97-AF65-F5344CB8AC3E}">
        <p14:creationId xmlns:p14="http://schemas.microsoft.com/office/powerpoint/2010/main" val="291351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2"/>
          <p:cNvSpPr txBox="1">
            <a:spLocks/>
          </p:cNvSpPr>
          <p:nvPr/>
        </p:nvSpPr>
        <p:spPr>
          <a:xfrm>
            <a:off x="100480" y="46120"/>
            <a:ext cx="11697503" cy="4794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3200" b="1" dirty="0">
                <a:cs typeface="Times New Roman" panose="02020603050405020304" pitchFamily="18" charset="0"/>
              </a:rPr>
              <a:t>Any Associations Between Purchase Channels and Devices? </a:t>
            </a:r>
          </a:p>
        </p:txBody>
      </p:sp>
      <p:sp>
        <p:nvSpPr>
          <p:cNvPr id="5" name="灯片编号占位符 4"/>
          <p:cNvSpPr>
            <a:spLocks noGrp="1"/>
          </p:cNvSpPr>
          <p:nvPr>
            <p:ph type="sldNum" sz="quarter" idx="12"/>
          </p:nvPr>
        </p:nvSpPr>
        <p:spPr>
          <a:xfrm>
            <a:off x="10879975" y="6492875"/>
            <a:ext cx="1312025" cy="365125"/>
          </a:xfrm>
        </p:spPr>
        <p:txBody>
          <a:bodyPr/>
          <a:lstStyle/>
          <a:p>
            <a:fld id="{4FAB73BC-B049-4115-A692-8D63A059BFB8}" type="slidenum">
              <a:rPr lang="en-US" sz="1200" smtClean="0">
                <a:solidFill>
                  <a:schemeClr val="tx1"/>
                </a:solidFill>
              </a:rPr>
              <a:pPr/>
              <a:t>18</a:t>
            </a:fld>
            <a:endParaRPr lang="en-US" sz="1200">
              <a:solidFill>
                <a:schemeClr val="tx1"/>
              </a:solidFill>
            </a:endParaRPr>
          </a:p>
        </p:txBody>
      </p:sp>
      <p:cxnSp>
        <p:nvCxnSpPr>
          <p:cNvPr id="19" name="Straight Connector 2"/>
          <p:cNvCxnSpPr/>
          <p:nvPr/>
        </p:nvCxnSpPr>
        <p:spPr>
          <a:xfrm>
            <a:off x="111631" y="603827"/>
            <a:ext cx="11953988" cy="1152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灯片编号占位符 4"/>
          <p:cNvSpPr txBox="1">
            <a:spLocks/>
          </p:cNvSpPr>
          <p:nvPr/>
        </p:nvSpPr>
        <p:spPr>
          <a:xfrm>
            <a:off x="10879975" y="649287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sz="1200" smtClean="0">
                <a:solidFill>
                  <a:schemeClr val="tx1"/>
                </a:solidFill>
              </a:rPr>
              <a:pPr/>
              <a:t>18</a:t>
            </a:fld>
            <a:endParaRPr lang="en-US" sz="1200">
              <a:solidFill>
                <a:schemeClr val="tx1"/>
              </a:solidFill>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37891" t="23194" r="13594" b="44167"/>
          <a:stretch/>
        </p:blipFill>
        <p:spPr>
          <a:xfrm>
            <a:off x="2991313" y="788896"/>
            <a:ext cx="6418522" cy="2428910"/>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37578" t="48750" r="13672" b="22500"/>
          <a:stretch/>
        </p:blipFill>
        <p:spPr>
          <a:xfrm>
            <a:off x="2534113" y="3571873"/>
            <a:ext cx="7407966" cy="2457451"/>
          </a:xfrm>
          <a:prstGeom prst="rect">
            <a:avLst/>
          </a:prstGeom>
        </p:spPr>
      </p:pic>
    </p:spTree>
    <p:extLst>
      <p:ext uri="{BB962C8B-B14F-4D97-AF65-F5344CB8AC3E}">
        <p14:creationId xmlns:p14="http://schemas.microsoft.com/office/powerpoint/2010/main" val="1265686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518219-D653-1AEF-4F15-38A92C37338E}"/>
              </a:ext>
            </a:extLst>
          </p:cNvPr>
          <p:cNvSpPr/>
          <p:nvPr/>
        </p:nvSpPr>
        <p:spPr>
          <a:xfrm>
            <a:off x="0" y="6304003"/>
            <a:ext cx="12192000" cy="553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ubtitle 2"/>
          <p:cNvSpPr txBox="1">
            <a:spLocks/>
          </p:cNvSpPr>
          <p:nvPr/>
        </p:nvSpPr>
        <p:spPr>
          <a:xfrm>
            <a:off x="100480" y="46120"/>
            <a:ext cx="11697503" cy="4794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3200" b="1" dirty="0">
                <a:cs typeface="Times New Roman" panose="02020603050405020304" pitchFamily="18" charset="0"/>
              </a:rPr>
              <a:t>Take-</a:t>
            </a:r>
            <a:r>
              <a:rPr lang="en-US" sz="3200" b="1" dirty="0" err="1">
                <a:cs typeface="Times New Roman" panose="02020603050405020304" pitchFamily="18" charset="0"/>
              </a:rPr>
              <a:t>aways</a:t>
            </a:r>
            <a:r>
              <a:rPr lang="en-US" sz="3200" b="1" dirty="0">
                <a:cs typeface="Times New Roman" panose="02020603050405020304" pitchFamily="18" charset="0"/>
              </a:rPr>
              <a:t> &amp; Recommendations</a:t>
            </a:r>
          </a:p>
        </p:txBody>
      </p:sp>
      <p:sp>
        <p:nvSpPr>
          <p:cNvPr id="5" name="灯片编号占位符 4"/>
          <p:cNvSpPr>
            <a:spLocks noGrp="1"/>
          </p:cNvSpPr>
          <p:nvPr>
            <p:ph type="sldNum" sz="quarter" idx="12"/>
          </p:nvPr>
        </p:nvSpPr>
        <p:spPr>
          <a:xfrm>
            <a:off x="10879975" y="6492875"/>
            <a:ext cx="1312025" cy="365125"/>
          </a:xfrm>
        </p:spPr>
        <p:txBody>
          <a:bodyPr/>
          <a:lstStyle/>
          <a:p>
            <a:fld id="{4FAB73BC-B049-4115-A692-8D63A059BFB8}" type="slidenum">
              <a:rPr lang="en-US" sz="1200" smtClean="0">
                <a:solidFill>
                  <a:schemeClr val="tx1"/>
                </a:solidFill>
              </a:rPr>
              <a:pPr/>
              <a:t>19</a:t>
            </a:fld>
            <a:endParaRPr lang="en-US" sz="1200">
              <a:solidFill>
                <a:schemeClr val="tx1"/>
              </a:solidFill>
            </a:endParaRPr>
          </a:p>
        </p:txBody>
      </p:sp>
      <p:cxnSp>
        <p:nvCxnSpPr>
          <p:cNvPr id="19" name="Straight Connector 2"/>
          <p:cNvCxnSpPr/>
          <p:nvPr/>
        </p:nvCxnSpPr>
        <p:spPr>
          <a:xfrm>
            <a:off x="111631" y="603827"/>
            <a:ext cx="11953988" cy="1152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灯片编号占位符 4"/>
          <p:cNvSpPr txBox="1">
            <a:spLocks/>
          </p:cNvSpPr>
          <p:nvPr/>
        </p:nvSpPr>
        <p:spPr>
          <a:xfrm>
            <a:off x="10879975" y="649287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sz="1200" smtClean="0">
                <a:solidFill>
                  <a:schemeClr val="tx1"/>
                </a:solidFill>
              </a:rPr>
              <a:pPr/>
              <a:t>19</a:t>
            </a:fld>
            <a:endParaRPr lang="en-US" sz="1200">
              <a:solidFill>
                <a:schemeClr val="tx1"/>
              </a:solidFill>
            </a:endParaRPr>
          </a:p>
        </p:txBody>
      </p:sp>
      <p:sp>
        <p:nvSpPr>
          <p:cNvPr id="3" name="Rectangle 2">
            <a:extLst>
              <a:ext uri="{FF2B5EF4-FFF2-40B4-BE49-F238E27FC236}">
                <a16:creationId xmlns:a16="http://schemas.microsoft.com/office/drawing/2014/main" id="{07FA3440-5005-681D-B48C-231D5860D842}"/>
              </a:ext>
            </a:extLst>
          </p:cNvPr>
          <p:cNvSpPr/>
          <p:nvPr/>
        </p:nvSpPr>
        <p:spPr>
          <a:xfrm>
            <a:off x="205875" y="477253"/>
            <a:ext cx="11816896" cy="3451394"/>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800" b="1" dirty="0"/>
              <a:t>Take-aways</a:t>
            </a:r>
          </a:p>
          <a:p>
            <a:pPr marL="800100" lvl="1" indent="-342900">
              <a:lnSpc>
                <a:spcPct val="150000"/>
              </a:lnSpc>
              <a:buFont typeface="Arial" panose="020B0604020202020204" pitchFamily="34" charset="0"/>
              <a:buChar char="•"/>
            </a:pPr>
            <a:r>
              <a:rPr lang="en-US" sz="2400" dirty="0"/>
              <a:t>Omni-channel is here to stay: offline channel brings customers, whereas online channel brings more total/average revenue. </a:t>
            </a:r>
          </a:p>
          <a:p>
            <a:pPr marL="800100" lvl="1" indent="-342900">
              <a:lnSpc>
                <a:spcPct val="150000"/>
              </a:lnSpc>
              <a:buFont typeface="Arial" panose="020B0604020202020204" pitchFamily="34" charset="0"/>
              <a:buChar char="•"/>
            </a:pPr>
            <a:r>
              <a:rPr lang="en-US" sz="2400" dirty="0"/>
              <a:t>For customer acquisition and sales, offline </a:t>
            </a:r>
            <a:r>
              <a:rPr lang="en-US" sz="2400" b="1" i="1" u="sng" dirty="0"/>
              <a:t>does</a:t>
            </a:r>
            <a:r>
              <a:rPr lang="en-US" sz="2400" dirty="0"/>
              <a:t> affect online, but not so much to cannibalize online</a:t>
            </a:r>
          </a:p>
          <a:p>
            <a:pPr marL="800100" lvl="1" indent="-342900">
              <a:lnSpc>
                <a:spcPct val="150000"/>
              </a:lnSpc>
              <a:buFont typeface="Arial" panose="020B0604020202020204" pitchFamily="34" charset="0"/>
              <a:buChar char="•"/>
            </a:pPr>
            <a:r>
              <a:rPr lang="en-US" sz="2400" dirty="0"/>
              <a:t>Purchasing behaviors of online and offline customers differ</a:t>
            </a:r>
          </a:p>
        </p:txBody>
      </p:sp>
      <p:sp>
        <p:nvSpPr>
          <p:cNvPr id="4" name="Rectangle 3">
            <a:extLst>
              <a:ext uri="{FF2B5EF4-FFF2-40B4-BE49-F238E27FC236}">
                <a16:creationId xmlns:a16="http://schemas.microsoft.com/office/drawing/2014/main" id="{9BECCBCD-3AA8-E4B6-71B9-0A4BAB0286C5}"/>
              </a:ext>
            </a:extLst>
          </p:cNvPr>
          <p:cNvSpPr/>
          <p:nvPr/>
        </p:nvSpPr>
        <p:spPr>
          <a:xfrm>
            <a:off x="187552" y="3910717"/>
            <a:ext cx="11816896" cy="2897396"/>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800" b="1" dirty="0"/>
              <a:t>Recommendations</a:t>
            </a:r>
          </a:p>
          <a:p>
            <a:pPr marL="800100" lvl="1" indent="-342900">
              <a:lnSpc>
                <a:spcPct val="150000"/>
              </a:lnSpc>
              <a:buFont typeface="Arial" panose="020B0604020202020204" pitchFamily="34" charset="0"/>
              <a:buChar char="•"/>
            </a:pPr>
            <a:r>
              <a:rPr lang="en-US" sz="2400" dirty="0"/>
              <a:t>Future retail strategy be designed by combining online and physical stores</a:t>
            </a:r>
          </a:p>
          <a:p>
            <a:pPr marL="800100" lvl="1" indent="-342900">
              <a:lnSpc>
                <a:spcPct val="150000"/>
              </a:lnSpc>
              <a:buFont typeface="Arial" panose="020B0604020202020204" pitchFamily="34" charset="0"/>
              <a:buChar char="•"/>
            </a:pPr>
            <a:r>
              <a:rPr lang="en-US" sz="2400" dirty="0"/>
              <a:t>More research for improving offline product portfolio, increase weekend customer acquisition and sales</a:t>
            </a:r>
          </a:p>
          <a:p>
            <a:pPr marL="800100" lvl="1" indent="-342900">
              <a:lnSpc>
                <a:spcPct val="150000"/>
              </a:lnSpc>
              <a:buFont typeface="Arial" panose="020B0604020202020204" pitchFamily="34" charset="0"/>
              <a:buChar char="•"/>
            </a:pPr>
            <a:r>
              <a:rPr lang="en-US" sz="2400" dirty="0"/>
              <a:t>Synchronize offline and online inventory to enhance customer experience</a:t>
            </a:r>
          </a:p>
        </p:txBody>
      </p:sp>
    </p:spTree>
    <p:extLst>
      <p:ext uri="{BB962C8B-B14F-4D97-AF65-F5344CB8AC3E}">
        <p14:creationId xmlns:p14="http://schemas.microsoft.com/office/powerpoint/2010/main" val="3028400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2"/>
          <p:cNvSpPr txBox="1">
            <a:spLocks/>
          </p:cNvSpPr>
          <p:nvPr/>
        </p:nvSpPr>
        <p:spPr>
          <a:xfrm>
            <a:off x="100480" y="46120"/>
            <a:ext cx="11697503" cy="4794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zh-CN" sz="3200" b="1">
                <a:cs typeface="Times New Roman" panose="02020603050405020304" pitchFamily="18" charset="0"/>
              </a:rPr>
              <a:t>Background</a:t>
            </a:r>
          </a:p>
        </p:txBody>
      </p:sp>
      <p:sp>
        <p:nvSpPr>
          <p:cNvPr id="5" name="灯片编号占位符 4"/>
          <p:cNvSpPr>
            <a:spLocks noGrp="1"/>
          </p:cNvSpPr>
          <p:nvPr>
            <p:ph type="sldNum" sz="quarter" idx="12"/>
          </p:nvPr>
        </p:nvSpPr>
        <p:spPr>
          <a:xfrm>
            <a:off x="10879975" y="6492875"/>
            <a:ext cx="1312025" cy="365125"/>
          </a:xfrm>
        </p:spPr>
        <p:txBody>
          <a:bodyPr/>
          <a:lstStyle/>
          <a:p>
            <a:fld id="{4FAB73BC-B049-4115-A692-8D63A059BFB8}" type="slidenum">
              <a:rPr lang="en-US" sz="1200" smtClean="0">
                <a:solidFill>
                  <a:schemeClr val="tx1"/>
                </a:solidFill>
              </a:rPr>
              <a:pPr/>
              <a:t>2</a:t>
            </a:fld>
            <a:endParaRPr lang="en-US" sz="1200">
              <a:solidFill>
                <a:schemeClr val="tx1"/>
              </a:solidFill>
            </a:endParaRPr>
          </a:p>
        </p:txBody>
      </p:sp>
      <p:cxnSp>
        <p:nvCxnSpPr>
          <p:cNvPr id="19" name="Straight Connector 2"/>
          <p:cNvCxnSpPr/>
          <p:nvPr/>
        </p:nvCxnSpPr>
        <p:spPr>
          <a:xfrm>
            <a:off x="111631" y="603827"/>
            <a:ext cx="11953988" cy="1152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21648" y="661747"/>
            <a:ext cx="11055165" cy="539513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fr-FR" sz="2800" b="1" dirty="0"/>
              <a:t>IUIGA – Background</a:t>
            </a:r>
            <a:endParaRPr lang="en-US" sz="2800" b="1" dirty="0"/>
          </a:p>
          <a:p>
            <a:pPr marL="800100" lvl="1" indent="-342900">
              <a:lnSpc>
                <a:spcPct val="150000"/>
              </a:lnSpc>
              <a:buFont typeface="Arial" panose="020B0604020202020204" pitchFamily="34" charset="0"/>
              <a:buChar char="•"/>
            </a:pPr>
            <a:r>
              <a:rPr lang="en-US" sz="2400" dirty="0"/>
              <a:t>A Singapore-based retailer that sells modern home and lifestyle goods via online shop </a:t>
            </a:r>
            <a:r>
              <a:rPr lang="en-US" dirty="0"/>
              <a:t>(website, mobile app)</a:t>
            </a:r>
            <a:r>
              <a:rPr lang="en-US" sz="2400" dirty="0"/>
              <a:t> and physical stores </a:t>
            </a:r>
            <a:r>
              <a:rPr lang="en-US" dirty="0"/>
              <a:t>(pop-up, brick-and-mortar)</a:t>
            </a:r>
            <a:r>
              <a:rPr lang="en-US" sz="2400" dirty="0"/>
              <a:t> </a:t>
            </a:r>
          </a:p>
          <a:p>
            <a:pPr marL="800100" lvl="1" indent="-342900">
              <a:lnSpc>
                <a:spcPct val="150000"/>
              </a:lnSpc>
              <a:buFont typeface="Arial" panose="020B0604020202020204" pitchFamily="34" charset="0"/>
              <a:buChar char="•"/>
            </a:pPr>
            <a:endParaRPr lang="en-US" sz="800" dirty="0"/>
          </a:p>
          <a:p>
            <a:pPr marL="800100" lvl="1" indent="-342900">
              <a:lnSpc>
                <a:spcPct val="150000"/>
              </a:lnSpc>
              <a:buFont typeface="Arial" panose="020B0604020202020204" pitchFamily="34" charset="0"/>
              <a:buChar char="•"/>
            </a:pPr>
            <a:r>
              <a:rPr lang="en-US" sz="2400" dirty="0"/>
              <a:t>Launched online in May 2017; opened first physical store in May 2018</a:t>
            </a:r>
          </a:p>
          <a:p>
            <a:pPr marL="1257300" lvl="2" indent="-342900">
              <a:lnSpc>
                <a:spcPct val="150000"/>
              </a:lnSpc>
              <a:buFont typeface="Arial" panose="020B0604020202020204" pitchFamily="34" charset="0"/>
              <a:buChar char="•"/>
            </a:pPr>
            <a:r>
              <a:rPr lang="en-US" sz="2200" dirty="0"/>
              <a:t>Now operating 9 physical stores (</a:t>
            </a:r>
            <a:r>
              <a:rPr lang="en-US" sz="2200" u="sng" dirty="0"/>
              <a:t>account for 80% of total sales</a:t>
            </a:r>
            <a:r>
              <a:rPr lang="en-US" sz="2200" dirty="0"/>
              <a:t>)</a:t>
            </a:r>
          </a:p>
          <a:p>
            <a:pPr marL="1257300" lvl="2" indent="-342900">
              <a:lnSpc>
                <a:spcPct val="150000"/>
              </a:lnSpc>
              <a:buFont typeface="Arial" panose="020B0604020202020204" pitchFamily="34" charset="0"/>
              <a:buChar char="•"/>
            </a:pPr>
            <a:endParaRPr lang="en-US" sz="800" dirty="0"/>
          </a:p>
          <a:p>
            <a:pPr marL="800100" lvl="1" indent="-342900">
              <a:lnSpc>
                <a:spcPct val="150000"/>
              </a:lnSpc>
              <a:buFont typeface="Arial" panose="020B0604020202020204" pitchFamily="34" charset="0"/>
              <a:buChar char="•"/>
            </a:pPr>
            <a:r>
              <a:rPr lang="en-US" sz="2400" dirty="0"/>
              <a:t>Online vs. Physical Stores – Pros and Cons</a:t>
            </a:r>
          </a:p>
          <a:p>
            <a:pPr marL="1257300" lvl="2" indent="-342900">
              <a:lnSpc>
                <a:spcPct val="150000"/>
              </a:lnSpc>
              <a:buFont typeface="Arial" panose="020B0604020202020204" pitchFamily="34" charset="0"/>
              <a:buChar char="•"/>
            </a:pPr>
            <a:r>
              <a:rPr lang="en-US" sz="2400" b="1" dirty="0"/>
              <a:t>Online</a:t>
            </a:r>
            <a:r>
              <a:rPr lang="en-US" sz="2400" dirty="0"/>
              <a:t>: </a:t>
            </a:r>
            <a:r>
              <a:rPr lang="en-US" sz="2200" dirty="0"/>
              <a:t>low cost </a:t>
            </a:r>
            <a:r>
              <a:rPr lang="en-US" sz="2200" u="sng" dirty="0"/>
              <a:t>BUT</a:t>
            </a:r>
            <a:r>
              <a:rPr lang="en-US" sz="2200" dirty="0"/>
              <a:t> difficulty in promoting brand &amp; increasing sales</a:t>
            </a:r>
          </a:p>
          <a:p>
            <a:pPr marL="1257300" lvl="2" indent="-342900">
              <a:lnSpc>
                <a:spcPct val="150000"/>
              </a:lnSpc>
              <a:buFont typeface="Arial" panose="020B0604020202020204" pitchFamily="34" charset="0"/>
              <a:buChar char="•"/>
            </a:pPr>
            <a:r>
              <a:rPr lang="en-US" sz="2400" b="1" dirty="0"/>
              <a:t>Physical stores</a:t>
            </a:r>
            <a:r>
              <a:rPr lang="en-US" sz="2400" dirty="0"/>
              <a:t>: </a:t>
            </a:r>
            <a:r>
              <a:rPr lang="en-US" sz="2200" dirty="0"/>
              <a:t>better brand awareness, benefit-to-cost ratio, customer service </a:t>
            </a:r>
            <a:r>
              <a:rPr lang="en-US" sz="2200" u="sng" dirty="0"/>
              <a:t>BUT</a:t>
            </a:r>
            <a:r>
              <a:rPr lang="en-US" sz="2200" dirty="0"/>
              <a:t> higher cost &amp; challenges in managing inventory, display, turnover, profit margins</a:t>
            </a:r>
          </a:p>
        </p:txBody>
      </p:sp>
    </p:spTree>
    <p:extLst>
      <p:ext uri="{BB962C8B-B14F-4D97-AF65-F5344CB8AC3E}">
        <p14:creationId xmlns:p14="http://schemas.microsoft.com/office/powerpoint/2010/main" val="476381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7621" y="3596062"/>
            <a:ext cx="3630481" cy="1015663"/>
          </a:xfrm>
          <a:prstGeom prst="rect">
            <a:avLst/>
          </a:prstGeom>
          <a:noFill/>
        </p:spPr>
        <p:txBody>
          <a:bodyPr wrap="none" rtlCol="0">
            <a:spAutoFit/>
          </a:bodyPr>
          <a:lstStyle/>
          <a:p>
            <a:r>
              <a:rPr lang="en-US" sz="6000" i="1"/>
              <a:t>Questions?</a:t>
            </a:r>
          </a:p>
        </p:txBody>
      </p:sp>
      <p:sp>
        <p:nvSpPr>
          <p:cNvPr id="4" name="TextBox 3"/>
          <p:cNvSpPr txBox="1"/>
          <p:nvPr/>
        </p:nvSpPr>
        <p:spPr>
          <a:xfrm>
            <a:off x="6592595" y="3596062"/>
            <a:ext cx="3868880" cy="1015663"/>
          </a:xfrm>
          <a:prstGeom prst="rect">
            <a:avLst/>
          </a:prstGeom>
          <a:noFill/>
        </p:spPr>
        <p:txBody>
          <a:bodyPr wrap="none" rtlCol="0">
            <a:spAutoFit/>
          </a:bodyPr>
          <a:lstStyle/>
          <a:p>
            <a:r>
              <a:rPr lang="en-US" sz="6000" i="1"/>
              <a:t>Comments?</a:t>
            </a:r>
          </a:p>
        </p:txBody>
      </p:sp>
      <p:sp>
        <p:nvSpPr>
          <p:cNvPr id="6" name="TextBox 5"/>
          <p:cNvSpPr txBox="1"/>
          <p:nvPr/>
        </p:nvSpPr>
        <p:spPr>
          <a:xfrm>
            <a:off x="4278022" y="1716126"/>
            <a:ext cx="3656770" cy="1015663"/>
          </a:xfrm>
          <a:prstGeom prst="rect">
            <a:avLst/>
          </a:prstGeom>
          <a:noFill/>
        </p:spPr>
        <p:txBody>
          <a:bodyPr wrap="none" rtlCol="0">
            <a:spAutoFit/>
          </a:bodyPr>
          <a:lstStyle/>
          <a:p>
            <a:r>
              <a:rPr lang="en-US" sz="6000" i="1"/>
              <a:t>Thank you!</a:t>
            </a:r>
          </a:p>
        </p:txBody>
      </p:sp>
      <p:sp>
        <p:nvSpPr>
          <p:cNvPr id="7" name="灯片编号占位符 4"/>
          <p:cNvSpPr>
            <a:spLocks noGrp="1"/>
          </p:cNvSpPr>
          <p:nvPr>
            <p:ph type="sldNum" sz="quarter" idx="12"/>
          </p:nvPr>
        </p:nvSpPr>
        <p:spPr>
          <a:xfrm>
            <a:off x="10879975" y="6492875"/>
            <a:ext cx="1312025" cy="365125"/>
          </a:xfrm>
        </p:spPr>
        <p:txBody>
          <a:bodyPr/>
          <a:lstStyle/>
          <a:p>
            <a:fld id="{4FAB73BC-B049-4115-A692-8D63A059BFB8}" type="slidenum">
              <a:rPr lang="en-US" sz="1200" smtClean="0">
                <a:solidFill>
                  <a:schemeClr val="tx1"/>
                </a:solidFill>
              </a:rPr>
              <a:pPr/>
              <a:t>20</a:t>
            </a:fld>
            <a:endParaRPr lang="en-US" sz="1200">
              <a:solidFill>
                <a:schemeClr val="tx1"/>
              </a:solidFill>
            </a:endParaRPr>
          </a:p>
        </p:txBody>
      </p:sp>
    </p:spTree>
    <p:extLst>
      <p:ext uri="{BB962C8B-B14F-4D97-AF65-F5344CB8AC3E}">
        <p14:creationId xmlns:p14="http://schemas.microsoft.com/office/powerpoint/2010/main" val="2172362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14496" y="2290284"/>
            <a:ext cx="4931799" cy="1015663"/>
          </a:xfrm>
          <a:prstGeom prst="rect">
            <a:avLst/>
          </a:prstGeom>
          <a:noFill/>
        </p:spPr>
        <p:txBody>
          <a:bodyPr wrap="none" rtlCol="0">
            <a:spAutoFit/>
          </a:bodyPr>
          <a:lstStyle/>
          <a:p>
            <a:r>
              <a:rPr lang="en-US" sz="6000" i="1"/>
              <a:t>BACKUP SLIDES</a:t>
            </a:r>
          </a:p>
        </p:txBody>
      </p:sp>
      <p:sp>
        <p:nvSpPr>
          <p:cNvPr id="7" name="灯片编号占位符 4"/>
          <p:cNvSpPr>
            <a:spLocks noGrp="1"/>
          </p:cNvSpPr>
          <p:nvPr>
            <p:ph type="sldNum" sz="quarter" idx="12"/>
          </p:nvPr>
        </p:nvSpPr>
        <p:spPr>
          <a:xfrm>
            <a:off x="10879975" y="6492875"/>
            <a:ext cx="1312025" cy="365125"/>
          </a:xfrm>
        </p:spPr>
        <p:txBody>
          <a:bodyPr/>
          <a:lstStyle/>
          <a:p>
            <a:fld id="{4FAB73BC-B049-4115-A692-8D63A059BFB8}" type="slidenum">
              <a:rPr lang="en-US" sz="1200" smtClean="0">
                <a:solidFill>
                  <a:schemeClr val="tx1"/>
                </a:solidFill>
              </a:rPr>
              <a:pPr/>
              <a:t>21</a:t>
            </a:fld>
            <a:endParaRPr lang="en-US" sz="1200">
              <a:solidFill>
                <a:schemeClr val="tx1"/>
              </a:solidFill>
            </a:endParaRPr>
          </a:p>
        </p:txBody>
      </p:sp>
    </p:spTree>
    <p:extLst>
      <p:ext uri="{BB962C8B-B14F-4D97-AF65-F5344CB8AC3E}">
        <p14:creationId xmlns:p14="http://schemas.microsoft.com/office/powerpoint/2010/main" val="1928279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2"/>
          <p:cNvCxnSpPr/>
          <p:nvPr/>
        </p:nvCxnSpPr>
        <p:spPr>
          <a:xfrm>
            <a:off x="111631" y="603827"/>
            <a:ext cx="11953988" cy="1152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A774F23-1E25-CA89-AF8B-2FCACCAE1F84}"/>
              </a:ext>
            </a:extLst>
          </p:cNvPr>
          <p:cNvPicPr>
            <a:picLocks noChangeAspect="1"/>
          </p:cNvPicPr>
          <p:nvPr/>
        </p:nvPicPr>
        <p:blipFill>
          <a:blip r:embed="rId3"/>
          <a:stretch>
            <a:fillRect/>
          </a:stretch>
        </p:blipFill>
        <p:spPr>
          <a:xfrm>
            <a:off x="0" y="672983"/>
            <a:ext cx="12191999" cy="5698321"/>
          </a:xfrm>
          <a:prstGeom prst="rect">
            <a:avLst/>
          </a:prstGeom>
        </p:spPr>
      </p:pic>
      <p:sp>
        <p:nvSpPr>
          <p:cNvPr id="6" name="Rectangle 5">
            <a:extLst>
              <a:ext uri="{FF2B5EF4-FFF2-40B4-BE49-F238E27FC236}">
                <a16:creationId xmlns:a16="http://schemas.microsoft.com/office/drawing/2014/main" id="{B3A93585-AF81-3F50-A2BD-C01174DC9B68}"/>
              </a:ext>
            </a:extLst>
          </p:cNvPr>
          <p:cNvSpPr/>
          <p:nvPr/>
        </p:nvSpPr>
        <p:spPr>
          <a:xfrm>
            <a:off x="0" y="11527"/>
            <a:ext cx="12192000" cy="563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cs typeface="Times New Roman" panose="02020603050405020304" pitchFamily="18" charset="0"/>
              </a:rPr>
              <a:t>Count of Customer ID per Purchase Channel VS Basket Size($) per Purchase Channel(Online)   </a:t>
            </a:r>
          </a:p>
          <a:p>
            <a:pPr algn="ctr"/>
            <a:r>
              <a:rPr lang="en-US" b="1" dirty="0">
                <a:cs typeface="Times New Roman" panose="02020603050405020304" pitchFamily="18" charset="0"/>
              </a:rPr>
              <a:t>Count of Customer ID per Device VS Basket Size($) per Devices   </a:t>
            </a:r>
          </a:p>
        </p:txBody>
      </p:sp>
    </p:spTree>
    <p:extLst>
      <p:ext uri="{BB962C8B-B14F-4D97-AF65-F5344CB8AC3E}">
        <p14:creationId xmlns:p14="http://schemas.microsoft.com/office/powerpoint/2010/main" val="2777975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a:xfrm>
            <a:off x="10879975" y="6492875"/>
            <a:ext cx="1312025" cy="365125"/>
          </a:xfrm>
        </p:spPr>
        <p:txBody>
          <a:bodyPr/>
          <a:lstStyle/>
          <a:p>
            <a:fld id="{4FAB73BC-B049-4115-A692-8D63A059BFB8}" type="slidenum">
              <a:rPr lang="en-US" sz="1200" smtClean="0">
                <a:solidFill>
                  <a:schemeClr val="tx1"/>
                </a:solidFill>
              </a:rPr>
              <a:pPr/>
              <a:t>23</a:t>
            </a:fld>
            <a:endParaRPr lang="en-US" sz="1200">
              <a:solidFill>
                <a:schemeClr val="tx1"/>
              </a:solidFill>
            </a:endParaRPr>
          </a:p>
        </p:txBody>
      </p:sp>
      <p:cxnSp>
        <p:nvCxnSpPr>
          <p:cNvPr id="19" name="Straight Connector 2"/>
          <p:cNvCxnSpPr/>
          <p:nvPr/>
        </p:nvCxnSpPr>
        <p:spPr>
          <a:xfrm>
            <a:off x="111631" y="603827"/>
            <a:ext cx="11953988" cy="1152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100480" y="1075544"/>
            <a:ext cx="5699138" cy="4244794"/>
          </a:xfrm>
          <a:prstGeom prst="rect">
            <a:avLst/>
          </a:prstGeom>
        </p:spPr>
      </p:pic>
      <p:pic>
        <p:nvPicPr>
          <p:cNvPr id="3" name="Picture 2"/>
          <p:cNvPicPr>
            <a:picLocks noChangeAspect="1"/>
          </p:cNvPicPr>
          <p:nvPr/>
        </p:nvPicPr>
        <p:blipFill>
          <a:blip r:embed="rId4"/>
          <a:stretch>
            <a:fillRect/>
          </a:stretch>
        </p:blipFill>
        <p:spPr>
          <a:xfrm>
            <a:off x="6192979" y="1116927"/>
            <a:ext cx="5770082" cy="4162027"/>
          </a:xfrm>
          <a:prstGeom prst="rect">
            <a:avLst/>
          </a:prstGeom>
        </p:spPr>
      </p:pic>
      <p:sp>
        <p:nvSpPr>
          <p:cNvPr id="7" name="Subtitle 2"/>
          <p:cNvSpPr txBox="1">
            <a:spLocks/>
          </p:cNvSpPr>
          <p:nvPr/>
        </p:nvSpPr>
        <p:spPr>
          <a:xfrm>
            <a:off x="100480" y="46120"/>
            <a:ext cx="11697503" cy="4794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3200" b="1">
                <a:cs typeface="Times New Roman" panose="02020603050405020304" pitchFamily="18" charset="0"/>
              </a:rPr>
              <a:t>Average Basket Size ($) per Customer vs. Channel &amp; Device </a:t>
            </a:r>
          </a:p>
        </p:txBody>
      </p:sp>
    </p:spTree>
    <p:extLst>
      <p:ext uri="{BB962C8B-B14F-4D97-AF65-F5344CB8AC3E}">
        <p14:creationId xmlns:p14="http://schemas.microsoft.com/office/powerpoint/2010/main" val="1876062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a:xfrm>
            <a:off x="10879975" y="6492875"/>
            <a:ext cx="1312025" cy="365125"/>
          </a:xfrm>
        </p:spPr>
        <p:txBody>
          <a:bodyPr/>
          <a:lstStyle/>
          <a:p>
            <a:fld id="{4FAB73BC-B049-4115-A692-8D63A059BFB8}" type="slidenum">
              <a:rPr lang="en-US" sz="1200" smtClean="0">
                <a:solidFill>
                  <a:schemeClr val="tx1"/>
                </a:solidFill>
              </a:rPr>
              <a:pPr/>
              <a:t>24</a:t>
            </a:fld>
            <a:endParaRPr lang="en-US" sz="1200">
              <a:solidFill>
                <a:schemeClr val="tx1"/>
              </a:solidFill>
            </a:endParaRPr>
          </a:p>
        </p:txBody>
      </p:sp>
      <p:cxnSp>
        <p:nvCxnSpPr>
          <p:cNvPr id="19" name="Straight Connector 2"/>
          <p:cNvCxnSpPr/>
          <p:nvPr/>
        </p:nvCxnSpPr>
        <p:spPr>
          <a:xfrm>
            <a:off x="111631" y="603827"/>
            <a:ext cx="11953988" cy="1152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6487737" y="1220715"/>
            <a:ext cx="5310246" cy="4077868"/>
          </a:xfrm>
          <a:prstGeom prst="rect">
            <a:avLst/>
          </a:prstGeom>
        </p:spPr>
      </p:pic>
      <p:pic>
        <p:nvPicPr>
          <p:cNvPr id="8" name="Picture 7"/>
          <p:cNvPicPr>
            <a:picLocks noChangeAspect="1"/>
          </p:cNvPicPr>
          <p:nvPr/>
        </p:nvPicPr>
        <p:blipFill>
          <a:blip r:embed="rId4"/>
          <a:stretch>
            <a:fillRect/>
          </a:stretch>
        </p:blipFill>
        <p:spPr>
          <a:xfrm>
            <a:off x="449778" y="1210695"/>
            <a:ext cx="5340304" cy="4097907"/>
          </a:xfrm>
          <a:prstGeom prst="rect">
            <a:avLst/>
          </a:prstGeom>
        </p:spPr>
      </p:pic>
      <p:sp>
        <p:nvSpPr>
          <p:cNvPr id="9" name="Subtitle 2"/>
          <p:cNvSpPr txBox="1">
            <a:spLocks/>
          </p:cNvSpPr>
          <p:nvPr/>
        </p:nvSpPr>
        <p:spPr>
          <a:xfrm>
            <a:off x="100480" y="46120"/>
            <a:ext cx="11697503" cy="4794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3200" b="1">
                <a:cs typeface="Times New Roman" panose="02020603050405020304" pitchFamily="18" charset="0"/>
              </a:rPr>
              <a:t>Average Basket Size ($) per Transaction / Customer Over Time</a:t>
            </a:r>
          </a:p>
        </p:txBody>
      </p:sp>
    </p:spTree>
    <p:extLst>
      <p:ext uri="{BB962C8B-B14F-4D97-AF65-F5344CB8AC3E}">
        <p14:creationId xmlns:p14="http://schemas.microsoft.com/office/powerpoint/2010/main" val="1768173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a:xfrm>
            <a:off x="10879975" y="6492875"/>
            <a:ext cx="1312025" cy="365125"/>
          </a:xfrm>
        </p:spPr>
        <p:txBody>
          <a:bodyPr/>
          <a:lstStyle/>
          <a:p>
            <a:fld id="{4FAB73BC-B049-4115-A692-8D63A059BFB8}" type="slidenum">
              <a:rPr lang="en-US" sz="1200" smtClean="0">
                <a:solidFill>
                  <a:schemeClr val="tx1"/>
                </a:solidFill>
              </a:rPr>
              <a:pPr/>
              <a:t>25</a:t>
            </a:fld>
            <a:endParaRPr lang="en-US" sz="1200">
              <a:solidFill>
                <a:schemeClr val="tx1"/>
              </a:solidFill>
            </a:endParaRPr>
          </a:p>
        </p:txBody>
      </p:sp>
      <p:cxnSp>
        <p:nvCxnSpPr>
          <p:cNvPr id="19" name="Straight Connector 2"/>
          <p:cNvCxnSpPr/>
          <p:nvPr/>
        </p:nvCxnSpPr>
        <p:spPr>
          <a:xfrm>
            <a:off x="111631" y="603827"/>
            <a:ext cx="11953988" cy="1152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111631" y="669430"/>
            <a:ext cx="5614615" cy="4273346"/>
          </a:xfrm>
          <a:prstGeom prst="rect">
            <a:avLst/>
          </a:prstGeom>
        </p:spPr>
      </p:pic>
      <p:pic>
        <p:nvPicPr>
          <p:cNvPr id="6" name="Picture 5"/>
          <p:cNvPicPr>
            <a:picLocks noChangeAspect="1"/>
          </p:cNvPicPr>
          <p:nvPr/>
        </p:nvPicPr>
        <p:blipFill>
          <a:blip r:embed="rId4"/>
          <a:stretch>
            <a:fillRect/>
          </a:stretch>
        </p:blipFill>
        <p:spPr>
          <a:xfrm>
            <a:off x="6406390" y="675305"/>
            <a:ext cx="5578119" cy="4267471"/>
          </a:xfrm>
          <a:prstGeom prst="rect">
            <a:avLst/>
          </a:prstGeom>
        </p:spPr>
      </p:pic>
      <p:sp>
        <p:nvSpPr>
          <p:cNvPr id="8" name="Subtitle 2"/>
          <p:cNvSpPr txBox="1">
            <a:spLocks/>
          </p:cNvSpPr>
          <p:nvPr/>
        </p:nvSpPr>
        <p:spPr>
          <a:xfrm>
            <a:off x="100480" y="46120"/>
            <a:ext cx="11697503" cy="4794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3200" b="1">
                <a:cs typeface="Times New Roman" panose="02020603050405020304" pitchFamily="18" charset="0"/>
              </a:rPr>
              <a:t>Average Basket Size ($) per Transaction / Customer Over Time</a:t>
            </a:r>
          </a:p>
        </p:txBody>
      </p:sp>
      <p:sp>
        <p:nvSpPr>
          <p:cNvPr id="9" name="TextBox 8"/>
          <p:cNvSpPr txBox="1"/>
          <p:nvPr/>
        </p:nvSpPr>
        <p:spPr>
          <a:xfrm>
            <a:off x="1179875" y="5114616"/>
            <a:ext cx="10186330" cy="1015663"/>
          </a:xfrm>
          <a:prstGeom prst="rect">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sz="2000" u="sng"/>
              <a:t>Per Transaction (left)</a:t>
            </a:r>
            <a:r>
              <a:rPr lang="en-US" sz="2000"/>
              <a:t>: overall flat in 2017 &amp; 2019 (incomplete data); declining trend in 2018</a:t>
            </a:r>
          </a:p>
          <a:p>
            <a:pPr marL="285750" indent="-285750">
              <a:lnSpc>
                <a:spcPct val="150000"/>
              </a:lnSpc>
              <a:buFont typeface="Arial" panose="020B0604020202020204" pitchFamily="34" charset="0"/>
              <a:buChar char="•"/>
            </a:pPr>
            <a:r>
              <a:rPr lang="en-US" sz="2000" u="sng"/>
              <a:t>Per Customer (left)</a:t>
            </a:r>
            <a:r>
              <a:rPr lang="en-US" sz="2000"/>
              <a:t>: similar trends and data range, except for 2017 w/ higher range of values</a:t>
            </a:r>
            <a:endParaRPr lang="en-US" sz="800"/>
          </a:p>
        </p:txBody>
      </p:sp>
    </p:spTree>
    <p:extLst>
      <p:ext uri="{BB962C8B-B14F-4D97-AF65-F5344CB8AC3E}">
        <p14:creationId xmlns:p14="http://schemas.microsoft.com/office/powerpoint/2010/main" val="3417844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304003"/>
            <a:ext cx="12192000" cy="553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2"/>
          <p:cNvCxnSpPr/>
          <p:nvPr/>
        </p:nvCxnSpPr>
        <p:spPr>
          <a:xfrm>
            <a:off x="111631" y="603827"/>
            <a:ext cx="11953988" cy="1152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rotWithShape="1">
          <a:blip r:embed="rId3"/>
          <a:srcRect b="6830"/>
          <a:stretch/>
        </p:blipFill>
        <p:spPr>
          <a:xfrm>
            <a:off x="175429" y="655389"/>
            <a:ext cx="2724150" cy="3381153"/>
          </a:xfrm>
          <a:prstGeom prst="rect">
            <a:avLst/>
          </a:prstGeom>
        </p:spPr>
      </p:pic>
      <p:sp>
        <p:nvSpPr>
          <p:cNvPr id="8" name="Subtitle 2"/>
          <p:cNvSpPr txBox="1">
            <a:spLocks/>
          </p:cNvSpPr>
          <p:nvPr/>
        </p:nvSpPr>
        <p:spPr>
          <a:xfrm>
            <a:off x="100480" y="46120"/>
            <a:ext cx="12091520" cy="4794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3200" b="1" dirty="0">
                <a:cs typeface="Times New Roman" panose="02020603050405020304" pitchFamily="18" charset="0"/>
              </a:rPr>
              <a:t>Online vs. Offline Customers – Do Purchasing Behaviors Differ?</a:t>
            </a:r>
          </a:p>
        </p:txBody>
      </p:sp>
      <p:sp>
        <p:nvSpPr>
          <p:cNvPr id="10" name="TextBox 9"/>
          <p:cNvSpPr txBox="1"/>
          <p:nvPr/>
        </p:nvSpPr>
        <p:spPr>
          <a:xfrm>
            <a:off x="3090533" y="687118"/>
            <a:ext cx="6995014" cy="400110"/>
          </a:xfrm>
          <a:prstGeom prst="rect">
            <a:avLst/>
          </a:prstGeom>
          <a:solidFill>
            <a:schemeClr val="bg1">
              <a:lumMod val="95000"/>
            </a:schemeClr>
          </a:solidFill>
        </p:spPr>
        <p:txBody>
          <a:bodyPr wrap="square" rtlCol="0">
            <a:spAutoFit/>
          </a:bodyPr>
          <a:lstStyle/>
          <a:p>
            <a:pPr marL="285750" indent="-285750">
              <a:buFont typeface="Arial" panose="020B0604020202020204" pitchFamily="34" charset="0"/>
              <a:buChar char="•"/>
            </a:pPr>
            <a:r>
              <a:rPr lang="en-US" sz="2000" u="sng" dirty="0"/>
              <a:t>Average Days Since 1</a:t>
            </a:r>
            <a:r>
              <a:rPr lang="en-US" sz="2000" u="sng" baseline="30000" dirty="0"/>
              <a:t>st</a:t>
            </a:r>
            <a:r>
              <a:rPr lang="en-US" sz="2000" u="sng" dirty="0"/>
              <a:t> Purchase (left)</a:t>
            </a:r>
            <a:r>
              <a:rPr lang="en-US" sz="2000" dirty="0"/>
              <a:t>: online &gt; pop-up/offline</a:t>
            </a:r>
          </a:p>
        </p:txBody>
      </p:sp>
      <p:sp>
        <p:nvSpPr>
          <p:cNvPr id="11" name="TextBox 10"/>
          <p:cNvSpPr txBox="1"/>
          <p:nvPr/>
        </p:nvSpPr>
        <p:spPr>
          <a:xfrm>
            <a:off x="79179" y="4123865"/>
            <a:ext cx="3181474" cy="2677656"/>
          </a:xfrm>
          <a:prstGeom prst="rect">
            <a:avLst/>
          </a:prstGeom>
          <a:solidFill>
            <a:schemeClr val="bg1">
              <a:lumMod val="95000"/>
            </a:schemeClr>
          </a:solidFill>
        </p:spPr>
        <p:txBody>
          <a:bodyPr wrap="square" rtlCol="0">
            <a:spAutoFit/>
          </a:bodyPr>
          <a:lstStyle/>
          <a:p>
            <a:pPr marL="285750" indent="-285750">
              <a:buFont typeface="Arial" panose="020B0604020202020204" pitchFamily="34" charset="0"/>
              <a:buChar char="•"/>
            </a:pPr>
            <a:r>
              <a:rPr lang="en-US" sz="2000" u="sng" dirty="0"/>
              <a:t>vs. Average Basket Size ($) per Transaction (right)</a:t>
            </a:r>
            <a:r>
              <a:rPr lang="en-US" sz="2000" dirty="0"/>
              <a:t>: </a:t>
            </a:r>
          </a:p>
          <a:p>
            <a:pPr marL="742950" lvl="1" indent="-285750">
              <a:buFont typeface="Arial" panose="020B0604020202020204" pitchFamily="34" charset="0"/>
              <a:buChar char="•"/>
            </a:pPr>
            <a:r>
              <a:rPr lang="en-US" sz="2000" dirty="0"/>
              <a:t>Online &gt; pop-up/offline w/ drastic fluctuations</a:t>
            </a:r>
          </a:p>
          <a:p>
            <a:pPr marL="742950" lvl="1" indent="-285750">
              <a:buFont typeface="Arial" panose="020B0604020202020204" pitchFamily="34" charset="0"/>
              <a:buChar char="•"/>
            </a:pPr>
            <a:endParaRPr lang="en-US" sz="800" dirty="0"/>
          </a:p>
          <a:p>
            <a:pPr marL="742950" lvl="1" indent="-285750">
              <a:buFont typeface="Arial" panose="020B0604020202020204" pitchFamily="34" charset="0"/>
              <a:buChar char="•"/>
            </a:pPr>
            <a:r>
              <a:rPr lang="en-US" sz="2000" dirty="0"/>
              <a:t>Online: overall decreasing trend; pop-up/offline: flat</a:t>
            </a:r>
          </a:p>
        </p:txBody>
      </p:sp>
      <p:pic>
        <p:nvPicPr>
          <p:cNvPr id="4" name="Picture 3"/>
          <p:cNvPicPr>
            <a:picLocks noChangeAspect="1"/>
          </p:cNvPicPr>
          <p:nvPr/>
        </p:nvPicPr>
        <p:blipFill>
          <a:blip r:embed="rId4"/>
          <a:stretch>
            <a:fillRect/>
          </a:stretch>
        </p:blipFill>
        <p:spPr>
          <a:xfrm>
            <a:off x="3483185" y="1276830"/>
            <a:ext cx="8582433" cy="5138625"/>
          </a:xfrm>
          <a:prstGeom prst="rect">
            <a:avLst/>
          </a:prstGeom>
        </p:spPr>
      </p:pic>
      <p:sp>
        <p:nvSpPr>
          <p:cNvPr id="5" name="灯片编号占位符 4"/>
          <p:cNvSpPr>
            <a:spLocks noGrp="1"/>
          </p:cNvSpPr>
          <p:nvPr>
            <p:ph type="sldNum" sz="quarter" idx="12"/>
          </p:nvPr>
        </p:nvSpPr>
        <p:spPr>
          <a:xfrm>
            <a:off x="10879975" y="6492875"/>
            <a:ext cx="1312025" cy="365125"/>
          </a:xfrm>
        </p:spPr>
        <p:txBody>
          <a:bodyPr/>
          <a:lstStyle/>
          <a:p>
            <a:fld id="{4FAB73BC-B049-4115-A692-8D63A059BFB8}" type="slidenum">
              <a:rPr lang="en-US" sz="1200" smtClean="0">
                <a:solidFill>
                  <a:schemeClr val="tx1"/>
                </a:solidFill>
              </a:rPr>
              <a:pPr/>
              <a:t>26</a:t>
            </a:fld>
            <a:endParaRPr lang="en-US" sz="1200" dirty="0">
              <a:solidFill>
                <a:schemeClr val="tx1"/>
              </a:solidFill>
            </a:endParaRPr>
          </a:p>
        </p:txBody>
      </p:sp>
    </p:spTree>
    <p:extLst>
      <p:ext uri="{BB962C8B-B14F-4D97-AF65-F5344CB8AC3E}">
        <p14:creationId xmlns:p14="http://schemas.microsoft.com/office/powerpoint/2010/main" val="59714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2"/>
          <p:cNvSpPr txBox="1">
            <a:spLocks/>
          </p:cNvSpPr>
          <p:nvPr/>
        </p:nvSpPr>
        <p:spPr>
          <a:xfrm>
            <a:off x="100480" y="46120"/>
            <a:ext cx="11697503" cy="4794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3200" b="1">
                <a:cs typeface="Times New Roman" panose="02020603050405020304" pitchFamily="18" charset="0"/>
              </a:rPr>
              <a:t>Research Objective &amp; Questions</a:t>
            </a:r>
          </a:p>
        </p:txBody>
      </p:sp>
      <p:sp>
        <p:nvSpPr>
          <p:cNvPr id="5" name="灯片编号占位符 4"/>
          <p:cNvSpPr>
            <a:spLocks noGrp="1"/>
          </p:cNvSpPr>
          <p:nvPr>
            <p:ph type="sldNum" sz="quarter" idx="12"/>
          </p:nvPr>
        </p:nvSpPr>
        <p:spPr>
          <a:xfrm>
            <a:off x="10879975" y="6492875"/>
            <a:ext cx="1312025" cy="365125"/>
          </a:xfrm>
        </p:spPr>
        <p:txBody>
          <a:bodyPr/>
          <a:lstStyle/>
          <a:p>
            <a:fld id="{4FAB73BC-B049-4115-A692-8D63A059BFB8}" type="slidenum">
              <a:rPr lang="en-US" sz="1200" smtClean="0">
                <a:solidFill>
                  <a:schemeClr val="tx1"/>
                </a:solidFill>
              </a:rPr>
              <a:pPr/>
              <a:t>3</a:t>
            </a:fld>
            <a:endParaRPr lang="en-US" sz="1200">
              <a:solidFill>
                <a:schemeClr val="tx1"/>
              </a:solidFill>
            </a:endParaRPr>
          </a:p>
        </p:txBody>
      </p:sp>
      <p:cxnSp>
        <p:nvCxnSpPr>
          <p:cNvPr id="19" name="Straight Connector 2"/>
          <p:cNvCxnSpPr/>
          <p:nvPr/>
        </p:nvCxnSpPr>
        <p:spPr>
          <a:xfrm>
            <a:off x="111631" y="603827"/>
            <a:ext cx="11953988" cy="1152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05875" y="650509"/>
            <a:ext cx="11816896" cy="1292662"/>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800" b="1" dirty="0"/>
              <a:t>Research Objective</a:t>
            </a:r>
          </a:p>
          <a:p>
            <a:pPr marL="800100" lvl="1" indent="-342900">
              <a:lnSpc>
                <a:spcPct val="150000"/>
              </a:lnSpc>
              <a:buFont typeface="Arial" panose="020B0604020202020204" pitchFamily="34" charset="0"/>
              <a:buChar char="•"/>
            </a:pPr>
            <a:r>
              <a:rPr lang="en-US" sz="2400" dirty="0"/>
              <a:t>Is </a:t>
            </a:r>
            <a:r>
              <a:rPr lang="en-US" sz="2400" dirty="0" err="1"/>
              <a:t>omni</a:t>
            </a:r>
            <a:r>
              <a:rPr lang="en-US" sz="2400" dirty="0"/>
              <a:t>-channel worth it? How should the future retail strategy be designed?</a:t>
            </a:r>
          </a:p>
        </p:txBody>
      </p:sp>
      <p:sp>
        <p:nvSpPr>
          <p:cNvPr id="8" name="Rectangle 7"/>
          <p:cNvSpPr/>
          <p:nvPr/>
        </p:nvSpPr>
        <p:spPr>
          <a:xfrm>
            <a:off x="205875" y="2092628"/>
            <a:ext cx="11816896" cy="4062651"/>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800" b="1" dirty="0"/>
              <a:t>Research Questions</a:t>
            </a:r>
            <a:endParaRPr lang="en-US" sz="2400" dirty="0"/>
          </a:p>
          <a:p>
            <a:pPr lvl="1">
              <a:lnSpc>
                <a:spcPct val="150000"/>
              </a:lnSpc>
            </a:pPr>
            <a:r>
              <a:rPr lang="en-US" sz="2400" dirty="0"/>
              <a:t>(1) Are sales and number of customers different among purchase channels and devices?</a:t>
            </a:r>
          </a:p>
          <a:p>
            <a:pPr lvl="1">
              <a:lnSpc>
                <a:spcPct val="150000"/>
              </a:lnSpc>
            </a:pPr>
            <a:r>
              <a:rPr lang="en-US" sz="2400" dirty="0"/>
              <a:t>(2) How are sales and number of customers changing over the years?</a:t>
            </a:r>
          </a:p>
          <a:p>
            <a:pPr lvl="1">
              <a:lnSpc>
                <a:spcPct val="150000"/>
              </a:lnSpc>
            </a:pPr>
            <a:r>
              <a:rPr lang="en-US" sz="2400" dirty="0"/>
              <a:t>(3) Are physical stores contributing to market growth collaboratively or cannibalizing online sales?</a:t>
            </a:r>
          </a:p>
          <a:p>
            <a:pPr lvl="1">
              <a:lnSpc>
                <a:spcPct val="150000"/>
              </a:lnSpc>
            </a:pPr>
            <a:r>
              <a:rPr lang="en-US" sz="2400" dirty="0"/>
              <a:t>(4) Did the purchase behavior of online customers differ from those who shopped offline?</a:t>
            </a:r>
          </a:p>
          <a:p>
            <a:pPr lvl="1">
              <a:lnSpc>
                <a:spcPct val="150000"/>
              </a:lnSpc>
            </a:pPr>
            <a:r>
              <a:rPr lang="en-US" sz="2400" dirty="0"/>
              <a:t>(5) Are there any associations between purchase channels and devices?</a:t>
            </a:r>
          </a:p>
        </p:txBody>
      </p:sp>
    </p:spTree>
    <p:extLst>
      <p:ext uri="{BB962C8B-B14F-4D97-AF65-F5344CB8AC3E}">
        <p14:creationId xmlns:p14="http://schemas.microsoft.com/office/powerpoint/2010/main" val="3055810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2"/>
          <p:cNvSpPr txBox="1">
            <a:spLocks/>
          </p:cNvSpPr>
          <p:nvPr/>
        </p:nvSpPr>
        <p:spPr>
          <a:xfrm>
            <a:off x="100480" y="46120"/>
            <a:ext cx="11697503" cy="47941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dirty="0">
                <a:cs typeface="Times New Roman" panose="02020603050405020304" pitchFamily="18" charset="0"/>
              </a:rPr>
              <a:t>Data and Workflow</a:t>
            </a:r>
            <a:endParaRPr lang="en-US" dirty="0"/>
          </a:p>
        </p:txBody>
      </p:sp>
      <p:sp>
        <p:nvSpPr>
          <p:cNvPr id="5" name="灯片编号占位符 4"/>
          <p:cNvSpPr>
            <a:spLocks noGrp="1"/>
          </p:cNvSpPr>
          <p:nvPr>
            <p:ph type="sldNum" sz="quarter" idx="12"/>
          </p:nvPr>
        </p:nvSpPr>
        <p:spPr>
          <a:xfrm>
            <a:off x="10879975" y="6492875"/>
            <a:ext cx="1312025" cy="365125"/>
          </a:xfrm>
        </p:spPr>
        <p:txBody>
          <a:bodyPr/>
          <a:lstStyle/>
          <a:p>
            <a:fld id="{4FAB73BC-B049-4115-A692-8D63A059BFB8}" type="slidenum">
              <a:rPr lang="en-US" sz="1200" smtClean="0">
                <a:solidFill>
                  <a:schemeClr val="tx1"/>
                </a:solidFill>
              </a:rPr>
              <a:pPr/>
              <a:t>4</a:t>
            </a:fld>
            <a:endParaRPr lang="en-US" sz="1200">
              <a:solidFill>
                <a:schemeClr val="tx1"/>
              </a:solidFill>
            </a:endParaRPr>
          </a:p>
        </p:txBody>
      </p:sp>
      <p:cxnSp>
        <p:nvCxnSpPr>
          <p:cNvPr id="19" name="Straight Connector 2"/>
          <p:cNvCxnSpPr/>
          <p:nvPr/>
        </p:nvCxnSpPr>
        <p:spPr>
          <a:xfrm>
            <a:off x="111631" y="603827"/>
            <a:ext cx="11953988" cy="1152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06489" y="497357"/>
            <a:ext cx="11085017" cy="3323987"/>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b="1" dirty="0"/>
              <a:t>Data – </a:t>
            </a:r>
            <a:r>
              <a:rPr lang="en-US" altLang="zh-CN" sz="2400" dirty="0"/>
              <a:t>8 variables (columns) w/ 103,315 records (rows)</a:t>
            </a:r>
          </a:p>
          <a:p>
            <a:pPr marL="800100" lvl="1" indent="-342900">
              <a:lnSpc>
                <a:spcPct val="150000"/>
              </a:lnSpc>
              <a:buFont typeface="Arial" panose="020B0604020202020204" pitchFamily="34" charset="0"/>
              <a:buChar char="•"/>
            </a:pPr>
            <a:r>
              <a:rPr lang="en-US" sz="2200" b="1" dirty="0"/>
              <a:t>Transaction ID</a:t>
            </a:r>
            <a:r>
              <a:rPr lang="en-US" sz="2200" dirty="0"/>
              <a:t> </a:t>
            </a:r>
            <a:r>
              <a:rPr lang="en-US" sz="2000" dirty="0"/>
              <a:t>(number of transactions), </a:t>
            </a:r>
            <a:r>
              <a:rPr lang="en-US" sz="2200" b="1" dirty="0"/>
              <a:t>Customer ID</a:t>
            </a:r>
            <a:r>
              <a:rPr lang="en-US" sz="2200" dirty="0"/>
              <a:t> </a:t>
            </a:r>
            <a:r>
              <a:rPr lang="en-US" sz="2000" dirty="0"/>
              <a:t>(number of Customers)</a:t>
            </a:r>
          </a:p>
          <a:p>
            <a:pPr marL="800100" lvl="1" indent="-342900">
              <a:lnSpc>
                <a:spcPct val="150000"/>
              </a:lnSpc>
              <a:buFont typeface="Arial" panose="020B0604020202020204" pitchFamily="34" charset="0"/>
              <a:buChar char="•"/>
            </a:pPr>
            <a:r>
              <a:rPr lang="en-US" sz="2200" b="1" dirty="0"/>
              <a:t>Transaction date</a:t>
            </a:r>
            <a:r>
              <a:rPr lang="en-US" sz="2200" dirty="0"/>
              <a:t> </a:t>
            </a:r>
            <a:r>
              <a:rPr lang="en-US" sz="2000" dirty="0"/>
              <a:t>(3 July 2017 – 31 Aug 2019)</a:t>
            </a:r>
          </a:p>
          <a:p>
            <a:pPr marL="800100" lvl="1" indent="-342900">
              <a:lnSpc>
                <a:spcPct val="150000"/>
              </a:lnSpc>
              <a:buFont typeface="Arial" panose="020B0604020202020204" pitchFamily="34" charset="0"/>
              <a:buChar char="•"/>
            </a:pPr>
            <a:r>
              <a:rPr lang="en-US" sz="2200" b="1" dirty="0"/>
              <a:t>Days since first purchase</a:t>
            </a:r>
            <a:r>
              <a:rPr lang="en-US" sz="2400" dirty="0"/>
              <a:t> </a:t>
            </a:r>
            <a:r>
              <a:rPr lang="en-US" sz="2000" dirty="0"/>
              <a:t>(return customers)</a:t>
            </a:r>
          </a:p>
          <a:p>
            <a:pPr marL="800100" lvl="1" indent="-342900">
              <a:lnSpc>
                <a:spcPct val="150000"/>
              </a:lnSpc>
              <a:buFont typeface="Arial" panose="020B0604020202020204" pitchFamily="34" charset="0"/>
              <a:buChar char="•"/>
            </a:pPr>
            <a:r>
              <a:rPr lang="en-US" sz="2200" b="1" dirty="0"/>
              <a:t>Basket size in units and dollars</a:t>
            </a:r>
            <a:r>
              <a:rPr lang="en-US" sz="2400" dirty="0"/>
              <a:t> </a:t>
            </a:r>
            <a:r>
              <a:rPr lang="en-US" sz="2000" dirty="0"/>
              <a:t>(number of items and dollar amount in a transaction)</a:t>
            </a:r>
          </a:p>
          <a:p>
            <a:pPr marL="800100" lvl="1" indent="-342900">
              <a:lnSpc>
                <a:spcPct val="150000"/>
              </a:lnSpc>
              <a:buFont typeface="Arial" panose="020B0604020202020204" pitchFamily="34" charset="0"/>
              <a:buChar char="•"/>
            </a:pPr>
            <a:r>
              <a:rPr lang="en-US" sz="2200" b="1" dirty="0"/>
              <a:t>Purchase channel</a:t>
            </a:r>
            <a:r>
              <a:rPr lang="en-US" sz="2400" dirty="0"/>
              <a:t> </a:t>
            </a:r>
            <a:r>
              <a:rPr lang="en-US" sz="2000" dirty="0"/>
              <a:t>(online, pop-up/offline), </a:t>
            </a:r>
            <a:r>
              <a:rPr lang="en-US" sz="2200" b="1" dirty="0"/>
              <a:t>Device</a:t>
            </a:r>
            <a:r>
              <a:rPr lang="en-US" sz="2400" dirty="0"/>
              <a:t> </a:t>
            </a:r>
            <a:r>
              <a:rPr lang="en-US" sz="2000" dirty="0"/>
              <a:t>(</a:t>
            </a:r>
            <a:r>
              <a:rPr lang="en-US" sz="2000" dirty="0" err="1"/>
              <a:t>ios</a:t>
            </a:r>
            <a:r>
              <a:rPr lang="en-US" sz="2000" dirty="0"/>
              <a:t>, android, pc, webapp)</a:t>
            </a:r>
          </a:p>
        </p:txBody>
      </p:sp>
      <p:sp>
        <p:nvSpPr>
          <p:cNvPr id="10" name="Rectangle 9"/>
          <p:cNvSpPr/>
          <p:nvPr/>
        </p:nvSpPr>
        <p:spPr>
          <a:xfrm>
            <a:off x="706488" y="5137208"/>
            <a:ext cx="11085017"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b="1" dirty="0"/>
              <a:t>Workflow</a:t>
            </a:r>
            <a:endParaRPr lang="en-US" altLang="zh-CN" sz="2000" dirty="0"/>
          </a:p>
          <a:p>
            <a:pPr marL="800100" lvl="1" indent="-342900">
              <a:lnSpc>
                <a:spcPct val="150000"/>
              </a:lnSpc>
              <a:buFont typeface="Arial" panose="020B0604020202020204" pitchFamily="34" charset="0"/>
              <a:buChar char="•"/>
            </a:pPr>
            <a:r>
              <a:rPr lang="en-US" sz="2000" dirty="0"/>
              <a:t>Visualization &amp; Analysis in Tableau, Power BI, JMP → Results and Discussions </a:t>
            </a:r>
            <a:r>
              <a:rPr lang="en-US" dirty="0"/>
              <a:t>→ Recommendations</a:t>
            </a:r>
          </a:p>
        </p:txBody>
      </p:sp>
      <p:sp>
        <p:nvSpPr>
          <p:cNvPr id="7" name="Rectangle 6"/>
          <p:cNvSpPr/>
          <p:nvPr/>
        </p:nvSpPr>
        <p:spPr>
          <a:xfrm>
            <a:off x="712966" y="3899637"/>
            <a:ext cx="11085017" cy="1101712"/>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b="1" dirty="0"/>
              <a:t>Newly created variable(s)</a:t>
            </a:r>
            <a:endParaRPr lang="en-US" altLang="zh-CN" sz="2000" dirty="0"/>
          </a:p>
          <a:p>
            <a:pPr marL="800100" lvl="1" indent="-342900">
              <a:lnSpc>
                <a:spcPct val="150000"/>
              </a:lnSpc>
              <a:buFont typeface="Arial" panose="020B0604020202020204" pitchFamily="34" charset="0"/>
              <a:buChar char="•"/>
            </a:pPr>
            <a:r>
              <a:rPr lang="en-US" sz="2200" dirty="0"/>
              <a:t>Aggregations in terms of purchasing behavior, </a:t>
            </a:r>
            <a:r>
              <a:rPr lang="en-US" sz="2000" dirty="0"/>
              <a:t>slicing time periods, sets for grouping  </a:t>
            </a:r>
            <a:endParaRPr lang="en-US" sz="2200" dirty="0"/>
          </a:p>
        </p:txBody>
      </p:sp>
    </p:spTree>
    <p:extLst>
      <p:ext uri="{BB962C8B-B14F-4D97-AF65-F5344CB8AC3E}">
        <p14:creationId xmlns:p14="http://schemas.microsoft.com/office/powerpoint/2010/main" val="121071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2"/>
          <p:cNvSpPr txBox="1">
            <a:spLocks/>
          </p:cNvSpPr>
          <p:nvPr/>
        </p:nvSpPr>
        <p:spPr>
          <a:xfrm>
            <a:off x="100480" y="46120"/>
            <a:ext cx="11697503" cy="4794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3200" b="1" dirty="0">
                <a:cs typeface="Times New Roman" panose="02020603050405020304" pitchFamily="18" charset="0"/>
              </a:rPr>
              <a:t>(1.1) Are Sales Different for Purchase Channels and Devices?</a:t>
            </a:r>
          </a:p>
        </p:txBody>
      </p:sp>
      <p:sp>
        <p:nvSpPr>
          <p:cNvPr id="5" name="灯片编号占位符 4"/>
          <p:cNvSpPr>
            <a:spLocks noGrp="1"/>
          </p:cNvSpPr>
          <p:nvPr>
            <p:ph type="sldNum" sz="quarter" idx="12"/>
          </p:nvPr>
        </p:nvSpPr>
        <p:spPr>
          <a:xfrm>
            <a:off x="10879975" y="6492875"/>
            <a:ext cx="1312025" cy="365125"/>
          </a:xfrm>
        </p:spPr>
        <p:txBody>
          <a:bodyPr/>
          <a:lstStyle/>
          <a:p>
            <a:fld id="{4FAB73BC-B049-4115-A692-8D63A059BFB8}" type="slidenum">
              <a:rPr lang="en-US" sz="1200" smtClean="0">
                <a:solidFill>
                  <a:schemeClr val="tx1"/>
                </a:solidFill>
              </a:rPr>
              <a:pPr/>
              <a:t>5</a:t>
            </a:fld>
            <a:endParaRPr lang="en-US" sz="1200">
              <a:solidFill>
                <a:schemeClr val="tx1"/>
              </a:solidFill>
            </a:endParaRPr>
          </a:p>
        </p:txBody>
      </p:sp>
      <p:cxnSp>
        <p:nvCxnSpPr>
          <p:cNvPr id="19" name="Straight Connector 2"/>
          <p:cNvCxnSpPr/>
          <p:nvPr/>
        </p:nvCxnSpPr>
        <p:spPr>
          <a:xfrm>
            <a:off x="111631" y="603827"/>
            <a:ext cx="11953988" cy="1152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灯片编号占位符 4"/>
          <p:cNvSpPr txBox="1">
            <a:spLocks/>
          </p:cNvSpPr>
          <p:nvPr/>
        </p:nvSpPr>
        <p:spPr>
          <a:xfrm>
            <a:off x="10879975" y="649287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sz="1200" smtClean="0">
                <a:solidFill>
                  <a:schemeClr val="tx1"/>
                </a:solidFill>
              </a:rPr>
              <a:pPr/>
              <a:t>5</a:t>
            </a:fld>
            <a:endParaRPr lang="en-US" sz="1200">
              <a:solidFill>
                <a:schemeClr val="tx1"/>
              </a:solidFill>
            </a:endParaRPr>
          </a:p>
        </p:txBody>
      </p:sp>
      <p:grpSp>
        <p:nvGrpSpPr>
          <p:cNvPr id="15" name="Group 14"/>
          <p:cNvGrpSpPr/>
          <p:nvPr/>
        </p:nvGrpSpPr>
        <p:grpSpPr>
          <a:xfrm>
            <a:off x="670002" y="1516054"/>
            <a:ext cx="10851995" cy="1190625"/>
            <a:chOff x="819149" y="1285852"/>
            <a:chExt cx="10851995" cy="1190625"/>
          </a:xfrm>
        </p:grpSpPr>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110" t="38254" r="47165" b="5691"/>
            <a:stretch/>
          </p:blipFill>
          <p:spPr>
            <a:xfrm>
              <a:off x="819149" y="1285852"/>
              <a:ext cx="10851995" cy="1190625"/>
            </a:xfrm>
            <a:prstGeom prst="rect">
              <a:avLst/>
            </a:prstGeom>
          </p:spPr>
        </p:pic>
        <p:sp>
          <p:nvSpPr>
            <p:cNvPr id="7" name="Rectangle 6"/>
            <p:cNvSpPr/>
            <p:nvPr/>
          </p:nvSpPr>
          <p:spPr>
            <a:xfrm>
              <a:off x="819149" y="1285852"/>
              <a:ext cx="1026932" cy="1430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724399" y="2295479"/>
              <a:ext cx="495301" cy="180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629774" y="2295479"/>
              <a:ext cx="495301" cy="180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654830" y="3607380"/>
            <a:ext cx="10882339" cy="1229325"/>
            <a:chOff x="798330" y="3456867"/>
            <a:chExt cx="10882339" cy="1229325"/>
          </a:xfrm>
        </p:grpSpPr>
        <p:grpSp>
          <p:nvGrpSpPr>
            <p:cNvPr id="6" name="Group 5"/>
            <p:cNvGrpSpPr/>
            <p:nvPr/>
          </p:nvGrpSpPr>
          <p:grpSpPr>
            <a:xfrm>
              <a:off x="798330" y="3456867"/>
              <a:ext cx="10882339" cy="1229325"/>
              <a:chOff x="342899" y="3175187"/>
              <a:chExt cx="10882339" cy="1229325"/>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1110" t="38254" r="93805" b="5691"/>
              <a:stretch/>
            </p:blipFill>
            <p:spPr>
              <a:xfrm>
                <a:off x="342899" y="3204362"/>
                <a:ext cx="1066801" cy="1190625"/>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2678" t="37050" r="446" b="5073"/>
              <a:stretch/>
            </p:blipFill>
            <p:spPr>
              <a:xfrm>
                <a:off x="1390650" y="3175187"/>
                <a:ext cx="9834588" cy="1229325"/>
              </a:xfrm>
              <a:prstGeom prst="rect">
                <a:avLst/>
              </a:prstGeom>
            </p:spPr>
          </p:pic>
        </p:grpSp>
        <p:sp>
          <p:nvSpPr>
            <p:cNvPr id="14" name="Rectangle 13"/>
            <p:cNvSpPr/>
            <p:nvPr/>
          </p:nvSpPr>
          <p:spPr>
            <a:xfrm>
              <a:off x="798330" y="3486042"/>
              <a:ext cx="1026932" cy="1430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724399" y="4448067"/>
              <a:ext cx="495301" cy="238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629773" y="4435518"/>
              <a:ext cx="495301" cy="238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24468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a:xfrm>
            <a:off x="10879975" y="6492875"/>
            <a:ext cx="1312025" cy="365125"/>
          </a:xfrm>
        </p:spPr>
        <p:txBody>
          <a:bodyPr/>
          <a:lstStyle/>
          <a:p>
            <a:fld id="{4FAB73BC-B049-4115-A692-8D63A059BFB8}" type="slidenum">
              <a:rPr lang="en-US" sz="1200" smtClean="0">
                <a:solidFill>
                  <a:schemeClr val="tx1"/>
                </a:solidFill>
              </a:rPr>
              <a:pPr/>
              <a:t>6</a:t>
            </a:fld>
            <a:endParaRPr lang="en-US" sz="1200">
              <a:solidFill>
                <a:schemeClr val="tx1"/>
              </a:solidFill>
            </a:endParaRPr>
          </a:p>
        </p:txBody>
      </p:sp>
      <p:cxnSp>
        <p:nvCxnSpPr>
          <p:cNvPr id="19" name="Straight Connector 2"/>
          <p:cNvCxnSpPr/>
          <p:nvPr/>
        </p:nvCxnSpPr>
        <p:spPr>
          <a:xfrm>
            <a:off x="111631" y="603827"/>
            <a:ext cx="11953988" cy="1152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016967" y="5343678"/>
            <a:ext cx="7864524" cy="880369"/>
          </a:xfrm>
          <a:prstGeom prst="rect">
            <a:avLst/>
          </a:prstGeom>
          <a:solidFill>
            <a:schemeClr val="bg1">
              <a:lumMod val="95000"/>
            </a:schemeClr>
          </a:solid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US" dirty="0">
                <a:cs typeface="Calibri"/>
              </a:rPr>
              <a:t>Since IUIGA started, the offline segment has clearly dominated in terms of the customer base across all devices. </a:t>
            </a:r>
          </a:p>
        </p:txBody>
      </p:sp>
      <p:pic>
        <p:nvPicPr>
          <p:cNvPr id="3" name="Picture 3" descr="Chart, bar chart&#10;&#10;Description automatically generated">
            <a:extLst>
              <a:ext uri="{FF2B5EF4-FFF2-40B4-BE49-F238E27FC236}">
                <a16:creationId xmlns:a16="http://schemas.microsoft.com/office/drawing/2014/main" id="{96130726-43A2-CE25-7E51-06581741468D}"/>
              </a:ext>
            </a:extLst>
          </p:cNvPr>
          <p:cNvPicPr>
            <a:picLocks noChangeAspect="1"/>
          </p:cNvPicPr>
          <p:nvPr/>
        </p:nvPicPr>
        <p:blipFill rotWithShape="1">
          <a:blip r:embed="rId3"/>
          <a:srcRect l="25000" t="21129" r="16296" b="12455"/>
          <a:stretch/>
        </p:blipFill>
        <p:spPr>
          <a:xfrm>
            <a:off x="1401605" y="740301"/>
            <a:ext cx="9095249" cy="4478429"/>
          </a:xfrm>
          <a:prstGeom prst="rect">
            <a:avLst/>
          </a:prstGeom>
        </p:spPr>
      </p:pic>
      <p:sp>
        <p:nvSpPr>
          <p:cNvPr id="8" name="TextBox 7">
            <a:extLst>
              <a:ext uri="{FF2B5EF4-FFF2-40B4-BE49-F238E27FC236}">
                <a16:creationId xmlns:a16="http://schemas.microsoft.com/office/drawing/2014/main" id="{CFDE4D0E-E2EE-67D2-885B-56106E8312AB}"/>
              </a:ext>
            </a:extLst>
          </p:cNvPr>
          <p:cNvSpPr txBox="1"/>
          <p:nvPr/>
        </p:nvSpPr>
        <p:spPr>
          <a:xfrm>
            <a:off x="4581646" y="1579462"/>
            <a:ext cx="24862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
        <p:nvSpPr>
          <p:cNvPr id="2" name="Subtitle 2">
            <a:extLst>
              <a:ext uri="{FF2B5EF4-FFF2-40B4-BE49-F238E27FC236}">
                <a16:creationId xmlns:a16="http://schemas.microsoft.com/office/drawing/2014/main" id="{B33C41F4-B8FB-7053-E3C9-CDE835741D84}"/>
              </a:ext>
            </a:extLst>
          </p:cNvPr>
          <p:cNvSpPr txBox="1">
            <a:spLocks/>
          </p:cNvSpPr>
          <p:nvPr/>
        </p:nvSpPr>
        <p:spPr>
          <a:xfrm>
            <a:off x="100480" y="46120"/>
            <a:ext cx="11697503" cy="4794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3200" b="1" dirty="0">
                <a:cs typeface="Times New Roman" panose="02020603050405020304" pitchFamily="18" charset="0"/>
              </a:rPr>
              <a:t>(1.2) Are Customers Different for Purchase Channels and Devices?</a:t>
            </a:r>
          </a:p>
        </p:txBody>
      </p:sp>
    </p:spTree>
    <p:extLst>
      <p:ext uri="{BB962C8B-B14F-4D97-AF65-F5344CB8AC3E}">
        <p14:creationId xmlns:p14="http://schemas.microsoft.com/office/powerpoint/2010/main" val="2880731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a:xfrm>
            <a:off x="10879975" y="6492875"/>
            <a:ext cx="1312025" cy="365125"/>
          </a:xfrm>
        </p:spPr>
        <p:txBody>
          <a:bodyPr/>
          <a:lstStyle/>
          <a:p>
            <a:fld id="{4FAB73BC-B049-4115-A692-8D63A059BFB8}" type="slidenum">
              <a:rPr lang="en-US" sz="1200" smtClean="0">
                <a:solidFill>
                  <a:schemeClr val="tx1"/>
                </a:solidFill>
              </a:rPr>
              <a:pPr/>
              <a:t>7</a:t>
            </a:fld>
            <a:endParaRPr lang="en-US" sz="1200">
              <a:solidFill>
                <a:schemeClr val="tx1"/>
              </a:solidFill>
            </a:endParaRPr>
          </a:p>
        </p:txBody>
      </p:sp>
      <p:cxnSp>
        <p:nvCxnSpPr>
          <p:cNvPr id="19" name="Straight Connector 2"/>
          <p:cNvCxnSpPr/>
          <p:nvPr/>
        </p:nvCxnSpPr>
        <p:spPr>
          <a:xfrm>
            <a:off x="111631" y="603827"/>
            <a:ext cx="11953988" cy="1152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FDE4D0E-E2EE-67D2-885B-56106E8312AB}"/>
              </a:ext>
            </a:extLst>
          </p:cNvPr>
          <p:cNvSpPr txBox="1"/>
          <p:nvPr/>
        </p:nvSpPr>
        <p:spPr>
          <a:xfrm>
            <a:off x="4581646" y="1579462"/>
            <a:ext cx="24862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
        <p:nvSpPr>
          <p:cNvPr id="2" name="Subtitle 2">
            <a:extLst>
              <a:ext uri="{FF2B5EF4-FFF2-40B4-BE49-F238E27FC236}">
                <a16:creationId xmlns:a16="http://schemas.microsoft.com/office/drawing/2014/main" id="{08C50CF9-64BA-2E28-5B08-9BB7D31094D1}"/>
              </a:ext>
            </a:extLst>
          </p:cNvPr>
          <p:cNvSpPr txBox="1">
            <a:spLocks/>
          </p:cNvSpPr>
          <p:nvPr/>
        </p:nvSpPr>
        <p:spPr>
          <a:xfrm>
            <a:off x="100480" y="46120"/>
            <a:ext cx="11697503" cy="47941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dirty="0">
                <a:cs typeface="Times New Roman" panose="02020603050405020304" pitchFamily="18" charset="0"/>
              </a:rPr>
              <a:t>(2.2) How Are Total Customers Changing Over Time?</a:t>
            </a:r>
          </a:p>
        </p:txBody>
      </p:sp>
      <p:sp>
        <p:nvSpPr>
          <p:cNvPr id="4" name="TextBox 3">
            <a:extLst>
              <a:ext uri="{FF2B5EF4-FFF2-40B4-BE49-F238E27FC236}">
                <a16:creationId xmlns:a16="http://schemas.microsoft.com/office/drawing/2014/main" id="{30541B58-3860-0962-2616-3CFC94BD9561}"/>
              </a:ext>
            </a:extLst>
          </p:cNvPr>
          <p:cNvSpPr txBox="1"/>
          <p:nvPr/>
        </p:nvSpPr>
        <p:spPr>
          <a:xfrm>
            <a:off x="2050827" y="5245033"/>
            <a:ext cx="8369125" cy="923330"/>
          </a:xfrm>
          <a:prstGeom prst="rect">
            <a:avLst/>
          </a:prstGeom>
          <a:solidFill>
            <a:schemeClr val="bg1">
              <a:lumMod val="95000"/>
            </a:schemeClr>
          </a:solid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US" dirty="0">
                <a:cs typeface="Calibri"/>
              </a:rPr>
              <a:t>Pop-ups started : May 2018</a:t>
            </a:r>
          </a:p>
          <a:p>
            <a:pPr marL="285750" indent="-285750">
              <a:lnSpc>
                <a:spcPct val="150000"/>
              </a:lnSpc>
              <a:buFont typeface="Arial" panose="020B0604020202020204" pitchFamily="34" charset="0"/>
              <a:buChar char="•"/>
            </a:pPr>
            <a:r>
              <a:rPr lang="en-US" dirty="0">
                <a:cs typeface="Calibri"/>
              </a:rPr>
              <a:t>Brick and mortar store started : December 2018</a:t>
            </a:r>
          </a:p>
        </p:txBody>
      </p:sp>
      <p:pic>
        <p:nvPicPr>
          <p:cNvPr id="6" name="Picture 5" descr="Chart, line chart&#10;&#10;Description automatically generated">
            <a:extLst>
              <a:ext uri="{FF2B5EF4-FFF2-40B4-BE49-F238E27FC236}">
                <a16:creationId xmlns:a16="http://schemas.microsoft.com/office/drawing/2014/main" id="{79E1B392-023A-A5D4-DD11-F74580BAA51A}"/>
              </a:ext>
            </a:extLst>
          </p:cNvPr>
          <p:cNvPicPr>
            <a:picLocks noChangeAspect="1"/>
          </p:cNvPicPr>
          <p:nvPr/>
        </p:nvPicPr>
        <p:blipFill rotWithShape="1">
          <a:blip r:embed="rId3"/>
          <a:srcRect l="24786" t="21029" r="10679" b="15582"/>
          <a:stretch/>
        </p:blipFill>
        <p:spPr>
          <a:xfrm>
            <a:off x="1714127" y="693646"/>
            <a:ext cx="8748995" cy="4356699"/>
          </a:xfrm>
          <a:prstGeom prst="rect">
            <a:avLst/>
          </a:prstGeom>
        </p:spPr>
      </p:pic>
    </p:spTree>
    <p:extLst>
      <p:ext uri="{BB962C8B-B14F-4D97-AF65-F5344CB8AC3E}">
        <p14:creationId xmlns:p14="http://schemas.microsoft.com/office/powerpoint/2010/main" val="4180965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a:xfrm>
            <a:off x="10879975" y="6492875"/>
            <a:ext cx="1312025" cy="365125"/>
          </a:xfrm>
        </p:spPr>
        <p:txBody>
          <a:bodyPr/>
          <a:lstStyle/>
          <a:p>
            <a:fld id="{4FAB73BC-B049-4115-A692-8D63A059BFB8}" type="slidenum">
              <a:rPr lang="en-US" sz="1200" smtClean="0">
                <a:solidFill>
                  <a:schemeClr val="tx1"/>
                </a:solidFill>
              </a:rPr>
              <a:pPr/>
              <a:t>8</a:t>
            </a:fld>
            <a:endParaRPr lang="en-US" sz="1200">
              <a:solidFill>
                <a:schemeClr val="tx1"/>
              </a:solidFill>
            </a:endParaRPr>
          </a:p>
        </p:txBody>
      </p:sp>
      <p:cxnSp>
        <p:nvCxnSpPr>
          <p:cNvPr id="19" name="Straight Connector 2"/>
          <p:cNvCxnSpPr/>
          <p:nvPr/>
        </p:nvCxnSpPr>
        <p:spPr>
          <a:xfrm>
            <a:off x="111631" y="603827"/>
            <a:ext cx="11953988" cy="1152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640215" y="5402584"/>
            <a:ext cx="8369125" cy="880369"/>
          </a:xfrm>
          <a:prstGeom prst="rect">
            <a:avLst/>
          </a:prstGeom>
          <a:solidFill>
            <a:schemeClr val="bg1">
              <a:lumMod val="95000"/>
            </a:schemeClr>
          </a:solid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US" dirty="0">
                <a:cs typeface="Calibri"/>
              </a:rPr>
              <a:t>Overall basket size (USD) : Grows exponentially for physical channel after Brick and mortar store opens in December 2018.</a:t>
            </a:r>
          </a:p>
        </p:txBody>
      </p:sp>
      <p:sp>
        <p:nvSpPr>
          <p:cNvPr id="8" name="TextBox 7">
            <a:extLst>
              <a:ext uri="{FF2B5EF4-FFF2-40B4-BE49-F238E27FC236}">
                <a16:creationId xmlns:a16="http://schemas.microsoft.com/office/drawing/2014/main" id="{CFDE4D0E-E2EE-67D2-885B-56106E8312AB}"/>
              </a:ext>
            </a:extLst>
          </p:cNvPr>
          <p:cNvSpPr txBox="1"/>
          <p:nvPr/>
        </p:nvSpPr>
        <p:spPr>
          <a:xfrm>
            <a:off x="4581646" y="1579462"/>
            <a:ext cx="24862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pic>
        <p:nvPicPr>
          <p:cNvPr id="3" name="Picture 5" descr="Chart, line chart&#10;&#10;Description automatically generated">
            <a:extLst>
              <a:ext uri="{FF2B5EF4-FFF2-40B4-BE49-F238E27FC236}">
                <a16:creationId xmlns:a16="http://schemas.microsoft.com/office/drawing/2014/main" id="{F2AAF0BC-3C01-603D-24A8-6109128F8876}"/>
              </a:ext>
            </a:extLst>
          </p:cNvPr>
          <p:cNvPicPr>
            <a:picLocks noChangeAspect="1"/>
          </p:cNvPicPr>
          <p:nvPr/>
        </p:nvPicPr>
        <p:blipFill rotWithShape="1">
          <a:blip r:embed="rId3"/>
          <a:srcRect l="24792" t="21083" r="10462" b="15497"/>
          <a:stretch/>
        </p:blipFill>
        <p:spPr>
          <a:xfrm>
            <a:off x="1663007" y="693646"/>
            <a:ext cx="8323539" cy="4619119"/>
          </a:xfrm>
          <a:prstGeom prst="rect">
            <a:avLst/>
          </a:prstGeom>
        </p:spPr>
      </p:pic>
      <p:sp>
        <p:nvSpPr>
          <p:cNvPr id="2" name="Subtitle 2">
            <a:extLst>
              <a:ext uri="{FF2B5EF4-FFF2-40B4-BE49-F238E27FC236}">
                <a16:creationId xmlns:a16="http://schemas.microsoft.com/office/drawing/2014/main" id="{08C50CF9-64BA-2E28-5B08-9BB7D31094D1}"/>
              </a:ext>
            </a:extLst>
          </p:cNvPr>
          <p:cNvSpPr txBox="1">
            <a:spLocks/>
          </p:cNvSpPr>
          <p:nvPr/>
        </p:nvSpPr>
        <p:spPr>
          <a:xfrm>
            <a:off x="100480" y="46120"/>
            <a:ext cx="11697503" cy="47941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dirty="0">
                <a:cs typeface="Times New Roman" panose="02020603050405020304" pitchFamily="18" charset="0"/>
              </a:rPr>
              <a:t>(2.2) How Are Sales Changing Over Time?</a:t>
            </a:r>
          </a:p>
        </p:txBody>
      </p:sp>
    </p:spTree>
    <p:extLst>
      <p:ext uri="{BB962C8B-B14F-4D97-AF65-F5344CB8AC3E}">
        <p14:creationId xmlns:p14="http://schemas.microsoft.com/office/powerpoint/2010/main" val="4173271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304003"/>
            <a:ext cx="12192000" cy="553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ubtitle 2"/>
          <p:cNvSpPr txBox="1">
            <a:spLocks/>
          </p:cNvSpPr>
          <p:nvPr/>
        </p:nvSpPr>
        <p:spPr>
          <a:xfrm>
            <a:off x="100480" y="46120"/>
            <a:ext cx="11697503" cy="4794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3200" b="1" dirty="0">
                <a:cs typeface="Times New Roman" panose="02020603050405020304" pitchFamily="18" charset="0"/>
              </a:rPr>
              <a:t>(3) Growth Trends of Online and Offline → Inclusive Or Exclusive?</a:t>
            </a:r>
          </a:p>
        </p:txBody>
      </p:sp>
      <p:sp>
        <p:nvSpPr>
          <p:cNvPr id="5" name="灯片编号占位符 4"/>
          <p:cNvSpPr>
            <a:spLocks noGrp="1"/>
          </p:cNvSpPr>
          <p:nvPr>
            <p:ph type="sldNum" sz="quarter" idx="12"/>
          </p:nvPr>
        </p:nvSpPr>
        <p:spPr>
          <a:xfrm>
            <a:off x="10879975" y="6492875"/>
            <a:ext cx="1312025" cy="365125"/>
          </a:xfrm>
        </p:spPr>
        <p:txBody>
          <a:bodyPr/>
          <a:lstStyle/>
          <a:p>
            <a:fld id="{4FAB73BC-B049-4115-A692-8D63A059BFB8}" type="slidenum">
              <a:rPr lang="en-US" sz="1200" smtClean="0">
                <a:solidFill>
                  <a:schemeClr val="tx1"/>
                </a:solidFill>
              </a:rPr>
              <a:pPr/>
              <a:t>9</a:t>
            </a:fld>
            <a:endParaRPr lang="en-US" sz="1200">
              <a:solidFill>
                <a:schemeClr val="tx1"/>
              </a:solidFill>
            </a:endParaRPr>
          </a:p>
        </p:txBody>
      </p:sp>
      <p:cxnSp>
        <p:nvCxnSpPr>
          <p:cNvPr id="19" name="Straight Connector 2"/>
          <p:cNvCxnSpPr/>
          <p:nvPr/>
        </p:nvCxnSpPr>
        <p:spPr>
          <a:xfrm>
            <a:off x="111631" y="603827"/>
            <a:ext cx="11953988" cy="1152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灯片编号占位符 4"/>
          <p:cNvSpPr txBox="1">
            <a:spLocks/>
          </p:cNvSpPr>
          <p:nvPr/>
        </p:nvSpPr>
        <p:spPr>
          <a:xfrm>
            <a:off x="10879975" y="649287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sz="1200" smtClean="0">
                <a:solidFill>
                  <a:schemeClr val="tx1"/>
                </a:solidFill>
              </a:rPr>
              <a:pPr/>
              <a:t>9</a:t>
            </a:fld>
            <a:endParaRPr lang="en-US" sz="1200">
              <a:solidFill>
                <a:schemeClr val="tx1"/>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733" t="6853" r="8897" b="5456"/>
          <a:stretch/>
        </p:blipFill>
        <p:spPr>
          <a:xfrm>
            <a:off x="27407" y="782535"/>
            <a:ext cx="10825161" cy="5908674"/>
          </a:xfrm>
          <a:prstGeom prst="rect">
            <a:avLst/>
          </a:prstGeo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91940" t="3401" r="2779" b="93006"/>
          <a:stretch/>
        </p:blipFill>
        <p:spPr>
          <a:xfrm>
            <a:off x="10934789" y="804225"/>
            <a:ext cx="955057" cy="365515"/>
          </a:xfrm>
          <a:prstGeom prst="rect">
            <a:avLst/>
          </a:prstGeom>
        </p:spPr>
      </p:pic>
    </p:spTree>
    <p:extLst>
      <p:ext uri="{BB962C8B-B14F-4D97-AF65-F5344CB8AC3E}">
        <p14:creationId xmlns:p14="http://schemas.microsoft.com/office/powerpoint/2010/main" val="398232363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812</TotalTime>
  <Words>1664</Words>
  <Application>Microsoft Office PowerPoint</Application>
  <PresentationFormat>Widescreen</PresentationFormat>
  <Paragraphs>186</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Retrospect</vt:lpstr>
      <vt:lpstr>IUIGA Case Analytics –  Is Omni-channel Worth 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Characterization of Caney Shale Play, Ardmore Basin, Southern Oklahoma</dc:title>
  <dc:creator>Yulun Wang</dc:creator>
  <cp:lastModifiedBy>Bennett, Brock</cp:lastModifiedBy>
  <cp:revision>66</cp:revision>
  <cp:lastPrinted>2017-06-05T20:17:26Z</cp:lastPrinted>
  <dcterms:created xsi:type="dcterms:W3CDTF">2015-05-02T20:30:39Z</dcterms:created>
  <dcterms:modified xsi:type="dcterms:W3CDTF">2024-02-28T16:19:08Z</dcterms:modified>
</cp:coreProperties>
</file>