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0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852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DEF7D-03EB-B4C3-BF63-5DF7A50C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00" y="545127"/>
            <a:ext cx="5437187" cy="4792050"/>
          </a:xfrm>
        </p:spPr>
        <p:txBody>
          <a:bodyPr anchor="t">
            <a:noAutofit/>
          </a:bodyPr>
          <a:lstStyle/>
          <a:p>
            <a:pPr algn="just"/>
            <a:r>
              <a:rPr lang="es-MX" sz="4400" dirty="0"/>
              <a:t>Difusión de  partículas aleatorias dentro de una nube de gas en el espacio.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BDFD26-E60B-82C1-C0CA-85B90561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01" y="5085993"/>
            <a:ext cx="4500562" cy="796311"/>
          </a:xfrm>
        </p:spPr>
        <p:txBody>
          <a:bodyPr anchor="b">
            <a:normAutofit fontScale="25000" lnSpcReduction="20000"/>
          </a:bodyPr>
          <a:lstStyle/>
          <a:p>
            <a:pPr algn="l"/>
            <a:r>
              <a:rPr lang="es-MX" sz="3400" dirty="0"/>
              <a:t>Garcia De Arcos Jose Angel Eduardo </a:t>
            </a:r>
          </a:p>
          <a:p>
            <a:pPr algn="l"/>
            <a:r>
              <a:rPr lang="es-MX" sz="3400" dirty="0"/>
              <a:t>Procesos Estocásticos</a:t>
            </a:r>
          </a:p>
          <a:p>
            <a:pPr algn="l"/>
            <a:r>
              <a:rPr lang="es-MX" sz="3400" dirty="0"/>
              <a:t>5AM1</a:t>
            </a:r>
          </a:p>
          <a:p>
            <a:endParaRPr lang="es-MX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Qué es esta colorida nube de gas?">
            <a:extLst>
              <a:ext uri="{FF2B5EF4-FFF2-40B4-BE49-F238E27FC236}">
                <a16:creationId xmlns:a16="http://schemas.microsoft.com/office/drawing/2014/main" id="{E11EB2F6-86B4-8814-F0DC-6EB5D0AC7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1" r="31259"/>
          <a:stretch/>
        </p:blipFill>
        <p:spPr bwMode="auto"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1016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3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9DCDC-B615-9BA2-1821-8E74C8DA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568" y="239211"/>
            <a:ext cx="5884863" cy="1469274"/>
          </a:xfrm>
        </p:spPr>
        <p:txBody>
          <a:bodyPr/>
          <a:lstStyle/>
          <a:p>
            <a:pPr algn="ctr"/>
            <a:r>
              <a:rPr lang="es-MX" dirty="0"/>
              <a:t>Resultados</a:t>
            </a:r>
            <a:br>
              <a:rPr lang="es-MX" dirty="0"/>
            </a:br>
            <a:r>
              <a:rPr lang="es-MX" sz="3200" dirty="0"/>
              <a:t>Difusión de partículas  </a:t>
            </a: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48422B9-C2F5-D683-0775-5F145215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1" y="1785916"/>
            <a:ext cx="3509058" cy="27696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579B583-8055-1874-61C6-42513FD0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62" y="3786169"/>
            <a:ext cx="3542356" cy="276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FC5C8D5-6925-F5B7-8958-241E25145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839" y="1616719"/>
            <a:ext cx="3937291" cy="31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9DCDC-B615-9BA2-1821-8E74C8DA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568" y="239211"/>
            <a:ext cx="5884863" cy="1469274"/>
          </a:xfrm>
        </p:spPr>
        <p:txBody>
          <a:bodyPr/>
          <a:lstStyle/>
          <a:p>
            <a:pPr algn="ctr"/>
            <a:r>
              <a:rPr lang="es-MX" dirty="0"/>
              <a:t>Resultados</a:t>
            </a:r>
            <a:br>
              <a:rPr lang="es-MX" dirty="0"/>
            </a:br>
            <a:r>
              <a:rPr lang="es-MX" sz="3200" dirty="0"/>
              <a:t>Difusión de partículas  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47C9F0-26FA-CB83-9922-16B60D0F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80" y="1708485"/>
            <a:ext cx="5884863" cy="43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6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9DCDC-B615-9BA2-1821-8E74C8DA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Programas</a:t>
            </a:r>
            <a:br>
              <a:rPr lang="es-MX" dirty="0"/>
            </a:br>
            <a:r>
              <a:rPr lang="es-MX" sz="3200" dirty="0"/>
              <a:t>Trayectoria de la Difusión de partículas  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18862-A105-D5A9-89B4-8F4F499DD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71" y="2234891"/>
            <a:ext cx="4448657" cy="40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9DCDC-B615-9BA2-1821-8E74C8DA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</a:t>
            </a:r>
            <a:br>
              <a:rPr lang="es-MX" dirty="0"/>
            </a:br>
            <a:r>
              <a:rPr lang="es-MX" sz="3200" dirty="0"/>
              <a:t>Trayectoria de la Difusión de partículas  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4977A7-0566-6B93-40D1-AD80D256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5" y="2337468"/>
            <a:ext cx="3484863" cy="25714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5AB459-6435-5817-1CD7-8ACAA81E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244" y="2091945"/>
            <a:ext cx="3594234" cy="2674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E0DDA0-DC5C-EAA2-05F0-02AD363D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845" y="3623176"/>
            <a:ext cx="3986073" cy="304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CE406-6458-53A8-EE01-EC8CE51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0839199" cy="12761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Difusión </a:t>
            </a:r>
            <a:r>
              <a:rPr lang="es-MX" sz="6000" dirty="0"/>
              <a:t>de partículas – Proceso de Caminata aleatoria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C3AAB-F1FD-F52B-E676-45399162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259864"/>
            <a:ext cx="8140451" cy="1611313"/>
          </a:xfrm>
        </p:spPr>
        <p:txBody>
          <a:bodyPr/>
          <a:lstStyle/>
          <a:p>
            <a:pPr marL="0" indent="0" algn="just">
              <a:buNone/>
            </a:pPr>
            <a:r>
              <a:rPr lang="es-MX" sz="1800" dirty="0">
                <a:solidFill>
                  <a:schemeClr val="tx1">
                    <a:alpha val="80000"/>
                  </a:schemeClr>
                </a:solidFill>
                <a:latin typeface="Söhne"/>
              </a:rPr>
              <a:t>S</a:t>
            </a:r>
            <a:r>
              <a:rPr lang="es-MX" sz="1800" b="0" i="0" dirty="0"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e produce a través de una serie de interacciones entre las partículas de gas. Las partículas en la nube están en constante movimiento aleatorio, lo que hace que colisionen entre sí y se muevan en direcciones impredecibles.</a:t>
            </a:r>
            <a:endParaRPr lang="es-MX" sz="1800" dirty="0">
              <a:solidFill>
                <a:schemeClr val="tx1">
                  <a:alpha val="80000"/>
                </a:schemeClr>
              </a:solidFill>
            </a:endParaRPr>
          </a:p>
          <a:p>
            <a:endParaRPr lang="es-MX" dirty="0"/>
          </a:p>
        </p:txBody>
      </p:sp>
      <p:pic>
        <p:nvPicPr>
          <p:cNvPr id="2050" name="Picture 2" descr="La ley del gas ideal a partir del modelo cinético — Cuaderno de Cultura  Científica">
            <a:extLst>
              <a:ext uri="{FF2B5EF4-FFF2-40B4-BE49-F238E27FC236}">
                <a16:creationId xmlns:a16="http://schemas.microsoft.com/office/drawing/2014/main" id="{C0383A5B-97A8-507C-6CBB-02D1469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791" y="2497256"/>
            <a:ext cx="2176509" cy="27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2A4A1B7-4558-56E8-B6F8-52FF1811B414}"/>
              </a:ext>
            </a:extLst>
          </p:cNvPr>
          <p:cNvSpPr txBox="1"/>
          <p:nvPr/>
        </p:nvSpPr>
        <p:spPr>
          <a:xfrm>
            <a:off x="622549" y="3745637"/>
            <a:ext cx="82674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D1D5DB"/>
                </a:solidFill>
                <a:latin typeface="Söhne"/>
              </a:rPr>
              <a:t>¿Se puede utilizarla caminata aleatoria para explicar el proceso de difusión de partículas de gases en el espacio? </a:t>
            </a:r>
          </a:p>
          <a:p>
            <a:pPr algn="just"/>
            <a:endParaRPr lang="es-MX" dirty="0">
              <a:solidFill>
                <a:srgbClr val="D1D5DB"/>
              </a:solidFill>
              <a:latin typeface="Söhne"/>
            </a:endParaRPr>
          </a:p>
          <a:p>
            <a:pPr algn="just"/>
            <a:r>
              <a:rPr lang="es-MX" dirty="0">
                <a:solidFill>
                  <a:srgbClr val="D1D5DB"/>
                </a:solidFill>
                <a:latin typeface="Söhne"/>
              </a:rPr>
              <a:t>Efectivamente , este m</a:t>
            </a:r>
            <a:r>
              <a:rPr lang="es-MX" sz="1800" b="0" i="0" dirty="0">
                <a:solidFill>
                  <a:srgbClr val="D1D5DB"/>
                </a:solidFill>
                <a:effectLst/>
                <a:latin typeface="Söhne"/>
              </a:rPr>
              <a:t>odelo sirve para describir la difusión de partículas en una nube de gas. Los modelos más avanzados pueden tener en cuenta factores adicionales, como la concentración de partículas y la viscosidad del gas, para proporcionar una descripción más precisa del proceso de difusión.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784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E5D3-D91C-A4C7-16CB-F35E171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Modelo Matemático </a:t>
            </a:r>
            <a:br>
              <a:rPr lang="es-MX" sz="4800" dirty="0"/>
            </a:br>
            <a:r>
              <a:rPr lang="es-MX" sz="2000" dirty="0"/>
              <a:t>Caminata aleatoria para la difusión de  partículas en la nube de gas</a:t>
            </a:r>
            <a:r>
              <a:rPr lang="es-MX" sz="4800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7B81E-16BB-B226-62C3-25DE110E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220663"/>
            <a:ext cx="11101136" cy="3779837"/>
          </a:xfrm>
        </p:spPr>
        <p:txBody>
          <a:bodyPr/>
          <a:lstStyle/>
          <a:p>
            <a:pPr marL="0" indent="0" algn="just"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Para modelar la interacción entre las partículas en la nube de gas, se puede utilizar un modelo matemático basado en la </a:t>
            </a:r>
            <a:r>
              <a:rPr lang="es-MX" b="1" i="0" u="sng" dirty="0">
                <a:solidFill>
                  <a:srgbClr val="D1D5DB"/>
                </a:solidFill>
                <a:effectLst/>
                <a:latin typeface="Söhne"/>
              </a:rPr>
              <a:t>ECUACIÓN DE DIFUSIÓN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 ecuación de difusión describe la propagación de una distribución de probabilidad a través del tiempo y el espacio.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El modelo matemático de la caminata aleatoria para la interacción de partículas en la nube de gas se puede expresar mediante la siguiente ecuación de difusión bidimensional:</a:t>
            </a:r>
          </a:p>
          <a:p>
            <a:pPr marL="0" indent="0">
              <a:buNone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93405F-D50B-0C21-36C1-5387BD359394}"/>
                  </a:ext>
                </a:extLst>
              </p:cNvPr>
              <p:cNvSpPr txBox="1"/>
              <p:nvPr/>
            </p:nvSpPr>
            <p:spPr>
              <a:xfrm>
                <a:off x="1524000" y="5130800"/>
                <a:ext cx="1963422" cy="606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93405F-D50B-0C21-36C1-5387BD35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30800"/>
                <a:ext cx="1963422" cy="606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664C8DD-6B9B-B34E-7D24-DF12DD63C6CF}"/>
                  </a:ext>
                </a:extLst>
              </p:cNvPr>
              <p:cNvSpPr txBox="1"/>
              <p:nvPr/>
            </p:nvSpPr>
            <p:spPr>
              <a:xfrm>
                <a:off x="4876800" y="4775200"/>
                <a:ext cx="7213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1600" dirty="0"/>
                  <a:t>Donde: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s-MX" sz="1400" dirty="0"/>
                  <a:t>t = Derivada parcial con respecto al tiempo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D = Coeficiente de difusión (Tasa de propagación de la distribución de probabilidad)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MX" sz="1400" dirty="0"/>
                  <a:t>C =  Concentración de partículas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MX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664C8DD-6B9B-B34E-7D24-DF12DD63C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775200"/>
                <a:ext cx="7213600" cy="1754326"/>
              </a:xfrm>
              <a:prstGeom prst="rect">
                <a:avLst/>
              </a:prstGeom>
              <a:blipFill>
                <a:blip r:embed="rId3"/>
                <a:stretch>
                  <a:fillRect l="-423" t="-1042" r="-2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2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E5D3-D91C-A4C7-16CB-F35E171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Modelo Matemático </a:t>
            </a:r>
            <a:br>
              <a:rPr lang="es-MX" sz="4800" dirty="0"/>
            </a:br>
            <a:r>
              <a:rPr lang="es-MX" sz="2000" dirty="0"/>
              <a:t>Caminata aleatoria para la interacción de  partículas en la nube de gas</a:t>
            </a:r>
            <a:r>
              <a:rPr lang="es-MX" sz="4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93405F-D50B-0C21-36C1-5387BD359394}"/>
                  </a:ext>
                </a:extLst>
              </p:cNvPr>
              <p:cNvSpPr txBox="1"/>
              <p:nvPr/>
            </p:nvSpPr>
            <p:spPr>
              <a:xfrm>
                <a:off x="3580713" y="3011257"/>
                <a:ext cx="5019707" cy="901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𝐷𝑇</m:t>
                          </m:r>
                        </m:den>
                      </m:f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𝐷𝑇</m:t>
                                  </m:r>
                                </m:den>
                              </m:f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93405F-D50B-0C21-36C1-5387BD35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713" y="3011257"/>
                <a:ext cx="5019707" cy="901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F82C6-34DB-3989-2D99-4DE85A4DBCE0}"/>
              </a:ext>
            </a:extLst>
          </p:cNvPr>
          <p:cNvSpPr txBox="1"/>
          <p:nvPr/>
        </p:nvSpPr>
        <p:spPr>
          <a:xfrm>
            <a:off x="939800" y="2103735"/>
            <a:ext cx="10020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La función de densidad de probabilidad para la caminata aleatoria de partículas en una nube de gas se puede escribir como: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15765E-FA53-0B46-6494-5F165ABAB110}"/>
              </a:ext>
            </a:extLst>
          </p:cNvPr>
          <p:cNvSpPr txBox="1"/>
          <p:nvPr/>
        </p:nvSpPr>
        <p:spPr>
          <a:xfrm>
            <a:off x="2723806" y="4107935"/>
            <a:ext cx="67335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Donde: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x,y</a:t>
            </a:r>
            <a:r>
              <a:rPr lang="es-MX" sz="1600" dirty="0"/>
              <a:t> = Coordenadas de la posición de la partícula en la nube de 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 = Tiempo transcurrido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D = Coeficiente de difusión (Tasa de difusión de la densidad de partículas de gas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exp</a:t>
            </a:r>
            <a:r>
              <a:rPr lang="es-MX" sz="1600" dirty="0"/>
              <a:t> = La función exponencial en esta ecuación se utiliza para describir cómo la concentración de partículas se propaga en una nube de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229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E5D3-D91C-A4C7-16CB-F35E171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Modelo Matemático </a:t>
            </a:r>
            <a:br>
              <a:rPr lang="es-MX" sz="4800" dirty="0"/>
            </a:br>
            <a:r>
              <a:rPr lang="es-MX" sz="2000" dirty="0"/>
              <a:t>Caminata aleatoria para la interacción de  partículas en la nube de gas</a:t>
            </a:r>
            <a:r>
              <a:rPr lang="es-MX" sz="4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93405F-D50B-0C21-36C1-5387BD359394}"/>
                  </a:ext>
                </a:extLst>
              </p:cNvPr>
              <p:cNvSpPr txBox="1"/>
              <p:nvPr/>
            </p:nvSpPr>
            <p:spPr>
              <a:xfrm>
                <a:off x="939800" y="2760823"/>
                <a:ext cx="5019707" cy="901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𝐷𝑇</m:t>
                          </m:r>
                        </m:den>
                      </m:f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𝐷𝑇</m:t>
                                  </m:r>
                                </m:den>
                              </m:f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893405F-D50B-0C21-36C1-5387BD359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2760823"/>
                <a:ext cx="5019707" cy="901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F82C6-34DB-3989-2D99-4DE85A4DBCE0}"/>
              </a:ext>
            </a:extLst>
          </p:cNvPr>
          <p:cNvSpPr txBox="1"/>
          <p:nvPr/>
        </p:nvSpPr>
        <p:spPr>
          <a:xfrm>
            <a:off x="939800" y="2103735"/>
            <a:ext cx="1002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Proceso de obtención de la función de densidad de probabilidad: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083CD8-DDB4-B522-A3D6-799448ABFECA}"/>
              </a:ext>
            </a:extLst>
          </p:cNvPr>
          <p:cNvSpPr txBox="1"/>
          <p:nvPr/>
        </p:nvSpPr>
        <p:spPr>
          <a:xfrm>
            <a:off x="736600" y="3633660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Validación: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D71ABB-29B9-773E-7D3B-9C1EC24EED9D}"/>
                  </a:ext>
                </a:extLst>
              </p:cNvPr>
              <p:cNvSpPr txBox="1"/>
              <p:nvPr/>
            </p:nvSpPr>
            <p:spPr>
              <a:xfrm>
                <a:off x="4784119" y="4061098"/>
                <a:ext cx="2612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D71ABB-29B9-773E-7D3B-9C1EC24E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119" y="4061098"/>
                <a:ext cx="2612895" cy="276999"/>
              </a:xfrm>
              <a:prstGeom prst="rect">
                <a:avLst/>
              </a:prstGeom>
              <a:blipFill>
                <a:blip r:embed="rId3"/>
                <a:stretch>
                  <a:fillRect l="-1168" r="-3505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44EFF1-15B3-1C7D-C069-1F3CA3BF050B}"/>
                  </a:ext>
                </a:extLst>
              </p:cNvPr>
              <p:cNvSpPr txBox="1"/>
              <p:nvPr/>
            </p:nvSpPr>
            <p:spPr>
              <a:xfrm>
                <a:off x="5015819" y="4736394"/>
                <a:ext cx="1887376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544EFF1-15B3-1C7D-C069-1F3CA3BF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19" y="4736394"/>
                <a:ext cx="1887376" cy="603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4E9C086-2741-3244-57B4-497FC58BA0F0}"/>
                  </a:ext>
                </a:extLst>
              </p:cNvPr>
              <p:cNvSpPr txBox="1"/>
              <p:nvPr/>
            </p:nvSpPr>
            <p:spPr>
              <a:xfrm>
                <a:off x="2978271" y="5616684"/>
                <a:ext cx="6224589" cy="61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4E9C086-2741-3244-57B4-497FC58BA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71" y="5616684"/>
                <a:ext cx="6224589" cy="618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3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E5D3-D91C-A4C7-16CB-F35E171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Modelo Matemático </a:t>
            </a:r>
            <a:br>
              <a:rPr lang="es-MX" sz="4800" dirty="0"/>
            </a:br>
            <a:r>
              <a:rPr lang="es-MX" sz="2000" dirty="0"/>
              <a:t>Caminata aleatoria para la interacción de  partículas en la nube de gas</a:t>
            </a:r>
            <a:r>
              <a:rPr lang="es-MX" sz="4800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083CD8-DDB4-B522-A3D6-799448ABFECA}"/>
              </a:ext>
            </a:extLst>
          </p:cNvPr>
          <p:cNvSpPr txBox="1"/>
          <p:nvPr/>
        </p:nvSpPr>
        <p:spPr>
          <a:xfrm>
            <a:off x="688474" y="1980168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Validación: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D71ABB-29B9-773E-7D3B-9C1EC24EED9D}"/>
                  </a:ext>
                </a:extLst>
              </p:cNvPr>
              <p:cNvSpPr txBox="1"/>
              <p:nvPr/>
            </p:nvSpPr>
            <p:spPr>
              <a:xfrm>
                <a:off x="1647680" y="2626676"/>
                <a:ext cx="4617611" cy="460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4D71ABB-29B9-773E-7D3B-9C1EC24E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80" y="2626676"/>
                <a:ext cx="4617611" cy="460447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1F76CF9A-7D36-F529-0D19-6558F451DD82}"/>
              </a:ext>
            </a:extLst>
          </p:cNvPr>
          <p:cNvSpPr txBox="1"/>
          <p:nvPr/>
        </p:nvSpPr>
        <p:spPr>
          <a:xfrm>
            <a:off x="1117600" y="3364299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Asumimos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09907FC-E53D-6554-0A78-1DCAED5D20F7}"/>
                  </a:ext>
                </a:extLst>
              </p:cNvPr>
              <p:cNvSpPr txBox="1"/>
              <p:nvPr/>
            </p:nvSpPr>
            <p:spPr>
              <a:xfrm>
                <a:off x="1671823" y="3878039"/>
                <a:ext cx="228466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09907FC-E53D-6554-0A78-1DCAED5D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23" y="3878039"/>
                <a:ext cx="2284663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85C9B84-EB55-1F2B-93CD-358C61FE9777}"/>
                  </a:ext>
                </a:extLst>
              </p:cNvPr>
              <p:cNvSpPr txBox="1"/>
              <p:nvPr/>
            </p:nvSpPr>
            <p:spPr>
              <a:xfrm>
                <a:off x="1399674" y="4660622"/>
                <a:ext cx="2927101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85C9B84-EB55-1F2B-93CD-358C61FE9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74" y="4660622"/>
                <a:ext cx="2927101" cy="720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297BDD0-D6A0-6001-D320-EA52252A8F19}"/>
                  </a:ext>
                </a:extLst>
              </p:cNvPr>
              <p:cNvSpPr txBox="1"/>
              <p:nvPr/>
            </p:nvSpPr>
            <p:spPr>
              <a:xfrm>
                <a:off x="1421880" y="5519713"/>
                <a:ext cx="2784547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297BDD0-D6A0-6001-D320-EA52252A8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80" y="5519713"/>
                <a:ext cx="2784547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1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7E5D3-D91C-A4C7-16CB-F35E171F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Modelo Matemático </a:t>
            </a:r>
            <a:br>
              <a:rPr lang="es-MX" sz="4800" dirty="0"/>
            </a:br>
            <a:r>
              <a:rPr lang="es-MX" sz="2000" dirty="0"/>
              <a:t>Caminata aleatoria para la interacción de  partículas en la nube de gas</a:t>
            </a:r>
            <a:r>
              <a:rPr lang="es-MX" sz="4800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083CD8-DDB4-B522-A3D6-799448ABFECA}"/>
              </a:ext>
            </a:extLst>
          </p:cNvPr>
          <p:cNvSpPr txBox="1"/>
          <p:nvPr/>
        </p:nvSpPr>
        <p:spPr>
          <a:xfrm>
            <a:off x="688474" y="1980168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Validación: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C7AF6D7-3BDB-F865-16D8-D442A47D9AD7}"/>
                  </a:ext>
                </a:extLst>
              </p:cNvPr>
              <p:cNvSpPr txBox="1"/>
              <p:nvPr/>
            </p:nvSpPr>
            <p:spPr>
              <a:xfrm>
                <a:off x="1399674" y="2586789"/>
                <a:ext cx="2986715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C7AF6D7-3BDB-F865-16D8-D442A47D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74" y="2586789"/>
                <a:ext cx="2986715" cy="6249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A0CD19D-43EE-F337-A875-491B4E470278}"/>
                  </a:ext>
                </a:extLst>
              </p:cNvPr>
              <p:cNvSpPr txBox="1"/>
              <p:nvPr/>
            </p:nvSpPr>
            <p:spPr>
              <a:xfrm>
                <a:off x="1399674" y="3449057"/>
                <a:ext cx="2973058" cy="486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2000" b="0" dirty="0"/>
                  <a:t>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s-MX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𝐷𝑡</m:t>
                                </m:r>
                              </m:den>
                            </m:f>
                          </m:e>
                        </m:d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A0CD19D-43EE-F337-A875-491B4E470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74" y="3449057"/>
                <a:ext cx="2973058" cy="486608"/>
              </a:xfrm>
              <a:prstGeom prst="rect">
                <a:avLst/>
              </a:prstGeom>
              <a:blipFill>
                <a:blip r:embed="rId3"/>
                <a:stretch>
                  <a:fillRect l="-5339" b="-16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A0F7D6-FC00-DC10-912E-3F8702A7047A}"/>
                  </a:ext>
                </a:extLst>
              </p:cNvPr>
              <p:cNvSpPr txBox="1"/>
              <p:nvPr/>
            </p:nvSpPr>
            <p:spPr>
              <a:xfrm>
                <a:off x="1714499" y="4427621"/>
                <a:ext cx="21092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A0F7D6-FC00-DC10-912E-3F8702A70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9" y="4427621"/>
                <a:ext cx="2109295" cy="276999"/>
              </a:xfrm>
              <a:prstGeom prst="rect">
                <a:avLst/>
              </a:prstGeom>
              <a:blipFill>
                <a:blip r:embed="rId4"/>
                <a:stretch>
                  <a:fillRect l="-2023" b="-2608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810621D-349A-57E2-7E79-D35C66A59B38}"/>
                  </a:ext>
                </a:extLst>
              </p:cNvPr>
              <p:cNvSpPr txBox="1"/>
              <p:nvPr/>
            </p:nvSpPr>
            <p:spPr>
              <a:xfrm>
                <a:off x="1714499" y="5064229"/>
                <a:ext cx="6675482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𝐷𝑡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s-MX" dirty="0"/>
                  <a:t> *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𝐷𝑡</m:t>
                                </m:r>
                              </m:den>
                            </m:f>
                          </m:e>
                        </m:d>
                        <m:r>
                          <a:rPr lang="es-MX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s-MX" dirty="0"/>
                  <a:t>*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s-MX" dirty="0"/>
                  <a:t> 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810621D-349A-57E2-7E79-D35C66A59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9" y="5064229"/>
                <a:ext cx="6675482" cy="43768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2D41BA1-30F9-384A-43CA-261BB91F42BF}"/>
                  </a:ext>
                </a:extLst>
              </p:cNvPr>
              <p:cNvSpPr txBox="1"/>
              <p:nvPr/>
            </p:nvSpPr>
            <p:spPr>
              <a:xfrm>
                <a:off x="2335463" y="5788126"/>
                <a:ext cx="5019707" cy="901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𝐷𝑇</m:t>
                          </m:r>
                        </m:den>
                      </m:f>
                      <m:func>
                        <m:func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𝐷𝑇</m:t>
                                  </m:r>
                                </m:den>
                              </m:f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2D41BA1-30F9-384A-43CA-261BB91F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63" y="5788126"/>
                <a:ext cx="5019707" cy="901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56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78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4" name="Group 308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099" name="Rectangle 308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Oval 308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Oval 308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90" name="Rectangle 308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1" name="Rectangle 309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6" name="Group 308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88" name="Rectangle 308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9" name="Rectangle 308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9DCDC-B615-9BA2-1821-8E74C8DA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678" y="21038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Algoritmo </a:t>
            </a:r>
          </a:p>
        </p:txBody>
      </p: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3096" name="Oval 309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7" name="Oval 309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Oval 309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La colosal nube de gas caliente que envuelve dos galaxias en colisión">
            <a:extLst>
              <a:ext uri="{FF2B5EF4-FFF2-40B4-BE49-F238E27FC236}">
                <a16:creationId xmlns:a16="http://schemas.microsoft.com/office/drawing/2014/main" id="{52A742D9-ECEE-E165-81B0-5792A71A4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r="8448" b="2"/>
          <a:stretch/>
        </p:blipFill>
        <p:spPr bwMode="auto"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effectLst>
            <a:softEdge rad="1016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2285F14-DBE5-F5D8-0DB1-A222AB75DEA9}"/>
              </a:ext>
            </a:extLst>
          </p:cNvPr>
          <p:cNvSpPr txBox="1"/>
          <p:nvPr/>
        </p:nvSpPr>
        <p:spPr>
          <a:xfrm>
            <a:off x="6072944" y="1486895"/>
            <a:ext cx="5783897" cy="47765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El </a:t>
            </a:r>
            <a:r>
              <a:rPr lang="en-US" sz="1200" b="0" i="0" spc="50" dirty="0" err="1">
                <a:effectLst/>
              </a:rPr>
              <a:t>algoritmo</a:t>
            </a:r>
            <a:r>
              <a:rPr lang="en-US" sz="1200" b="0" i="0" spc="50" dirty="0">
                <a:effectLst/>
              </a:rPr>
              <a:t> se </a:t>
            </a:r>
            <a:r>
              <a:rPr lang="en-US" sz="1200" b="0" i="0" spc="50" dirty="0" err="1">
                <a:effectLst/>
              </a:rPr>
              <a:t>puede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describir</a:t>
            </a:r>
            <a:r>
              <a:rPr lang="en-US" sz="1200" b="0" i="0" spc="50" dirty="0">
                <a:effectLst/>
              </a:rPr>
              <a:t> de la </a:t>
            </a:r>
            <a:r>
              <a:rPr lang="en-US" sz="1200" b="0" i="0" spc="50" dirty="0" err="1">
                <a:effectLst/>
              </a:rPr>
              <a:t>siguiente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manera</a:t>
            </a:r>
            <a:r>
              <a:rPr lang="en-US" sz="1200" b="0" i="0" spc="50" dirty="0">
                <a:effectLst/>
              </a:rPr>
              <a:t>: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endParaRPr lang="en-US" sz="1200" b="0" i="0" spc="50" dirty="0">
              <a:effectLst/>
            </a:endParaRP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Se </a:t>
            </a:r>
            <a:r>
              <a:rPr lang="en-US" sz="1200" b="0" i="0" spc="50" dirty="0" err="1">
                <a:effectLst/>
              </a:rPr>
              <a:t>definen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los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parámetros</a:t>
            </a:r>
            <a:r>
              <a:rPr lang="en-US" sz="1200" b="0" i="0" spc="50" dirty="0">
                <a:effectLst/>
              </a:rPr>
              <a:t> de la </a:t>
            </a:r>
            <a:r>
              <a:rPr lang="en-US" sz="1200" b="0" i="0" spc="50" dirty="0" err="1">
                <a:effectLst/>
              </a:rPr>
              <a:t>simulación</a:t>
            </a:r>
            <a:r>
              <a:rPr lang="en-US" sz="1200" b="0" i="0" spc="50" dirty="0">
                <a:effectLst/>
              </a:rPr>
              <a:t>, </a:t>
            </a:r>
            <a:r>
              <a:rPr lang="en-US" sz="1200" b="0" i="0" spc="50" dirty="0" err="1">
                <a:effectLst/>
              </a:rPr>
              <a:t>como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el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número</a:t>
            </a:r>
            <a:r>
              <a:rPr lang="en-US" sz="1200" b="0" i="0" spc="50" dirty="0">
                <a:effectLst/>
              </a:rPr>
              <a:t> de </a:t>
            </a:r>
            <a:r>
              <a:rPr lang="en-US" sz="1200" b="0" i="0" spc="50" dirty="0" err="1">
                <a:effectLst/>
              </a:rPr>
              <a:t>partículas</a:t>
            </a:r>
            <a:r>
              <a:rPr lang="en-US" sz="1200" b="0" i="0" spc="50" dirty="0">
                <a:effectLst/>
              </a:rPr>
              <a:t>, </a:t>
            </a:r>
            <a:r>
              <a:rPr lang="en-US" sz="1200" b="0" i="0" spc="50" dirty="0" err="1">
                <a:effectLst/>
              </a:rPr>
              <a:t>el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número</a:t>
            </a:r>
            <a:r>
              <a:rPr lang="en-US" sz="1200" b="0" i="0" spc="50" dirty="0">
                <a:effectLst/>
              </a:rPr>
              <a:t> de pasos, </a:t>
            </a:r>
            <a:r>
              <a:rPr lang="en-US" sz="1200" b="0" i="0" spc="50" dirty="0" err="1">
                <a:effectLst/>
              </a:rPr>
              <a:t>el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coeficiente</a:t>
            </a:r>
            <a:r>
              <a:rPr lang="en-US" sz="1200" b="0" i="0" spc="50" dirty="0">
                <a:effectLst/>
              </a:rPr>
              <a:t> de </a:t>
            </a:r>
            <a:r>
              <a:rPr lang="en-US" sz="1200" b="0" i="0" spc="50" dirty="0" err="1">
                <a:effectLst/>
              </a:rPr>
              <a:t>difusión</a:t>
            </a:r>
            <a:r>
              <a:rPr lang="en-US" sz="1200" b="0" i="0" spc="50" dirty="0">
                <a:effectLst/>
              </a:rPr>
              <a:t>, la </a:t>
            </a:r>
            <a:r>
              <a:rPr lang="en-US" sz="1200" b="0" i="0" spc="50" dirty="0" err="1">
                <a:effectLst/>
              </a:rPr>
              <a:t>temperatura</a:t>
            </a:r>
            <a:r>
              <a:rPr lang="en-US" sz="1200" b="0" i="0" spc="50" dirty="0">
                <a:effectLst/>
              </a:rPr>
              <a:t> y la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inicial</a:t>
            </a:r>
            <a:r>
              <a:rPr lang="en-US" sz="1200" b="0" i="0" spc="50" dirty="0">
                <a:effectLst/>
              </a:rPr>
              <a:t> de las </a:t>
            </a:r>
            <a:r>
              <a:rPr lang="en-US" sz="1200" b="0" i="0" spc="50" dirty="0" err="1">
                <a:effectLst/>
              </a:rPr>
              <a:t>partículas</a:t>
            </a:r>
            <a:r>
              <a:rPr lang="en-US" sz="1200" b="0" i="0" spc="50" dirty="0">
                <a:effectLst/>
              </a:rPr>
              <a:t>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Se define la </a:t>
            </a:r>
            <a:r>
              <a:rPr lang="en-US" sz="1200" b="0" i="0" spc="50" dirty="0" err="1">
                <a:effectLst/>
              </a:rPr>
              <a:t>función</a:t>
            </a:r>
            <a:r>
              <a:rPr lang="en-US" sz="1200" b="0" i="0" spc="50" dirty="0">
                <a:effectLst/>
              </a:rPr>
              <a:t> P(</a:t>
            </a:r>
            <a:r>
              <a:rPr lang="en-US" sz="1200" b="0" i="0" spc="50" dirty="0" err="1">
                <a:effectLst/>
              </a:rPr>
              <a:t>x,y</a:t>
            </a:r>
            <a:r>
              <a:rPr lang="en-US" sz="1200" b="0" i="0" spc="50" dirty="0">
                <a:effectLst/>
              </a:rPr>
              <a:t>) que describe la </a:t>
            </a:r>
            <a:r>
              <a:rPr lang="en-US" sz="1200" b="0" i="0" spc="50" dirty="0" err="1">
                <a:effectLst/>
              </a:rPr>
              <a:t>distribución</a:t>
            </a:r>
            <a:r>
              <a:rPr lang="en-US" sz="1200" b="0" i="0" spc="50" dirty="0">
                <a:effectLst/>
              </a:rPr>
              <a:t> de </a:t>
            </a:r>
            <a:r>
              <a:rPr lang="en-US" sz="1200" b="0" i="0" spc="50" dirty="0" err="1">
                <a:effectLst/>
              </a:rPr>
              <a:t>probabilidad</a:t>
            </a:r>
            <a:r>
              <a:rPr lang="en-US" sz="1200" b="0" i="0" spc="50" dirty="0">
                <a:effectLst/>
              </a:rPr>
              <a:t> de la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de las </a:t>
            </a:r>
            <a:r>
              <a:rPr lang="en-US" sz="1200" b="0" i="0" spc="50" dirty="0" err="1">
                <a:effectLst/>
              </a:rPr>
              <a:t>partículas</a:t>
            </a:r>
            <a:r>
              <a:rPr lang="en-US" sz="1200" b="0" i="0" spc="50" dirty="0">
                <a:effectLst/>
              </a:rPr>
              <a:t>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Se </a:t>
            </a:r>
            <a:r>
              <a:rPr lang="en-US" sz="1200" b="0" i="0" spc="50" dirty="0" err="1">
                <a:effectLst/>
              </a:rPr>
              <a:t>crea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una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matriz</a:t>
            </a:r>
            <a:r>
              <a:rPr lang="en-US" sz="1200" b="0" i="0" spc="50" dirty="0">
                <a:effectLst/>
              </a:rPr>
              <a:t> para </a:t>
            </a:r>
            <a:r>
              <a:rPr lang="en-US" sz="1200" b="0" i="0" spc="50" dirty="0" err="1">
                <a:effectLst/>
              </a:rPr>
              <a:t>almacenar</a:t>
            </a:r>
            <a:r>
              <a:rPr lang="en-US" sz="1200" b="0" i="0" spc="50" dirty="0">
                <a:effectLst/>
              </a:rPr>
              <a:t> las </a:t>
            </a:r>
            <a:r>
              <a:rPr lang="en-US" sz="1200" b="0" i="0" spc="50" dirty="0" err="1">
                <a:effectLst/>
              </a:rPr>
              <a:t>posiciones</a:t>
            </a:r>
            <a:r>
              <a:rPr lang="en-US" sz="1200" b="0" i="0" spc="50" dirty="0">
                <a:effectLst/>
              </a:rPr>
              <a:t> de las </a:t>
            </a:r>
            <a:r>
              <a:rPr lang="en-US" sz="1200" b="0" i="0" spc="50" dirty="0" err="1">
                <a:effectLst/>
              </a:rPr>
              <a:t>partículas</a:t>
            </a:r>
            <a:r>
              <a:rPr lang="en-US" sz="1200" b="0" i="0" spc="50" dirty="0">
                <a:effectLst/>
              </a:rPr>
              <a:t>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Se </a:t>
            </a:r>
            <a:r>
              <a:rPr lang="en-US" sz="1200" b="0" i="0" spc="50" dirty="0" err="1">
                <a:effectLst/>
              </a:rPr>
              <a:t>inicia</a:t>
            </a:r>
            <a:r>
              <a:rPr lang="en-US" sz="1200" b="0" i="0" spc="50" dirty="0">
                <a:effectLst/>
              </a:rPr>
              <a:t> un loop que </a:t>
            </a:r>
            <a:r>
              <a:rPr lang="en-US" sz="1200" b="0" i="0" spc="50" dirty="0" err="1">
                <a:effectLst/>
              </a:rPr>
              <a:t>realiza</a:t>
            </a:r>
            <a:r>
              <a:rPr lang="en-US" sz="1200" b="0" i="0" spc="50" dirty="0">
                <a:effectLst/>
              </a:rPr>
              <a:t> la </a:t>
            </a:r>
            <a:r>
              <a:rPr lang="en-US" sz="1200" b="0" i="0" spc="50" dirty="0" err="1">
                <a:effectLst/>
              </a:rPr>
              <a:t>simulación</a:t>
            </a:r>
            <a:r>
              <a:rPr lang="en-US" sz="1200" b="0" i="0" spc="50" dirty="0">
                <a:effectLst/>
              </a:rPr>
              <a:t> de la </a:t>
            </a:r>
            <a:r>
              <a:rPr lang="en-US" sz="1200" b="0" i="0" spc="50" dirty="0" err="1">
                <a:effectLst/>
              </a:rPr>
              <a:t>caminata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aleatoria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durante</a:t>
            </a:r>
            <a:r>
              <a:rPr lang="en-US" sz="1200" b="0" i="0" spc="50" dirty="0">
                <a:effectLst/>
              </a:rPr>
              <a:t> un </a:t>
            </a:r>
            <a:r>
              <a:rPr lang="en-US" sz="1200" b="0" i="0" spc="50" dirty="0" err="1">
                <a:effectLst/>
              </a:rPr>
              <a:t>número</a:t>
            </a:r>
            <a:r>
              <a:rPr lang="en-US" sz="1200" b="0" i="0" spc="50" dirty="0">
                <a:effectLst/>
              </a:rPr>
              <a:t> dado de pasos.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Para </a:t>
            </a:r>
            <a:r>
              <a:rPr lang="en-US" sz="1200" b="0" i="0" spc="50" dirty="0" err="1">
                <a:effectLst/>
              </a:rPr>
              <a:t>cada</a:t>
            </a:r>
            <a:r>
              <a:rPr lang="en-US" sz="1200" b="0" i="0" spc="50" dirty="0">
                <a:effectLst/>
              </a:rPr>
              <a:t> paso, se </a:t>
            </a:r>
            <a:r>
              <a:rPr lang="en-US" sz="1200" b="0" i="0" spc="50" dirty="0" err="1">
                <a:effectLst/>
              </a:rPr>
              <a:t>calculan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los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nuevos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desplazamientos</a:t>
            </a:r>
            <a:r>
              <a:rPr lang="en-US" sz="1200" b="0" i="0" spc="50" dirty="0">
                <a:effectLst/>
              </a:rPr>
              <a:t> dx y </a:t>
            </a:r>
            <a:r>
              <a:rPr lang="en-US" sz="1200" b="0" i="0" spc="50" dirty="0" err="1">
                <a:effectLst/>
              </a:rPr>
              <a:t>dy</a:t>
            </a:r>
            <a:r>
              <a:rPr lang="en-US" sz="1200" b="0" i="0" spc="50" dirty="0">
                <a:effectLst/>
              </a:rPr>
              <a:t> de </a:t>
            </a:r>
            <a:r>
              <a:rPr lang="en-US" sz="1200" b="0" i="0" spc="50" dirty="0" err="1">
                <a:effectLst/>
              </a:rPr>
              <a:t>cada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partícula</a:t>
            </a:r>
            <a:r>
              <a:rPr lang="en-US" sz="1200" b="0" i="0" spc="50" dirty="0">
                <a:effectLst/>
              </a:rPr>
              <a:t>, </a:t>
            </a:r>
            <a:r>
              <a:rPr lang="en-US" sz="1200" b="0" i="0" spc="50" dirty="0" err="1">
                <a:effectLst/>
              </a:rPr>
              <a:t>utilizando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una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distribución</a:t>
            </a:r>
            <a:r>
              <a:rPr lang="en-US" sz="1200" b="0" i="0" spc="50" dirty="0">
                <a:effectLst/>
              </a:rPr>
              <a:t> normal.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Para </a:t>
            </a:r>
            <a:r>
              <a:rPr lang="en-US" sz="1200" b="0" i="0" spc="50" dirty="0" err="1">
                <a:effectLst/>
              </a:rPr>
              <a:t>cada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partícula</a:t>
            </a:r>
            <a:r>
              <a:rPr lang="en-US" sz="1200" b="0" i="0" spc="50" dirty="0">
                <a:effectLst/>
              </a:rPr>
              <a:t>, se genera </a:t>
            </a:r>
            <a:r>
              <a:rPr lang="en-US" sz="1200" b="0" i="0" spc="50" dirty="0" err="1">
                <a:effectLst/>
              </a:rPr>
              <a:t>una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nueva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x,y</a:t>
            </a:r>
            <a:r>
              <a:rPr lang="en-US" sz="1200" b="0" i="0" spc="50" dirty="0">
                <a:effectLst/>
              </a:rPr>
              <a:t>, </a:t>
            </a:r>
            <a:r>
              <a:rPr lang="en-US" sz="1200" b="0" i="0" spc="50" dirty="0" err="1">
                <a:effectLst/>
              </a:rPr>
              <a:t>sumando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los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desplazamientos</a:t>
            </a:r>
            <a:r>
              <a:rPr lang="en-US" sz="1200" b="0" i="0" spc="50" dirty="0">
                <a:effectLst/>
              </a:rPr>
              <a:t> dx y </a:t>
            </a:r>
            <a:r>
              <a:rPr lang="en-US" sz="1200" b="0" i="0" spc="50" dirty="0" err="1">
                <a:effectLst/>
              </a:rPr>
              <a:t>dy</a:t>
            </a:r>
            <a:r>
              <a:rPr lang="en-US" sz="1200" b="0" i="0" spc="50" dirty="0">
                <a:effectLst/>
              </a:rPr>
              <a:t> a </a:t>
            </a:r>
            <a:r>
              <a:rPr lang="en-US" sz="1200" b="0" i="0" spc="50" dirty="0" err="1">
                <a:effectLst/>
              </a:rPr>
              <a:t>su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actual.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Se </a:t>
            </a:r>
            <a:r>
              <a:rPr lang="en-US" sz="1200" b="0" i="0" spc="50" dirty="0" err="1">
                <a:effectLst/>
              </a:rPr>
              <a:t>acepta</a:t>
            </a:r>
            <a:r>
              <a:rPr lang="en-US" sz="1200" b="0" i="0" spc="50" dirty="0">
                <a:effectLst/>
              </a:rPr>
              <a:t> la </a:t>
            </a:r>
            <a:r>
              <a:rPr lang="en-US" sz="1200" b="0" i="0" spc="50" dirty="0" err="1">
                <a:effectLst/>
              </a:rPr>
              <a:t>nueva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con </a:t>
            </a:r>
            <a:r>
              <a:rPr lang="en-US" sz="1200" b="0" i="0" spc="50" dirty="0" err="1">
                <a:effectLst/>
              </a:rPr>
              <a:t>una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probabilidad</a:t>
            </a:r>
            <a:r>
              <a:rPr lang="en-US" sz="1200" b="0" i="0" spc="50" dirty="0">
                <a:effectLst/>
              </a:rPr>
              <a:t> dada </a:t>
            </a:r>
            <a:r>
              <a:rPr lang="en-US" sz="1200" b="0" i="0" spc="50" dirty="0" err="1">
                <a:effectLst/>
              </a:rPr>
              <a:t>por</a:t>
            </a:r>
            <a:r>
              <a:rPr lang="en-US" sz="1200" b="0" i="0" spc="50" dirty="0">
                <a:effectLst/>
              </a:rPr>
              <a:t> la </a:t>
            </a:r>
            <a:r>
              <a:rPr lang="en-US" sz="1200" b="0" i="0" spc="50" dirty="0" err="1">
                <a:effectLst/>
              </a:rPr>
              <a:t>función</a:t>
            </a:r>
            <a:r>
              <a:rPr lang="en-US" sz="1200" b="0" i="0" spc="50" dirty="0">
                <a:effectLst/>
              </a:rPr>
              <a:t> de </a:t>
            </a:r>
            <a:r>
              <a:rPr lang="en-US" sz="1200" b="0" i="0" spc="50" dirty="0" err="1">
                <a:effectLst/>
              </a:rPr>
              <a:t>distribución</a:t>
            </a:r>
            <a:r>
              <a:rPr lang="en-US" sz="1200" b="0" i="0" spc="50" dirty="0">
                <a:effectLst/>
              </a:rPr>
              <a:t> P(</a:t>
            </a:r>
            <a:r>
              <a:rPr lang="en-US" sz="1200" b="0" i="0" spc="50" dirty="0" err="1">
                <a:effectLst/>
              </a:rPr>
              <a:t>x,y</a:t>
            </a:r>
            <a:r>
              <a:rPr lang="en-US" sz="1200" b="0" i="0" spc="50" dirty="0">
                <a:effectLst/>
              </a:rPr>
              <a:t>), </a:t>
            </a:r>
            <a:r>
              <a:rPr lang="en-US" sz="1200" b="0" i="0" spc="50" dirty="0" err="1">
                <a:effectLst/>
              </a:rPr>
              <a:t>comparándola</a:t>
            </a:r>
            <a:r>
              <a:rPr lang="en-US" sz="1200" b="0" i="0" spc="50" dirty="0">
                <a:effectLst/>
              </a:rPr>
              <a:t> con la </a:t>
            </a:r>
            <a:r>
              <a:rPr lang="en-US" sz="1200" b="0" i="0" spc="50" dirty="0" err="1">
                <a:effectLst/>
              </a:rPr>
              <a:t>probabilidad</a:t>
            </a:r>
            <a:r>
              <a:rPr lang="en-US" sz="1200" b="0" i="0" spc="50" dirty="0">
                <a:effectLst/>
              </a:rPr>
              <a:t> de la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actual P(</a:t>
            </a:r>
            <a:r>
              <a:rPr lang="en-US" sz="1200" b="0" i="0" spc="50" dirty="0" err="1">
                <a:effectLst/>
              </a:rPr>
              <a:t>posiciones</a:t>
            </a:r>
            <a:r>
              <a:rPr lang="en-US" sz="1200" b="0" i="0" spc="50" dirty="0">
                <a:effectLst/>
              </a:rPr>
              <a:t>[j, 0], </a:t>
            </a:r>
            <a:r>
              <a:rPr lang="en-US" sz="1200" b="0" i="0" spc="50" dirty="0" err="1">
                <a:effectLst/>
              </a:rPr>
              <a:t>posiciones</a:t>
            </a:r>
            <a:r>
              <a:rPr lang="en-US" sz="1200" b="0" i="0" spc="50" dirty="0">
                <a:effectLst/>
              </a:rPr>
              <a:t>[j, 1]). Si la </a:t>
            </a:r>
            <a:r>
              <a:rPr lang="en-US" sz="1200" b="0" i="0" spc="50" dirty="0" err="1">
                <a:effectLst/>
              </a:rPr>
              <a:t>nueva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es </a:t>
            </a:r>
            <a:r>
              <a:rPr lang="en-US" sz="1200" b="0" i="0" spc="50" dirty="0" err="1">
                <a:effectLst/>
              </a:rPr>
              <a:t>aceptada</a:t>
            </a:r>
            <a:r>
              <a:rPr lang="en-US" sz="1200" b="0" i="0" spc="50" dirty="0">
                <a:effectLst/>
              </a:rPr>
              <a:t>, se </a:t>
            </a:r>
            <a:r>
              <a:rPr lang="en-US" sz="1200" b="0" i="0" spc="50" dirty="0" err="1">
                <a:effectLst/>
              </a:rPr>
              <a:t>actualiza</a:t>
            </a:r>
            <a:r>
              <a:rPr lang="en-US" sz="1200" b="0" i="0" spc="50" dirty="0">
                <a:effectLst/>
              </a:rPr>
              <a:t> la </a:t>
            </a:r>
            <a:r>
              <a:rPr lang="en-US" sz="1200" b="0" i="0" spc="50" dirty="0" err="1">
                <a:effectLst/>
              </a:rPr>
              <a:t>posición</a:t>
            </a:r>
            <a:r>
              <a:rPr lang="en-US" sz="1200" b="0" i="0" spc="50" dirty="0">
                <a:effectLst/>
              </a:rPr>
              <a:t> de la </a:t>
            </a:r>
            <a:r>
              <a:rPr lang="en-US" sz="1200" b="0" i="0" spc="50" dirty="0" err="1">
                <a:effectLst/>
              </a:rPr>
              <a:t>partícula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en</a:t>
            </a:r>
            <a:r>
              <a:rPr lang="en-US" sz="1200" b="0" i="0" spc="50" dirty="0">
                <a:effectLst/>
              </a:rPr>
              <a:t> la </a:t>
            </a:r>
            <a:r>
              <a:rPr lang="en-US" sz="1200" b="0" i="0" spc="50" dirty="0" err="1">
                <a:effectLst/>
              </a:rPr>
              <a:t>matriz</a:t>
            </a:r>
            <a:r>
              <a:rPr lang="en-US" sz="1200" b="0" i="0" spc="50" dirty="0">
                <a:effectLst/>
              </a:rPr>
              <a:t> de </a:t>
            </a:r>
            <a:r>
              <a:rPr lang="en-US" sz="1200" b="0" i="0" spc="50" dirty="0" err="1">
                <a:effectLst/>
              </a:rPr>
              <a:t>posiciones</a:t>
            </a:r>
            <a:r>
              <a:rPr lang="en-US" sz="1200" b="0" i="0" spc="50" dirty="0">
                <a:effectLst/>
              </a:rPr>
              <a:t>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b="0" i="0" spc="50" dirty="0">
                <a:effectLst/>
              </a:rPr>
              <a:t>Se </a:t>
            </a:r>
            <a:r>
              <a:rPr lang="en-US" sz="1200" b="0" i="0" spc="50" dirty="0" err="1">
                <a:effectLst/>
              </a:rPr>
              <a:t>grafican</a:t>
            </a:r>
            <a:r>
              <a:rPr lang="en-US" sz="1200" b="0" i="0" spc="50" dirty="0">
                <a:effectLst/>
              </a:rPr>
              <a:t> las </a:t>
            </a:r>
            <a:r>
              <a:rPr lang="en-US" sz="1200" b="0" i="0" spc="50" dirty="0" err="1">
                <a:effectLst/>
              </a:rPr>
              <a:t>posiciones</a:t>
            </a:r>
            <a:r>
              <a:rPr lang="en-US" sz="1200" b="0" i="0" spc="50" dirty="0">
                <a:effectLst/>
              </a:rPr>
              <a:t> </a:t>
            </a:r>
            <a:r>
              <a:rPr lang="en-US" sz="1200" b="0" i="0" spc="50" dirty="0" err="1">
                <a:effectLst/>
              </a:rPr>
              <a:t>actuales</a:t>
            </a:r>
            <a:r>
              <a:rPr lang="en-US" sz="1200" b="0" i="0" spc="50" dirty="0">
                <a:effectLst/>
              </a:rPr>
              <a:t> de las </a:t>
            </a:r>
            <a:r>
              <a:rPr lang="en-US" sz="1200" b="0" i="0" spc="50" dirty="0" err="1">
                <a:effectLst/>
              </a:rPr>
              <a:t>partículas</a:t>
            </a:r>
            <a:r>
              <a:rPr lang="en-US" sz="1200" b="0" i="0" spc="50" dirty="0">
                <a:effectLst/>
              </a:rPr>
              <a:t>.</a:t>
            </a:r>
          </a:p>
          <a:p>
            <a:pPr indent="-270000" algn="just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200" spc="50" dirty="0"/>
              <a:t>En </a:t>
            </a:r>
            <a:r>
              <a:rPr lang="en-US" sz="1200" spc="50" dirty="0" err="1"/>
              <a:t>caso</a:t>
            </a:r>
            <a:r>
              <a:rPr lang="en-US" sz="1200" spc="50" dirty="0"/>
              <a:t> del </a:t>
            </a:r>
            <a:r>
              <a:rPr lang="en-US" sz="1200" spc="50" dirty="0" err="1"/>
              <a:t>segudo</a:t>
            </a:r>
            <a:r>
              <a:rPr lang="en-US" sz="1200" spc="50" dirty="0"/>
              <a:t> </a:t>
            </a:r>
            <a:r>
              <a:rPr lang="en-US" sz="1200" spc="50" dirty="0" err="1"/>
              <a:t>programa</a:t>
            </a:r>
            <a:r>
              <a:rPr lang="en-US" sz="1200" spc="50" dirty="0"/>
              <a:t> se </a:t>
            </a:r>
            <a:r>
              <a:rPr lang="en-US" sz="1200" spc="50" dirty="0" err="1"/>
              <a:t>ejecuta</a:t>
            </a:r>
            <a:r>
              <a:rPr lang="en-US" sz="1200" spc="50" dirty="0"/>
              <a:t> la </a:t>
            </a:r>
            <a:r>
              <a:rPr lang="en-US" sz="1200" spc="50" dirty="0" err="1"/>
              <a:t>sentencia</a:t>
            </a:r>
            <a:r>
              <a:rPr lang="en-US" sz="1200" spc="50" dirty="0"/>
              <a:t> que </a:t>
            </a:r>
            <a:r>
              <a:rPr lang="en-US" sz="1200" spc="50" dirty="0" err="1"/>
              <a:t>ploteara</a:t>
            </a:r>
            <a:r>
              <a:rPr lang="en-US" sz="1200" spc="50" dirty="0"/>
              <a:t> las </a:t>
            </a:r>
            <a:r>
              <a:rPr lang="en-US" sz="1200" spc="50" dirty="0" err="1"/>
              <a:t>trayectorias</a:t>
            </a:r>
            <a:r>
              <a:rPr lang="en-US" sz="1200" spc="50" dirty="0"/>
              <a:t> </a:t>
            </a:r>
            <a:r>
              <a:rPr lang="en-US" sz="1200" spc="50" dirty="0" err="1"/>
              <a:t>correspondientes</a:t>
            </a:r>
            <a:r>
              <a:rPr lang="en-US" sz="1200" spc="50" dirty="0"/>
              <a:t> a </a:t>
            </a:r>
            <a:r>
              <a:rPr lang="en-US" sz="1200" spc="50" dirty="0" err="1"/>
              <a:t>cada</a:t>
            </a:r>
            <a:r>
              <a:rPr lang="en-US" sz="1200" spc="50" dirty="0"/>
              <a:t> </a:t>
            </a:r>
            <a:r>
              <a:rPr lang="en-US" sz="1200" spc="50" dirty="0" err="1"/>
              <a:t>desplazamiento</a:t>
            </a:r>
            <a:r>
              <a:rPr lang="en-US" sz="1200" spc="50" dirty="0"/>
              <a:t> </a:t>
            </a:r>
            <a:endParaRPr lang="en-US" sz="1200" b="0" i="0" spc="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171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9DCDC-B615-9BA2-1821-8E74C8DA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Programas</a:t>
            </a:r>
            <a:br>
              <a:rPr lang="es-MX" dirty="0"/>
            </a:br>
            <a:r>
              <a:rPr lang="es-MX" sz="3200" dirty="0"/>
              <a:t>Difusión de partículas  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E55984-E627-3AC1-61D0-22CCD51D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64" y="1978505"/>
            <a:ext cx="4569205" cy="46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3356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788</Words>
  <Application>Microsoft Office PowerPoint</Application>
  <PresentationFormat>Panorámica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Bell MT</vt:lpstr>
      <vt:lpstr>Cambria Math</vt:lpstr>
      <vt:lpstr>Söhne</vt:lpstr>
      <vt:lpstr>GlowVTI</vt:lpstr>
      <vt:lpstr>Difusión de  partículas aleatorias dentro de una nube de gas en el espacio.</vt:lpstr>
      <vt:lpstr>Difusión de partículas – Proceso de Caminata aleatoria</vt:lpstr>
      <vt:lpstr>Modelo Matemático  Caminata aleatoria para la difusión de  partículas en la nube de gas.</vt:lpstr>
      <vt:lpstr>Modelo Matemático  Caminata aleatoria para la interacción de  partículas en la nube de gas.</vt:lpstr>
      <vt:lpstr>Modelo Matemático  Caminata aleatoria para la interacción de  partículas en la nube de gas.</vt:lpstr>
      <vt:lpstr>Modelo Matemático  Caminata aleatoria para la interacción de  partículas en la nube de gas.</vt:lpstr>
      <vt:lpstr>Modelo Matemático  Caminata aleatoria para la interacción de  partículas en la nube de gas.</vt:lpstr>
      <vt:lpstr>Algoritmo </vt:lpstr>
      <vt:lpstr>Programas Difusión de partículas  </vt:lpstr>
      <vt:lpstr>Resultados Difusión de partículas  </vt:lpstr>
      <vt:lpstr>Resultados Difusión de partículas  </vt:lpstr>
      <vt:lpstr>Programas Trayectoria de la Difusión de partículas  </vt:lpstr>
      <vt:lpstr>Resultados Trayectoria de la Difusión de partículas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Difusión de  partículas aleatorias dentro de una nube de gas en el espacio.</dc:title>
  <dc:creator>JAE García</dc:creator>
  <cp:lastModifiedBy>JAE García</cp:lastModifiedBy>
  <cp:revision>3</cp:revision>
  <dcterms:created xsi:type="dcterms:W3CDTF">2023-05-11T16:14:18Z</dcterms:created>
  <dcterms:modified xsi:type="dcterms:W3CDTF">2023-05-12T19:31:22Z</dcterms:modified>
</cp:coreProperties>
</file>