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nva Sans" panose="020B0604020202020204" charset="0"/>
      <p:regular r:id="rId21"/>
    </p:embeddedFont>
    <p:embeddedFont>
      <p:font typeface="Calibri" panose="020F0502020204030204" pitchFamily="34" charset="0"/>
      <p:regular r:id="rId22"/>
      <p:bold r:id="rId23"/>
      <p:italic r:id="rId24"/>
      <p:boldItalic r:id="rId25"/>
    </p:embeddedFont>
    <p:embeddedFont>
      <p:font typeface="Anton" panose="020B0604020202020204" charset="0"/>
      <p:regular r:id="rId26"/>
    </p:embeddedFont>
    <p:embeddedFont>
      <p:font typeface="Open Sans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4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3.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7500" r="-17500"/>
            </a:stretch>
          </a:blipFill>
        </p:spPr>
      </p:sp>
      <p:grpSp>
        <p:nvGrpSpPr>
          <p:cNvPr id="3" name="Group 3"/>
          <p:cNvGrpSpPr/>
          <p:nvPr/>
        </p:nvGrpSpPr>
        <p:grpSpPr>
          <a:xfrm>
            <a:off x="404343" y="5143500"/>
            <a:ext cx="9623378" cy="1315234"/>
            <a:chOff x="0" y="0"/>
            <a:chExt cx="2407721" cy="329065"/>
          </a:xfrm>
        </p:grpSpPr>
        <p:sp>
          <p:nvSpPr>
            <p:cNvPr id="4" name="Freeform 4"/>
            <p:cNvSpPr/>
            <p:nvPr/>
          </p:nvSpPr>
          <p:spPr>
            <a:xfrm>
              <a:off x="0" y="0"/>
              <a:ext cx="2407721" cy="329065"/>
            </a:xfrm>
            <a:custGeom>
              <a:avLst/>
              <a:gdLst/>
              <a:ahLst/>
              <a:cxnLst/>
              <a:rect l="l" t="t" r="r" b="b"/>
              <a:pathLst>
                <a:path w="2407721" h="329065">
                  <a:moveTo>
                    <a:pt x="80449" y="0"/>
                  </a:moveTo>
                  <a:lnTo>
                    <a:pt x="2327272" y="0"/>
                  </a:lnTo>
                  <a:cubicBezTo>
                    <a:pt x="2371703" y="0"/>
                    <a:pt x="2407721" y="36018"/>
                    <a:pt x="2407721" y="80449"/>
                  </a:cubicBezTo>
                  <a:lnTo>
                    <a:pt x="2407721" y="248616"/>
                  </a:lnTo>
                  <a:cubicBezTo>
                    <a:pt x="2407721" y="293047"/>
                    <a:pt x="2371703" y="329065"/>
                    <a:pt x="2327272" y="329065"/>
                  </a:cubicBezTo>
                  <a:lnTo>
                    <a:pt x="80449" y="329065"/>
                  </a:lnTo>
                  <a:cubicBezTo>
                    <a:pt x="36018" y="329065"/>
                    <a:pt x="0" y="293047"/>
                    <a:pt x="0" y="248616"/>
                  </a:cubicBezTo>
                  <a:lnTo>
                    <a:pt x="0" y="80449"/>
                  </a:lnTo>
                  <a:cubicBezTo>
                    <a:pt x="0" y="36018"/>
                    <a:pt x="36018" y="0"/>
                    <a:pt x="80449" y="0"/>
                  </a:cubicBezTo>
                  <a:close/>
                </a:path>
              </a:pathLst>
            </a:custGeom>
            <a:solidFill>
              <a:srgbClr val="7E9C2E"/>
            </a:solidFill>
            <a:ln w="66675" cap="rnd">
              <a:solidFill>
                <a:srgbClr val="000000"/>
              </a:solidFill>
              <a:prstDash val="solid"/>
              <a:round/>
            </a:ln>
          </p:spPr>
        </p:sp>
        <p:sp>
          <p:nvSpPr>
            <p:cNvPr id="5" name="TextBox 5"/>
            <p:cNvSpPr txBox="1"/>
            <p:nvPr/>
          </p:nvSpPr>
          <p:spPr>
            <a:xfrm>
              <a:off x="0" y="-114300"/>
              <a:ext cx="2407721" cy="443365"/>
            </a:xfrm>
            <a:prstGeom prst="rect">
              <a:avLst/>
            </a:prstGeom>
          </p:spPr>
          <p:txBody>
            <a:bodyPr lIns="50800" tIns="50800" rIns="50800" bIns="50800" rtlCol="0" anchor="ctr"/>
            <a:lstStyle/>
            <a:p>
              <a:pPr algn="ctr">
                <a:lnSpc>
                  <a:spcPts val="7840"/>
                </a:lnSpc>
              </a:pPr>
              <a:r>
                <a:rPr lang="en-US" sz="5600">
                  <a:solidFill>
                    <a:srgbClr val="FFFFFF"/>
                  </a:solidFill>
                  <a:latin typeface="Canva Sans"/>
                  <a:ea typeface="Canva Sans"/>
                  <a:cs typeface="Canva Sans"/>
                  <a:sym typeface="Canva Sans"/>
                </a:rPr>
                <a:t>Using SQL</a:t>
              </a:r>
            </a:p>
          </p:txBody>
        </p:sp>
      </p:grpSp>
      <p:sp>
        <p:nvSpPr>
          <p:cNvPr id="9" name="TextBox 9"/>
          <p:cNvSpPr txBox="1"/>
          <p:nvPr/>
        </p:nvSpPr>
        <p:spPr>
          <a:xfrm>
            <a:off x="404343" y="2861940"/>
            <a:ext cx="14143371" cy="2066925"/>
          </a:xfrm>
          <a:prstGeom prst="rect">
            <a:avLst/>
          </a:prstGeom>
        </p:spPr>
        <p:txBody>
          <a:bodyPr lIns="0" tIns="0" rIns="0" bIns="0" rtlCol="0" anchor="t">
            <a:spAutoFit/>
          </a:bodyPr>
          <a:lstStyle/>
          <a:p>
            <a:pPr algn="l">
              <a:lnSpc>
                <a:spcPts val="16800"/>
              </a:lnSpc>
              <a:spcBef>
                <a:spcPct val="0"/>
              </a:spcBef>
            </a:pPr>
            <a:r>
              <a:rPr lang="en-US" sz="12000">
                <a:solidFill>
                  <a:srgbClr val="FFFFFF"/>
                </a:solidFill>
                <a:latin typeface="Anton"/>
                <a:ea typeface="Anton"/>
                <a:cs typeface="Anton"/>
                <a:sym typeface="Anton"/>
              </a:rPr>
              <a:t>ANALYZING PIZZA SALES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1195735" y="1249029"/>
            <a:ext cx="16063565" cy="6159570"/>
          </a:xfrm>
          <a:custGeom>
            <a:avLst/>
            <a:gdLst/>
            <a:ahLst/>
            <a:cxnLst/>
            <a:rect l="l" t="t" r="r" b="b"/>
            <a:pathLst>
              <a:path w="16063565" h="6159570">
                <a:moveTo>
                  <a:pt x="0" y="0"/>
                </a:moveTo>
                <a:lnTo>
                  <a:pt x="16063565" y="0"/>
                </a:lnTo>
                <a:lnTo>
                  <a:pt x="16063565" y="6159570"/>
                </a:lnTo>
                <a:lnTo>
                  <a:pt x="0" y="6159570"/>
                </a:lnTo>
                <a:lnTo>
                  <a:pt x="0" y="0"/>
                </a:lnTo>
                <a:close/>
              </a:path>
            </a:pathLst>
          </a:custGeom>
          <a:blipFill>
            <a:blip r:embed="rId2"/>
            <a:stretch>
              <a:fillRect t="-29240" b="-15204"/>
            </a:stretch>
          </a:blipFill>
        </p:spPr>
      </p:sp>
      <p:sp>
        <p:nvSpPr>
          <p:cNvPr id="6" name="Freeform 6"/>
          <p:cNvSpPr/>
          <p:nvPr/>
        </p:nvSpPr>
        <p:spPr>
          <a:xfrm>
            <a:off x="6246043" y="7693485"/>
            <a:ext cx="5620023" cy="2593515"/>
          </a:xfrm>
          <a:custGeom>
            <a:avLst/>
            <a:gdLst/>
            <a:ahLst/>
            <a:cxnLst/>
            <a:rect l="l" t="t" r="r" b="b"/>
            <a:pathLst>
              <a:path w="5620023" h="2593515">
                <a:moveTo>
                  <a:pt x="0" y="0"/>
                </a:moveTo>
                <a:lnTo>
                  <a:pt x="5620022" y="0"/>
                </a:lnTo>
                <a:lnTo>
                  <a:pt x="5620022" y="2593515"/>
                </a:lnTo>
                <a:lnTo>
                  <a:pt x="0" y="2593515"/>
                </a:lnTo>
                <a:lnTo>
                  <a:pt x="0" y="0"/>
                </a:lnTo>
                <a:close/>
              </a:path>
            </a:pathLst>
          </a:custGeom>
          <a:blipFill>
            <a:blip r:embed="rId3"/>
            <a:stretch>
              <a:fillRect t="-35621" b="-22887"/>
            </a:stretch>
          </a:blipFill>
        </p:spPr>
      </p:sp>
      <p:sp>
        <p:nvSpPr>
          <p:cNvPr id="7" name="TextBox 7"/>
          <p:cNvSpPr txBox="1"/>
          <p:nvPr/>
        </p:nvSpPr>
        <p:spPr>
          <a:xfrm>
            <a:off x="1749909" y="507189"/>
            <a:ext cx="14321780" cy="1052547"/>
          </a:xfrm>
          <a:prstGeom prst="rect">
            <a:avLst/>
          </a:prstGeom>
        </p:spPr>
        <p:txBody>
          <a:bodyPr lIns="0" tIns="0" rIns="0" bIns="0" rtlCol="0" anchor="t">
            <a:spAutoFit/>
          </a:bodyPr>
          <a:lstStyle/>
          <a:p>
            <a:pPr algn="ctr">
              <a:lnSpc>
                <a:spcPts val="4140"/>
              </a:lnSpc>
            </a:pPr>
            <a:r>
              <a:rPr lang="en-US" sz="3538">
                <a:solidFill>
                  <a:srgbClr val="FFFFFF"/>
                </a:solidFill>
                <a:latin typeface="Canva Sans"/>
                <a:ea typeface="Canva Sans"/>
                <a:cs typeface="Canva Sans"/>
                <a:sym typeface="Canva Sans"/>
              </a:rPr>
              <a:t>Q6: THE QUANTITY OF EACH PIZZA CATEGORIES ORDERED.</a:t>
            </a:r>
          </a:p>
          <a:p>
            <a:pPr algn="ctr">
              <a:lnSpc>
                <a:spcPts val="4140"/>
              </a:lnSpc>
            </a:pPr>
            <a:endParaRPr lang="en-US" sz="3538">
              <a:solidFill>
                <a:srgbClr val="FFFFFF"/>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1028700" y="1539655"/>
            <a:ext cx="16230600" cy="3283283"/>
          </a:xfrm>
          <a:custGeom>
            <a:avLst/>
            <a:gdLst/>
            <a:ahLst/>
            <a:cxnLst/>
            <a:rect l="l" t="t" r="r" b="b"/>
            <a:pathLst>
              <a:path w="16230600" h="3283283">
                <a:moveTo>
                  <a:pt x="0" y="0"/>
                </a:moveTo>
                <a:lnTo>
                  <a:pt x="16230600" y="0"/>
                </a:lnTo>
                <a:lnTo>
                  <a:pt x="16230600" y="3283284"/>
                </a:lnTo>
                <a:lnTo>
                  <a:pt x="0" y="3283284"/>
                </a:lnTo>
                <a:lnTo>
                  <a:pt x="0" y="0"/>
                </a:lnTo>
                <a:close/>
              </a:path>
            </a:pathLst>
          </a:custGeom>
          <a:blipFill>
            <a:blip r:embed="rId2"/>
            <a:stretch>
              <a:fillRect t="-56501" b="-39227"/>
            </a:stretch>
          </a:blipFill>
        </p:spPr>
      </p:sp>
      <p:sp>
        <p:nvSpPr>
          <p:cNvPr id="6" name="Freeform 6"/>
          <p:cNvSpPr/>
          <p:nvPr/>
        </p:nvSpPr>
        <p:spPr>
          <a:xfrm>
            <a:off x="5191370" y="5143500"/>
            <a:ext cx="7438859" cy="4815195"/>
          </a:xfrm>
          <a:custGeom>
            <a:avLst/>
            <a:gdLst/>
            <a:ahLst/>
            <a:cxnLst/>
            <a:rect l="l" t="t" r="r" b="b"/>
            <a:pathLst>
              <a:path w="7438859" h="4815195">
                <a:moveTo>
                  <a:pt x="0" y="0"/>
                </a:moveTo>
                <a:lnTo>
                  <a:pt x="7438859" y="0"/>
                </a:lnTo>
                <a:lnTo>
                  <a:pt x="7438859" y="4815195"/>
                </a:lnTo>
                <a:lnTo>
                  <a:pt x="0" y="4815195"/>
                </a:lnTo>
                <a:lnTo>
                  <a:pt x="0" y="0"/>
                </a:lnTo>
                <a:close/>
              </a:path>
            </a:pathLst>
          </a:custGeom>
          <a:blipFill>
            <a:blip r:embed="rId3"/>
            <a:stretch>
              <a:fillRect/>
            </a:stretch>
          </a:blipFill>
        </p:spPr>
      </p:sp>
      <p:sp>
        <p:nvSpPr>
          <p:cNvPr id="7" name="TextBox 7"/>
          <p:cNvSpPr txBox="1"/>
          <p:nvPr/>
        </p:nvSpPr>
        <p:spPr>
          <a:xfrm>
            <a:off x="1749909" y="507189"/>
            <a:ext cx="14321780" cy="1032466"/>
          </a:xfrm>
          <a:prstGeom prst="rect">
            <a:avLst/>
          </a:prstGeom>
        </p:spPr>
        <p:txBody>
          <a:bodyPr lIns="0" tIns="0" rIns="0" bIns="0" rtlCol="0" anchor="t">
            <a:spAutoFit/>
          </a:bodyPr>
          <a:lstStyle/>
          <a:p>
            <a:pPr algn="ctr">
              <a:lnSpc>
                <a:spcPts val="4023"/>
              </a:lnSpc>
            </a:pPr>
            <a:r>
              <a:rPr lang="en-US" sz="3438">
                <a:solidFill>
                  <a:srgbClr val="FFFFFF"/>
                </a:solidFill>
                <a:latin typeface="Canva Sans"/>
                <a:ea typeface="Canva Sans"/>
                <a:cs typeface="Canva Sans"/>
                <a:sym typeface="Canva Sans"/>
              </a:rPr>
              <a:t>Q7: THE DISTRIBUTION OF ORDERS BY HOURS OF THE DAY.</a:t>
            </a:r>
          </a:p>
          <a:p>
            <a:pPr algn="ctr">
              <a:lnSpc>
                <a:spcPts val="4140"/>
              </a:lnSpc>
            </a:pPr>
            <a:endParaRPr lang="en-US" sz="3438">
              <a:solidFill>
                <a:srgbClr val="FFFFFF"/>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2076954" y="1539655"/>
            <a:ext cx="14565647" cy="4023470"/>
          </a:xfrm>
          <a:custGeom>
            <a:avLst/>
            <a:gdLst/>
            <a:ahLst/>
            <a:cxnLst/>
            <a:rect l="l" t="t" r="r" b="b"/>
            <a:pathLst>
              <a:path w="14565647" h="4023470">
                <a:moveTo>
                  <a:pt x="0" y="0"/>
                </a:moveTo>
                <a:lnTo>
                  <a:pt x="14565647" y="0"/>
                </a:lnTo>
                <a:lnTo>
                  <a:pt x="14565647" y="4023470"/>
                </a:lnTo>
                <a:lnTo>
                  <a:pt x="0" y="4023470"/>
                </a:lnTo>
                <a:lnTo>
                  <a:pt x="0" y="0"/>
                </a:lnTo>
                <a:close/>
              </a:path>
            </a:pathLst>
          </a:custGeom>
          <a:blipFill>
            <a:blip r:embed="rId2"/>
            <a:stretch>
              <a:fillRect t="-570" r="-36845" b="-570"/>
            </a:stretch>
          </a:blipFill>
        </p:spPr>
      </p:sp>
      <p:sp>
        <p:nvSpPr>
          <p:cNvPr id="6" name="Freeform 6"/>
          <p:cNvSpPr/>
          <p:nvPr/>
        </p:nvSpPr>
        <p:spPr>
          <a:xfrm>
            <a:off x="5535285" y="6022647"/>
            <a:ext cx="7217430" cy="3848115"/>
          </a:xfrm>
          <a:custGeom>
            <a:avLst/>
            <a:gdLst/>
            <a:ahLst/>
            <a:cxnLst/>
            <a:rect l="l" t="t" r="r" b="b"/>
            <a:pathLst>
              <a:path w="7217430" h="3848115">
                <a:moveTo>
                  <a:pt x="0" y="0"/>
                </a:moveTo>
                <a:lnTo>
                  <a:pt x="7217430" y="0"/>
                </a:lnTo>
                <a:lnTo>
                  <a:pt x="7217430" y="3848115"/>
                </a:lnTo>
                <a:lnTo>
                  <a:pt x="0" y="3848115"/>
                </a:lnTo>
                <a:lnTo>
                  <a:pt x="0" y="0"/>
                </a:lnTo>
                <a:close/>
              </a:path>
            </a:pathLst>
          </a:custGeom>
          <a:blipFill>
            <a:blip r:embed="rId3"/>
            <a:stretch>
              <a:fillRect t="-14679" b="-7726"/>
            </a:stretch>
          </a:blipFill>
        </p:spPr>
      </p:sp>
      <p:sp>
        <p:nvSpPr>
          <p:cNvPr id="7" name="TextBox 7"/>
          <p:cNvSpPr txBox="1"/>
          <p:nvPr/>
        </p:nvSpPr>
        <p:spPr>
          <a:xfrm>
            <a:off x="1749909" y="507189"/>
            <a:ext cx="14321780" cy="1032466"/>
          </a:xfrm>
          <a:prstGeom prst="rect">
            <a:avLst/>
          </a:prstGeom>
        </p:spPr>
        <p:txBody>
          <a:bodyPr lIns="0" tIns="0" rIns="0" bIns="0" rtlCol="0" anchor="t">
            <a:spAutoFit/>
          </a:bodyPr>
          <a:lstStyle/>
          <a:p>
            <a:pPr algn="ctr">
              <a:lnSpc>
                <a:spcPts val="4023"/>
              </a:lnSpc>
            </a:pPr>
            <a:r>
              <a:rPr lang="en-US" sz="3438">
                <a:solidFill>
                  <a:srgbClr val="FFFFFF"/>
                </a:solidFill>
                <a:latin typeface="Canva Sans"/>
                <a:ea typeface="Canva Sans"/>
                <a:cs typeface="Canva Sans"/>
                <a:sym typeface="Canva Sans"/>
              </a:rPr>
              <a:t>Q8: THE CATEGORY-WISE DISTRIBUTION OF PIZZAS.</a:t>
            </a:r>
          </a:p>
          <a:p>
            <a:pPr algn="ctr">
              <a:lnSpc>
                <a:spcPts val="4140"/>
              </a:lnSpc>
            </a:pPr>
            <a:endParaRPr lang="en-US" sz="3438">
              <a:solidFill>
                <a:srgbClr val="FFFFFF"/>
              </a:solidFill>
              <a:latin typeface="Canva Sans"/>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1028700" y="1539655"/>
            <a:ext cx="16230600" cy="3227248"/>
          </a:xfrm>
          <a:custGeom>
            <a:avLst/>
            <a:gdLst/>
            <a:ahLst/>
            <a:cxnLst/>
            <a:rect l="l" t="t" r="r" b="b"/>
            <a:pathLst>
              <a:path w="16230600" h="3227248">
                <a:moveTo>
                  <a:pt x="0" y="0"/>
                </a:moveTo>
                <a:lnTo>
                  <a:pt x="16230600" y="0"/>
                </a:lnTo>
                <a:lnTo>
                  <a:pt x="16230600" y="3227249"/>
                </a:lnTo>
                <a:lnTo>
                  <a:pt x="0" y="3227249"/>
                </a:lnTo>
                <a:lnTo>
                  <a:pt x="0" y="0"/>
                </a:lnTo>
                <a:close/>
              </a:path>
            </a:pathLst>
          </a:custGeom>
          <a:blipFill>
            <a:blip r:embed="rId2"/>
            <a:stretch>
              <a:fillRect l="-1421" r="-1421"/>
            </a:stretch>
          </a:blipFill>
        </p:spPr>
      </p:sp>
      <p:sp>
        <p:nvSpPr>
          <p:cNvPr id="6" name="Freeform 6"/>
          <p:cNvSpPr/>
          <p:nvPr/>
        </p:nvSpPr>
        <p:spPr>
          <a:xfrm>
            <a:off x="4740853" y="5797589"/>
            <a:ext cx="8806294" cy="3962832"/>
          </a:xfrm>
          <a:custGeom>
            <a:avLst/>
            <a:gdLst/>
            <a:ahLst/>
            <a:cxnLst/>
            <a:rect l="l" t="t" r="r" b="b"/>
            <a:pathLst>
              <a:path w="8806294" h="3962832">
                <a:moveTo>
                  <a:pt x="0" y="0"/>
                </a:moveTo>
                <a:lnTo>
                  <a:pt x="8806294" y="0"/>
                </a:lnTo>
                <a:lnTo>
                  <a:pt x="8806294" y="3962832"/>
                </a:lnTo>
                <a:lnTo>
                  <a:pt x="0" y="3962832"/>
                </a:lnTo>
                <a:lnTo>
                  <a:pt x="0" y="0"/>
                </a:lnTo>
                <a:close/>
              </a:path>
            </a:pathLst>
          </a:custGeom>
          <a:blipFill>
            <a:blip r:embed="rId3"/>
            <a:stretch>
              <a:fillRect/>
            </a:stretch>
          </a:blipFill>
        </p:spPr>
      </p:sp>
      <p:sp>
        <p:nvSpPr>
          <p:cNvPr id="7" name="TextBox 7"/>
          <p:cNvSpPr txBox="1"/>
          <p:nvPr/>
        </p:nvSpPr>
        <p:spPr>
          <a:xfrm>
            <a:off x="1749909" y="507189"/>
            <a:ext cx="14321780" cy="1032466"/>
          </a:xfrm>
          <a:prstGeom prst="rect">
            <a:avLst/>
          </a:prstGeom>
        </p:spPr>
        <p:txBody>
          <a:bodyPr lIns="0" tIns="0" rIns="0" bIns="0" rtlCol="0" anchor="t">
            <a:spAutoFit/>
          </a:bodyPr>
          <a:lstStyle/>
          <a:p>
            <a:pPr algn="ctr">
              <a:lnSpc>
                <a:spcPts val="4023"/>
              </a:lnSpc>
            </a:pPr>
            <a:r>
              <a:rPr lang="en-US" sz="3438">
                <a:solidFill>
                  <a:srgbClr val="FFFFFF"/>
                </a:solidFill>
                <a:latin typeface="Canva Sans"/>
                <a:ea typeface="Canva Sans"/>
                <a:cs typeface="Canva Sans"/>
                <a:sym typeface="Canva Sans"/>
              </a:rPr>
              <a:t>Q9: THE AVERAGE NUMBER OF PIZZAS ORDERED PER DAY.</a:t>
            </a:r>
          </a:p>
          <a:p>
            <a:pPr algn="ctr">
              <a:lnSpc>
                <a:spcPts val="4140"/>
              </a:lnSpc>
            </a:pPr>
            <a:endParaRPr lang="en-US" sz="3438">
              <a:solidFill>
                <a:srgbClr val="FFFFFF"/>
              </a:solidFill>
              <a:latin typeface="Canva Sans"/>
              <a:ea typeface="Canva Sans"/>
              <a:cs typeface="Canva Sans"/>
              <a:sym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1410450" y="1345982"/>
            <a:ext cx="15467100" cy="6583998"/>
          </a:xfrm>
          <a:custGeom>
            <a:avLst/>
            <a:gdLst/>
            <a:ahLst/>
            <a:cxnLst/>
            <a:rect l="l" t="t" r="r" b="b"/>
            <a:pathLst>
              <a:path w="15467100" h="6583998">
                <a:moveTo>
                  <a:pt x="0" y="0"/>
                </a:moveTo>
                <a:lnTo>
                  <a:pt x="15467100" y="0"/>
                </a:lnTo>
                <a:lnTo>
                  <a:pt x="15467100" y="6583998"/>
                </a:lnTo>
                <a:lnTo>
                  <a:pt x="0" y="6583998"/>
                </a:lnTo>
                <a:lnTo>
                  <a:pt x="0" y="0"/>
                </a:lnTo>
                <a:close/>
              </a:path>
            </a:pathLst>
          </a:custGeom>
          <a:blipFill>
            <a:blip r:embed="rId2"/>
            <a:stretch>
              <a:fillRect t="-18604" b="-6924"/>
            </a:stretch>
          </a:blipFill>
        </p:spPr>
      </p:sp>
      <p:sp>
        <p:nvSpPr>
          <p:cNvPr id="6" name="Freeform 6"/>
          <p:cNvSpPr/>
          <p:nvPr/>
        </p:nvSpPr>
        <p:spPr>
          <a:xfrm>
            <a:off x="5554851" y="8007509"/>
            <a:ext cx="7178297" cy="2279491"/>
          </a:xfrm>
          <a:custGeom>
            <a:avLst/>
            <a:gdLst/>
            <a:ahLst/>
            <a:cxnLst/>
            <a:rect l="l" t="t" r="r" b="b"/>
            <a:pathLst>
              <a:path w="7178297" h="2279491">
                <a:moveTo>
                  <a:pt x="0" y="0"/>
                </a:moveTo>
                <a:lnTo>
                  <a:pt x="7178298" y="0"/>
                </a:lnTo>
                <a:lnTo>
                  <a:pt x="7178298" y="2279491"/>
                </a:lnTo>
                <a:lnTo>
                  <a:pt x="0" y="2279491"/>
                </a:lnTo>
                <a:lnTo>
                  <a:pt x="0" y="0"/>
                </a:lnTo>
                <a:close/>
              </a:path>
            </a:pathLst>
          </a:custGeom>
          <a:blipFill>
            <a:blip r:embed="rId3"/>
            <a:stretch>
              <a:fillRect t="-34320" r="-7126" b="-20142"/>
            </a:stretch>
          </a:blipFill>
        </p:spPr>
      </p:sp>
      <p:sp>
        <p:nvSpPr>
          <p:cNvPr id="7" name="TextBox 7"/>
          <p:cNvSpPr txBox="1"/>
          <p:nvPr/>
        </p:nvSpPr>
        <p:spPr>
          <a:xfrm>
            <a:off x="917907" y="507189"/>
            <a:ext cx="16452186" cy="1537291"/>
          </a:xfrm>
          <a:prstGeom prst="rect">
            <a:avLst/>
          </a:prstGeom>
        </p:spPr>
        <p:txBody>
          <a:bodyPr lIns="0" tIns="0" rIns="0" bIns="0" rtlCol="0" anchor="t">
            <a:spAutoFit/>
          </a:bodyPr>
          <a:lstStyle/>
          <a:p>
            <a:pPr algn="ctr">
              <a:lnSpc>
                <a:spcPts val="4023"/>
              </a:lnSpc>
            </a:pPr>
            <a:r>
              <a:rPr lang="en-US" sz="3438">
                <a:solidFill>
                  <a:srgbClr val="FFFFFF"/>
                </a:solidFill>
                <a:latin typeface="Canva Sans"/>
                <a:ea typeface="Canva Sans"/>
                <a:cs typeface="Canva Sans"/>
                <a:sym typeface="Canva Sans"/>
              </a:rPr>
              <a:t>Q10: TOP 3 MOST ORDERED PIZZA TYPE BASE ON REVENUE.</a:t>
            </a:r>
          </a:p>
          <a:p>
            <a:pPr algn="ctr">
              <a:lnSpc>
                <a:spcPts val="4023"/>
              </a:lnSpc>
            </a:pPr>
            <a:endParaRPr lang="en-US" sz="3438">
              <a:solidFill>
                <a:srgbClr val="FFFFFF"/>
              </a:solidFill>
              <a:latin typeface="Canva Sans"/>
              <a:ea typeface="Canva Sans"/>
              <a:cs typeface="Canva Sans"/>
              <a:sym typeface="Canva Sans"/>
            </a:endParaRPr>
          </a:p>
          <a:p>
            <a:pPr algn="ctr">
              <a:lnSpc>
                <a:spcPts val="4140"/>
              </a:lnSpc>
            </a:pPr>
            <a:endParaRPr lang="en-US" sz="3438">
              <a:solidFill>
                <a:srgbClr val="FFFFFF"/>
              </a:solidFill>
              <a:latin typeface="Canva Sans"/>
              <a:ea typeface="Canva Sans"/>
              <a:cs typeface="Canva Sans"/>
              <a:sym typeface="Canv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852258" y="1464679"/>
            <a:ext cx="16583484" cy="4912137"/>
          </a:xfrm>
          <a:custGeom>
            <a:avLst/>
            <a:gdLst/>
            <a:ahLst/>
            <a:cxnLst/>
            <a:rect l="l" t="t" r="r" b="b"/>
            <a:pathLst>
              <a:path w="16583484" h="4912137">
                <a:moveTo>
                  <a:pt x="0" y="0"/>
                </a:moveTo>
                <a:lnTo>
                  <a:pt x="16583484" y="0"/>
                </a:lnTo>
                <a:lnTo>
                  <a:pt x="16583484" y="4912137"/>
                </a:lnTo>
                <a:lnTo>
                  <a:pt x="0" y="4912137"/>
                </a:lnTo>
                <a:lnTo>
                  <a:pt x="0" y="0"/>
                </a:lnTo>
                <a:close/>
              </a:path>
            </a:pathLst>
          </a:custGeom>
          <a:blipFill>
            <a:blip r:embed="rId2"/>
            <a:stretch>
              <a:fillRect t="-38103" b="-87116"/>
            </a:stretch>
          </a:blipFill>
        </p:spPr>
      </p:sp>
      <p:sp>
        <p:nvSpPr>
          <p:cNvPr id="6" name="Freeform 6"/>
          <p:cNvSpPr/>
          <p:nvPr/>
        </p:nvSpPr>
        <p:spPr>
          <a:xfrm>
            <a:off x="6550913" y="6741553"/>
            <a:ext cx="5186173" cy="3226883"/>
          </a:xfrm>
          <a:custGeom>
            <a:avLst/>
            <a:gdLst/>
            <a:ahLst/>
            <a:cxnLst/>
            <a:rect l="l" t="t" r="r" b="b"/>
            <a:pathLst>
              <a:path w="5186173" h="3226883">
                <a:moveTo>
                  <a:pt x="0" y="0"/>
                </a:moveTo>
                <a:lnTo>
                  <a:pt x="5186174" y="0"/>
                </a:lnTo>
                <a:lnTo>
                  <a:pt x="5186174" y="3226882"/>
                </a:lnTo>
                <a:lnTo>
                  <a:pt x="0" y="3226882"/>
                </a:lnTo>
                <a:lnTo>
                  <a:pt x="0" y="0"/>
                </a:lnTo>
                <a:close/>
              </a:path>
            </a:pathLst>
          </a:custGeom>
          <a:blipFill>
            <a:blip r:embed="rId3"/>
            <a:stretch>
              <a:fillRect t="-28959"/>
            </a:stretch>
          </a:blipFill>
        </p:spPr>
      </p:sp>
      <p:sp>
        <p:nvSpPr>
          <p:cNvPr id="7" name="TextBox 7"/>
          <p:cNvSpPr txBox="1"/>
          <p:nvPr/>
        </p:nvSpPr>
        <p:spPr>
          <a:xfrm>
            <a:off x="675816" y="295228"/>
            <a:ext cx="16936369" cy="1032466"/>
          </a:xfrm>
          <a:prstGeom prst="rect">
            <a:avLst/>
          </a:prstGeom>
        </p:spPr>
        <p:txBody>
          <a:bodyPr lIns="0" tIns="0" rIns="0" bIns="0" rtlCol="0" anchor="t">
            <a:spAutoFit/>
          </a:bodyPr>
          <a:lstStyle/>
          <a:p>
            <a:pPr algn="ctr">
              <a:lnSpc>
                <a:spcPts val="3789"/>
              </a:lnSpc>
            </a:pPr>
            <a:r>
              <a:rPr lang="en-US" sz="3238">
                <a:solidFill>
                  <a:srgbClr val="FFFFFF"/>
                </a:solidFill>
                <a:latin typeface="Canva Sans"/>
                <a:ea typeface="Canva Sans"/>
                <a:cs typeface="Canva Sans"/>
                <a:sym typeface="Canva Sans"/>
              </a:rPr>
              <a:t>Q11: THE PERCENTAGE CONTRIBUTION OF EACH PIZZA TYPE TO REVENUE.</a:t>
            </a:r>
          </a:p>
          <a:p>
            <a:pPr algn="ctr">
              <a:lnSpc>
                <a:spcPts val="4374"/>
              </a:lnSpc>
            </a:pPr>
            <a:endParaRPr lang="en-US" sz="3238">
              <a:solidFill>
                <a:srgbClr val="FFFFFF"/>
              </a:solidFill>
              <a:latin typeface="Canva Sans"/>
              <a:ea typeface="Canva Sans"/>
              <a:cs typeface="Canva Sans"/>
              <a:sym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1028700" y="1028700"/>
            <a:ext cx="16230600" cy="5901376"/>
          </a:xfrm>
          <a:custGeom>
            <a:avLst/>
            <a:gdLst/>
            <a:ahLst/>
            <a:cxnLst/>
            <a:rect l="l" t="t" r="r" b="b"/>
            <a:pathLst>
              <a:path w="16230600" h="5901376">
                <a:moveTo>
                  <a:pt x="0" y="0"/>
                </a:moveTo>
                <a:lnTo>
                  <a:pt x="16230600" y="0"/>
                </a:lnTo>
                <a:lnTo>
                  <a:pt x="16230600" y="5901376"/>
                </a:lnTo>
                <a:lnTo>
                  <a:pt x="0" y="5901376"/>
                </a:lnTo>
                <a:lnTo>
                  <a:pt x="0" y="0"/>
                </a:lnTo>
                <a:close/>
              </a:path>
            </a:pathLst>
          </a:custGeom>
          <a:blipFill>
            <a:blip r:embed="rId2"/>
            <a:stretch>
              <a:fillRect t="-33271" b="-5923"/>
            </a:stretch>
          </a:blipFill>
        </p:spPr>
      </p:sp>
      <p:sp>
        <p:nvSpPr>
          <p:cNvPr id="6" name="Freeform 6"/>
          <p:cNvSpPr/>
          <p:nvPr/>
        </p:nvSpPr>
        <p:spPr>
          <a:xfrm>
            <a:off x="6813391" y="7205418"/>
            <a:ext cx="4661218" cy="3081582"/>
          </a:xfrm>
          <a:custGeom>
            <a:avLst/>
            <a:gdLst/>
            <a:ahLst/>
            <a:cxnLst/>
            <a:rect l="l" t="t" r="r" b="b"/>
            <a:pathLst>
              <a:path w="4661218" h="3081582">
                <a:moveTo>
                  <a:pt x="0" y="0"/>
                </a:moveTo>
                <a:lnTo>
                  <a:pt x="4661218" y="0"/>
                </a:lnTo>
                <a:lnTo>
                  <a:pt x="4661218" y="3081582"/>
                </a:lnTo>
                <a:lnTo>
                  <a:pt x="0" y="3081582"/>
                </a:lnTo>
                <a:lnTo>
                  <a:pt x="0" y="0"/>
                </a:lnTo>
                <a:close/>
              </a:path>
            </a:pathLst>
          </a:custGeom>
          <a:blipFill>
            <a:blip r:embed="rId3"/>
            <a:stretch>
              <a:fillRect t="-25361" r="-20082" b="-14664"/>
            </a:stretch>
          </a:blipFill>
        </p:spPr>
      </p:sp>
      <p:sp>
        <p:nvSpPr>
          <p:cNvPr id="7" name="TextBox 7"/>
          <p:cNvSpPr txBox="1"/>
          <p:nvPr/>
        </p:nvSpPr>
        <p:spPr>
          <a:xfrm>
            <a:off x="675816" y="295228"/>
            <a:ext cx="16936369" cy="1032466"/>
          </a:xfrm>
          <a:prstGeom prst="rect">
            <a:avLst/>
          </a:prstGeom>
        </p:spPr>
        <p:txBody>
          <a:bodyPr lIns="0" tIns="0" rIns="0" bIns="0" rtlCol="0" anchor="t">
            <a:spAutoFit/>
          </a:bodyPr>
          <a:lstStyle/>
          <a:p>
            <a:pPr algn="ctr">
              <a:lnSpc>
                <a:spcPts val="3789"/>
              </a:lnSpc>
            </a:pPr>
            <a:r>
              <a:rPr lang="en-US" sz="3238">
                <a:solidFill>
                  <a:srgbClr val="FFFFFF"/>
                </a:solidFill>
                <a:latin typeface="Canva Sans"/>
                <a:ea typeface="Canva Sans"/>
                <a:cs typeface="Canva Sans"/>
                <a:sym typeface="Canva Sans"/>
              </a:rPr>
              <a:t> Q12: THE CUMULATIVE REVENUE GENERATED OVER TIME.</a:t>
            </a:r>
          </a:p>
          <a:p>
            <a:pPr algn="ctr">
              <a:lnSpc>
                <a:spcPts val="4374"/>
              </a:lnSpc>
            </a:pPr>
            <a:endParaRPr lang="en-US" sz="3238">
              <a:solidFill>
                <a:srgbClr val="FFFFFF"/>
              </a:solidFill>
              <a:latin typeface="Canva Sans"/>
              <a:ea typeface="Canva Sans"/>
              <a:cs typeface="Canva Sans"/>
              <a:sym typeface="Canv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1028700" y="1334523"/>
            <a:ext cx="16230600" cy="6509215"/>
          </a:xfrm>
          <a:custGeom>
            <a:avLst/>
            <a:gdLst/>
            <a:ahLst/>
            <a:cxnLst/>
            <a:rect l="l" t="t" r="r" b="b"/>
            <a:pathLst>
              <a:path w="16230600" h="6509215">
                <a:moveTo>
                  <a:pt x="0" y="0"/>
                </a:moveTo>
                <a:lnTo>
                  <a:pt x="16230600" y="0"/>
                </a:lnTo>
                <a:lnTo>
                  <a:pt x="16230600" y="6509215"/>
                </a:lnTo>
                <a:lnTo>
                  <a:pt x="0" y="6509215"/>
                </a:lnTo>
                <a:lnTo>
                  <a:pt x="0" y="0"/>
                </a:lnTo>
                <a:close/>
              </a:path>
            </a:pathLst>
          </a:custGeom>
          <a:blipFill>
            <a:blip r:embed="rId2"/>
            <a:stretch>
              <a:fillRect l="-1377" t="-25779" r="-1377"/>
            </a:stretch>
          </a:blipFill>
        </p:spPr>
      </p:sp>
      <p:sp>
        <p:nvSpPr>
          <p:cNvPr id="6" name="Freeform 6"/>
          <p:cNvSpPr/>
          <p:nvPr/>
        </p:nvSpPr>
        <p:spPr>
          <a:xfrm>
            <a:off x="5238142" y="8189277"/>
            <a:ext cx="7811715" cy="2097723"/>
          </a:xfrm>
          <a:custGeom>
            <a:avLst/>
            <a:gdLst/>
            <a:ahLst/>
            <a:cxnLst/>
            <a:rect l="l" t="t" r="r" b="b"/>
            <a:pathLst>
              <a:path w="7811715" h="2097723">
                <a:moveTo>
                  <a:pt x="0" y="0"/>
                </a:moveTo>
                <a:lnTo>
                  <a:pt x="7811716" y="0"/>
                </a:lnTo>
                <a:lnTo>
                  <a:pt x="7811716" y="2097723"/>
                </a:lnTo>
                <a:lnTo>
                  <a:pt x="0" y="2097723"/>
                </a:lnTo>
                <a:lnTo>
                  <a:pt x="0" y="0"/>
                </a:lnTo>
                <a:close/>
              </a:path>
            </a:pathLst>
          </a:custGeom>
          <a:blipFill>
            <a:blip r:embed="rId3"/>
            <a:stretch>
              <a:fillRect t="-49125" b="-133686"/>
            </a:stretch>
          </a:blipFill>
        </p:spPr>
      </p:sp>
      <p:sp>
        <p:nvSpPr>
          <p:cNvPr id="7" name="TextBox 7"/>
          <p:cNvSpPr txBox="1"/>
          <p:nvPr/>
        </p:nvSpPr>
        <p:spPr>
          <a:xfrm>
            <a:off x="0" y="263532"/>
            <a:ext cx="18288000" cy="1604391"/>
          </a:xfrm>
          <a:prstGeom prst="rect">
            <a:avLst/>
          </a:prstGeom>
        </p:spPr>
        <p:txBody>
          <a:bodyPr lIns="0" tIns="0" rIns="0" bIns="0" rtlCol="0" anchor="t">
            <a:spAutoFit/>
          </a:bodyPr>
          <a:lstStyle/>
          <a:p>
            <a:pPr algn="ctr">
              <a:lnSpc>
                <a:spcPts val="4212"/>
              </a:lnSpc>
            </a:pPr>
            <a:r>
              <a:rPr lang="en-US" sz="3600" dirty="0">
                <a:solidFill>
                  <a:srgbClr val="FFFFFF"/>
                </a:solidFill>
                <a:latin typeface="Canva Sans"/>
                <a:ea typeface="Canva Sans"/>
                <a:cs typeface="Canva Sans"/>
                <a:sym typeface="Canva Sans"/>
              </a:rPr>
              <a:t>Q13: THE TOP 3 MOST ORDERED PIZZA TYPE BASED ON REVENUE FOR EACH PIZZA CATEGORY.</a:t>
            </a:r>
          </a:p>
          <a:p>
            <a:pPr algn="ctr">
              <a:lnSpc>
                <a:spcPts val="4212"/>
              </a:lnSpc>
              <a:spcBef>
                <a:spcPct val="0"/>
              </a:spcBef>
            </a:pPr>
            <a:endParaRPr lang="en-US" sz="3600" dirty="0">
              <a:solidFill>
                <a:srgbClr val="FFFFFF"/>
              </a:solidFill>
              <a:latin typeface="Canva Sans"/>
              <a:ea typeface="Canva Sans"/>
              <a:cs typeface="Canva Sans"/>
              <a:sym typeface="Canv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6" name="TextBox 6"/>
          <p:cNvSpPr txBox="1"/>
          <p:nvPr/>
        </p:nvSpPr>
        <p:spPr>
          <a:xfrm>
            <a:off x="7129447" y="-957541"/>
            <a:ext cx="4326419" cy="3352800"/>
          </a:xfrm>
          <a:prstGeom prst="rect">
            <a:avLst/>
          </a:prstGeom>
        </p:spPr>
        <p:txBody>
          <a:bodyPr lIns="0" tIns="0" rIns="0" bIns="0" rtlCol="0" anchor="t">
            <a:spAutoFit/>
          </a:bodyPr>
          <a:lstStyle/>
          <a:p>
            <a:pPr algn="l">
              <a:lnSpc>
                <a:spcPts val="8775"/>
              </a:lnSpc>
            </a:pPr>
            <a:endParaRPr/>
          </a:p>
          <a:p>
            <a:pPr algn="l">
              <a:lnSpc>
                <a:spcPts val="8775"/>
              </a:lnSpc>
            </a:pPr>
            <a:r>
              <a:rPr lang="en-US" sz="7500">
                <a:solidFill>
                  <a:srgbClr val="FFFFFF"/>
                </a:solidFill>
                <a:latin typeface="Anton"/>
                <a:ea typeface="Anton"/>
                <a:cs typeface="Anton"/>
                <a:sym typeface="Anton"/>
              </a:rPr>
              <a:t> conclusion</a:t>
            </a:r>
          </a:p>
        </p:txBody>
      </p:sp>
      <p:sp>
        <p:nvSpPr>
          <p:cNvPr id="7" name="TextBox 7"/>
          <p:cNvSpPr txBox="1"/>
          <p:nvPr/>
        </p:nvSpPr>
        <p:spPr>
          <a:xfrm>
            <a:off x="0" y="3647251"/>
            <a:ext cx="18288000" cy="3002022"/>
          </a:xfrm>
          <a:prstGeom prst="rect">
            <a:avLst/>
          </a:prstGeom>
        </p:spPr>
        <p:txBody>
          <a:bodyPr lIns="0" tIns="0" rIns="0" bIns="0" rtlCol="0" anchor="t">
            <a:spAutoFit/>
          </a:bodyPr>
          <a:lstStyle/>
          <a:p>
            <a:pPr algn="ctr">
              <a:lnSpc>
                <a:spcPts val="3430"/>
              </a:lnSpc>
              <a:spcBef>
                <a:spcPct val="0"/>
              </a:spcBef>
            </a:pPr>
            <a:r>
              <a:rPr lang="en-US" sz="2932">
                <a:solidFill>
                  <a:srgbClr val="FFFFFF"/>
                </a:solidFill>
                <a:latin typeface="Canva Sans"/>
                <a:ea typeface="Canva Sans"/>
                <a:cs typeface="Canva Sans"/>
                <a:sym typeface="Canva Sans"/>
              </a:rPr>
              <a:t>IN CONCLUSION, THE COMPREHENSIVE ANALYSIS OF PIZZA SALES USING ADVANCED SQL QUERIES AND SUBQUERIES ACROSS FOUR RELATIONAL TABLES HAS PROVIDED VALUABLE INSIGHTS INTO CUSTOMER PREFERENCES, SALES TRENDS, AND INVENTORY MANAGEMENT. BY LEVERAGING THESE SKILLS, I WAS ABLE TO IDENTIFY KEY FACTORS DRIVING SALES PERFORMANCE AND OFFER ACTIONABLE RECOMMENDATIONS FOR OPTIMIZING OPERATIONS AND ENHANCING PROFITABILITY. THIS PROJECT UNDERSCORES THE IMPORTANCE OF ROBUST DATA ANALYSIS IN MAKING INFORMED BUSINESS DECISIONS.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rot="10800000">
            <a:off x="10439400" y="704918"/>
            <a:ext cx="7848600" cy="8781981"/>
          </a:xfrm>
          <a:custGeom>
            <a:avLst/>
            <a:gdLst/>
            <a:ahLst/>
            <a:cxnLst/>
            <a:rect l="l" t="t" r="r" b="b"/>
            <a:pathLst>
              <a:path w="11177529" h="9795580">
                <a:moveTo>
                  <a:pt x="0" y="0"/>
                </a:moveTo>
                <a:lnTo>
                  <a:pt x="11177529" y="0"/>
                </a:lnTo>
                <a:lnTo>
                  <a:pt x="11177529" y="9795580"/>
                </a:lnTo>
                <a:lnTo>
                  <a:pt x="0" y="979558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11470899" y="3326093"/>
            <a:ext cx="4979963" cy="4114800"/>
          </a:xfrm>
          <a:custGeom>
            <a:avLst/>
            <a:gdLst/>
            <a:ahLst/>
            <a:cxnLst/>
            <a:rect l="l" t="t" r="r" b="b"/>
            <a:pathLst>
              <a:path w="4979963" h="4114800">
                <a:moveTo>
                  <a:pt x="0" y="0"/>
                </a:moveTo>
                <a:lnTo>
                  <a:pt x="4979963" y="0"/>
                </a:lnTo>
                <a:lnTo>
                  <a:pt x="4979963" y="4114800"/>
                </a:lnTo>
                <a:lnTo>
                  <a:pt x="0" y="4114800"/>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471" b="-13471"/>
            </a:stretch>
          </a:blipFill>
        </p:spPr>
      </p:sp>
      <p:sp>
        <p:nvSpPr>
          <p:cNvPr id="6" name="Freeform 6"/>
          <p:cNvSpPr/>
          <p:nvPr/>
        </p:nvSpPr>
        <p:spPr>
          <a:xfrm rot="12434338">
            <a:off x="5891945" y="19916"/>
            <a:ext cx="11926361" cy="8324047"/>
          </a:xfrm>
          <a:custGeom>
            <a:avLst/>
            <a:gdLst/>
            <a:ahLst/>
            <a:cxnLst/>
            <a:rect l="l" t="t" r="r" b="b"/>
            <a:pathLst>
              <a:path w="14564016" h="12763374">
                <a:moveTo>
                  <a:pt x="0" y="0"/>
                </a:moveTo>
                <a:lnTo>
                  <a:pt x="14564017" y="0"/>
                </a:lnTo>
                <a:lnTo>
                  <a:pt x="14564017" y="12763374"/>
                </a:lnTo>
                <a:lnTo>
                  <a:pt x="0" y="1276337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TextBox 7"/>
          <p:cNvSpPr txBox="1"/>
          <p:nvPr/>
        </p:nvSpPr>
        <p:spPr>
          <a:xfrm>
            <a:off x="9567827" y="2163548"/>
            <a:ext cx="5320262" cy="2238375"/>
          </a:xfrm>
          <a:prstGeom prst="rect">
            <a:avLst/>
          </a:prstGeom>
        </p:spPr>
        <p:txBody>
          <a:bodyPr lIns="0" tIns="0" rIns="0" bIns="0" rtlCol="0" anchor="t">
            <a:spAutoFit/>
          </a:bodyPr>
          <a:lstStyle/>
          <a:p>
            <a:pPr algn="l">
              <a:lnSpc>
                <a:spcPts val="8775"/>
              </a:lnSpc>
            </a:pPr>
            <a:r>
              <a:rPr lang="en-US" sz="7500">
                <a:solidFill>
                  <a:srgbClr val="FFFFFF"/>
                </a:solidFill>
                <a:latin typeface="Anton"/>
                <a:ea typeface="Anton"/>
                <a:cs typeface="Anton"/>
                <a:sym typeface="Anton"/>
              </a:rPr>
              <a:t>ABOUT THIS </a:t>
            </a:r>
          </a:p>
          <a:p>
            <a:pPr algn="l">
              <a:lnSpc>
                <a:spcPts val="8775"/>
              </a:lnSpc>
            </a:pPr>
            <a:r>
              <a:rPr lang="en-US" sz="7500">
                <a:solidFill>
                  <a:srgbClr val="FFFFFF"/>
                </a:solidFill>
                <a:latin typeface="Anton"/>
                <a:ea typeface="Anton"/>
                <a:cs typeface="Anton"/>
                <a:sym typeface="Anton"/>
              </a:rPr>
              <a:t>PROJECT</a:t>
            </a:r>
          </a:p>
        </p:txBody>
      </p:sp>
      <p:sp>
        <p:nvSpPr>
          <p:cNvPr id="8" name="TextBox 8"/>
          <p:cNvSpPr txBox="1"/>
          <p:nvPr/>
        </p:nvSpPr>
        <p:spPr>
          <a:xfrm>
            <a:off x="9567827" y="4363823"/>
            <a:ext cx="4182617" cy="411046"/>
          </a:xfrm>
          <a:prstGeom prst="rect">
            <a:avLst/>
          </a:prstGeom>
        </p:spPr>
        <p:txBody>
          <a:bodyPr lIns="0" tIns="0" rIns="0" bIns="0" rtlCol="0" anchor="t">
            <a:spAutoFit/>
          </a:bodyPr>
          <a:lstStyle/>
          <a:p>
            <a:pPr algn="l">
              <a:lnSpc>
                <a:spcPts val="3446"/>
              </a:lnSpc>
              <a:spcBef>
                <a:spcPct val="0"/>
              </a:spcBef>
            </a:pPr>
            <a:r>
              <a:rPr lang="en-US" sz="2461">
                <a:solidFill>
                  <a:srgbClr val="DB8E16"/>
                </a:solidFill>
                <a:latin typeface="Open Sans Bold"/>
                <a:ea typeface="Open Sans Bold"/>
                <a:cs typeface="Open Sans Bold"/>
                <a:sym typeface="Open Sans Bold"/>
              </a:rPr>
              <a:t>Introduction</a:t>
            </a:r>
          </a:p>
        </p:txBody>
      </p:sp>
      <p:sp>
        <p:nvSpPr>
          <p:cNvPr id="9" name="TextBox 9"/>
          <p:cNvSpPr txBox="1"/>
          <p:nvPr/>
        </p:nvSpPr>
        <p:spPr>
          <a:xfrm>
            <a:off x="9577352" y="5153025"/>
            <a:ext cx="7691473" cy="7619238"/>
          </a:xfrm>
          <a:prstGeom prst="rect">
            <a:avLst/>
          </a:prstGeom>
        </p:spPr>
        <p:txBody>
          <a:bodyPr lIns="0" tIns="0" rIns="0" bIns="0" rtlCol="0" anchor="t">
            <a:spAutoFit/>
          </a:bodyPr>
          <a:lstStyle/>
          <a:p>
            <a:pPr algn="l">
              <a:lnSpc>
                <a:spcPts val="2457"/>
              </a:lnSpc>
            </a:pPr>
            <a:r>
              <a:rPr lang="en-US" sz="2100">
                <a:solidFill>
                  <a:srgbClr val="FFFFFF"/>
                </a:solidFill>
                <a:latin typeface="Canva Sans"/>
                <a:ea typeface="Canva Sans"/>
                <a:cs typeface="Canva Sans"/>
                <a:sym typeface="Canva Sans"/>
              </a:rPr>
              <a:t>IN TODAY'S DYNAMIC BUSINESS LANDSCAPE, DATA PLAYS A PIVOTAL ROLE IN DECISION-MAKING PROCESSES ACROSS INDUSTRIES. </a:t>
            </a:r>
          </a:p>
          <a:p>
            <a:pPr algn="l">
              <a:lnSpc>
                <a:spcPts val="2457"/>
              </a:lnSpc>
            </a:pPr>
            <a:endParaRPr lang="en-US" sz="2100">
              <a:solidFill>
                <a:srgbClr val="FFFFFF"/>
              </a:solidFill>
              <a:latin typeface="Canva Sans"/>
              <a:ea typeface="Canva Sans"/>
              <a:cs typeface="Canva Sans"/>
              <a:sym typeface="Canva Sans"/>
            </a:endParaRPr>
          </a:p>
          <a:p>
            <a:pPr algn="l">
              <a:lnSpc>
                <a:spcPts val="2457"/>
              </a:lnSpc>
            </a:pPr>
            <a:endParaRPr lang="en-US" sz="2100">
              <a:solidFill>
                <a:srgbClr val="FFFFFF"/>
              </a:solidFill>
              <a:latin typeface="Canva Sans"/>
              <a:ea typeface="Canva Sans"/>
              <a:cs typeface="Canva Sans"/>
              <a:sym typeface="Canva Sans"/>
            </a:endParaRPr>
          </a:p>
          <a:p>
            <a:pPr algn="l">
              <a:lnSpc>
                <a:spcPts val="2457"/>
              </a:lnSpc>
            </a:pPr>
            <a:r>
              <a:rPr lang="en-US" sz="2100">
                <a:solidFill>
                  <a:srgbClr val="FFFFFF"/>
                </a:solidFill>
                <a:latin typeface="Canva Sans"/>
                <a:ea typeface="Canva Sans"/>
                <a:cs typeface="Canva Sans"/>
                <a:sym typeface="Canva Sans"/>
              </a:rPr>
              <a:t>For the food service sector, understanding consumer preferences and market trends is essential for driving growth and maintaining a competitive edge.</a:t>
            </a:r>
          </a:p>
          <a:p>
            <a:pPr algn="l">
              <a:lnSpc>
                <a:spcPts val="2457"/>
              </a:lnSpc>
            </a:pPr>
            <a:endParaRPr lang="en-US" sz="2100">
              <a:solidFill>
                <a:srgbClr val="FFFFFF"/>
              </a:solidFill>
              <a:latin typeface="Canva Sans"/>
              <a:ea typeface="Canva Sans"/>
              <a:cs typeface="Canva Sans"/>
              <a:sym typeface="Canva Sans"/>
            </a:endParaRPr>
          </a:p>
          <a:p>
            <a:pPr algn="l">
              <a:lnSpc>
                <a:spcPts val="2457"/>
              </a:lnSpc>
            </a:pPr>
            <a:endParaRPr lang="en-US" sz="2100">
              <a:solidFill>
                <a:srgbClr val="FFFFFF"/>
              </a:solidFill>
              <a:latin typeface="Canva Sans"/>
              <a:ea typeface="Canva Sans"/>
              <a:cs typeface="Canva Sans"/>
              <a:sym typeface="Canva Sans"/>
            </a:endParaRPr>
          </a:p>
          <a:p>
            <a:pPr algn="l">
              <a:lnSpc>
                <a:spcPts val="2457"/>
              </a:lnSpc>
            </a:pPr>
            <a:r>
              <a:rPr lang="en-US" sz="2100">
                <a:solidFill>
                  <a:srgbClr val="FFFFFF"/>
                </a:solidFill>
                <a:latin typeface="Canva Sans"/>
                <a:ea typeface="Canva Sans"/>
                <a:cs typeface="Canva Sans"/>
                <a:sym typeface="Canva Sans"/>
              </a:rPr>
              <a:t>In this project, I delve into the world of pizza sales data to extract valuable insights using SQL queries and sub queries.</a:t>
            </a:r>
          </a:p>
          <a:p>
            <a:pPr algn="l">
              <a:lnSpc>
                <a:spcPts val="8775"/>
              </a:lnSpc>
            </a:pPr>
            <a:endParaRPr lang="en-US" sz="2100">
              <a:solidFill>
                <a:srgbClr val="FFFFFF"/>
              </a:solidFill>
              <a:latin typeface="Canva Sans"/>
              <a:ea typeface="Canva Sans"/>
              <a:cs typeface="Canva Sans"/>
              <a:sym typeface="Canva Sans"/>
            </a:endParaRPr>
          </a:p>
          <a:p>
            <a:pPr algn="l">
              <a:lnSpc>
                <a:spcPts val="8775"/>
              </a:lnSpc>
            </a:pPr>
            <a:endParaRPr lang="en-US" sz="2100">
              <a:solidFill>
                <a:srgbClr val="FFFFFF"/>
              </a:solidFill>
              <a:latin typeface="Canva Sans"/>
              <a:ea typeface="Canva Sans"/>
              <a:cs typeface="Canva Sans"/>
              <a:sym typeface="Canva Sans"/>
            </a:endParaRPr>
          </a:p>
          <a:p>
            <a:pPr algn="l">
              <a:lnSpc>
                <a:spcPts val="8775"/>
              </a:lnSpc>
            </a:pPr>
            <a:endParaRPr lang="en-US" sz="2100">
              <a:solidFill>
                <a:srgbClr val="FFFFFF"/>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471" b="-13471"/>
            </a:stretch>
          </a:blipFill>
        </p:spPr>
      </p:sp>
      <p:sp>
        <p:nvSpPr>
          <p:cNvPr id="6" name="Freeform 6"/>
          <p:cNvSpPr/>
          <p:nvPr/>
        </p:nvSpPr>
        <p:spPr>
          <a:xfrm rot="12934567">
            <a:off x="6265983" y="-95549"/>
            <a:ext cx="11140002" cy="9942850"/>
          </a:xfrm>
          <a:custGeom>
            <a:avLst/>
            <a:gdLst/>
            <a:ahLst/>
            <a:cxnLst/>
            <a:rect l="l" t="t" r="r" b="b"/>
            <a:pathLst>
              <a:path w="14077593" h="12337090">
                <a:moveTo>
                  <a:pt x="0" y="0"/>
                </a:moveTo>
                <a:lnTo>
                  <a:pt x="14077592" y="0"/>
                </a:lnTo>
                <a:lnTo>
                  <a:pt x="14077592" y="12337090"/>
                </a:lnTo>
                <a:lnTo>
                  <a:pt x="0" y="1233709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7" name="Group 7"/>
          <p:cNvGrpSpPr/>
          <p:nvPr/>
        </p:nvGrpSpPr>
        <p:grpSpPr>
          <a:xfrm>
            <a:off x="10404651" y="3306182"/>
            <a:ext cx="677751" cy="67775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0" name="Group 10"/>
          <p:cNvGrpSpPr/>
          <p:nvPr/>
        </p:nvGrpSpPr>
        <p:grpSpPr>
          <a:xfrm>
            <a:off x="10404651" y="4982558"/>
            <a:ext cx="677751" cy="67775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3" name="Group 13"/>
          <p:cNvGrpSpPr/>
          <p:nvPr/>
        </p:nvGrpSpPr>
        <p:grpSpPr>
          <a:xfrm>
            <a:off x="10404651" y="6660433"/>
            <a:ext cx="677751" cy="67775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8E16"/>
            </a:solidFill>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6" name="TextBox 16"/>
          <p:cNvSpPr txBox="1"/>
          <p:nvPr/>
        </p:nvSpPr>
        <p:spPr>
          <a:xfrm>
            <a:off x="10829996" y="1461083"/>
            <a:ext cx="5320262" cy="1123950"/>
          </a:xfrm>
          <a:prstGeom prst="rect">
            <a:avLst/>
          </a:prstGeom>
        </p:spPr>
        <p:txBody>
          <a:bodyPr lIns="0" tIns="0" rIns="0" bIns="0" rtlCol="0" anchor="t">
            <a:spAutoFit/>
          </a:bodyPr>
          <a:lstStyle/>
          <a:p>
            <a:pPr algn="l">
              <a:lnSpc>
                <a:spcPts val="8775"/>
              </a:lnSpc>
            </a:pPr>
            <a:r>
              <a:rPr lang="en-US" sz="7500" dirty="0">
                <a:solidFill>
                  <a:srgbClr val="FFFFFF"/>
                </a:solidFill>
                <a:latin typeface="Anton"/>
                <a:ea typeface="Anton"/>
                <a:cs typeface="Anton"/>
                <a:sym typeface="Anton"/>
              </a:rPr>
              <a:t>OBJECTIVE</a:t>
            </a:r>
          </a:p>
        </p:txBody>
      </p:sp>
      <p:sp>
        <p:nvSpPr>
          <p:cNvPr id="17" name="TextBox 17"/>
          <p:cNvSpPr txBox="1"/>
          <p:nvPr/>
        </p:nvSpPr>
        <p:spPr>
          <a:xfrm>
            <a:off x="11082401" y="3040982"/>
            <a:ext cx="6179002" cy="1217676"/>
          </a:xfrm>
          <a:prstGeom prst="rect">
            <a:avLst/>
          </a:prstGeom>
        </p:spPr>
        <p:txBody>
          <a:bodyPr lIns="0" tIns="0" rIns="0" bIns="0" rtlCol="0" anchor="t">
            <a:spAutoFit/>
          </a:bodyPr>
          <a:lstStyle/>
          <a:p>
            <a:pPr algn="ctr">
              <a:lnSpc>
                <a:spcPts val="2457"/>
              </a:lnSpc>
              <a:spcBef>
                <a:spcPct val="0"/>
              </a:spcBef>
            </a:pPr>
            <a:r>
              <a:rPr lang="en-US" sz="2100">
                <a:solidFill>
                  <a:srgbClr val="FFFFFF"/>
                </a:solidFill>
                <a:latin typeface="Canva Sans"/>
                <a:ea typeface="Canva Sans"/>
                <a:cs typeface="Canva Sans"/>
                <a:sym typeface="Canva Sans"/>
              </a:rPr>
              <a:t>THE OBJECTIVE OF THIS PROJECT IS TO UTILIZE SQL QUERIES AND SUB QUERIES TO ANALYSE A DATASET CONTAINING INFORMATION ABOUT PIZZA SALES.</a:t>
            </a:r>
          </a:p>
        </p:txBody>
      </p:sp>
      <p:sp>
        <p:nvSpPr>
          <p:cNvPr id="18" name="TextBox 18"/>
          <p:cNvSpPr txBox="1"/>
          <p:nvPr/>
        </p:nvSpPr>
        <p:spPr>
          <a:xfrm>
            <a:off x="11380584" y="4715858"/>
            <a:ext cx="5880819" cy="1522476"/>
          </a:xfrm>
          <a:prstGeom prst="rect">
            <a:avLst/>
          </a:prstGeom>
        </p:spPr>
        <p:txBody>
          <a:bodyPr lIns="0" tIns="0" rIns="0" bIns="0" rtlCol="0" anchor="t">
            <a:spAutoFit/>
          </a:bodyPr>
          <a:lstStyle/>
          <a:p>
            <a:pPr algn="ctr">
              <a:lnSpc>
                <a:spcPts val="2457"/>
              </a:lnSpc>
              <a:spcBef>
                <a:spcPct val="0"/>
              </a:spcBef>
            </a:pPr>
            <a:r>
              <a:rPr lang="en-US" sz="2100">
                <a:solidFill>
                  <a:srgbClr val="FFFFFF"/>
                </a:solidFill>
                <a:latin typeface="Canva Sans"/>
                <a:ea typeface="Canva Sans"/>
                <a:cs typeface="Canva Sans"/>
                <a:sym typeface="Canva Sans"/>
              </a:rPr>
              <a:t>THE DATASET PROVIDES A COMPREHENSIVE OVERVIEW OF VARIOUS ASPECTS OF CUSTOMER BEHAVIOR, POPULAR</a:t>
            </a:r>
          </a:p>
          <a:p>
            <a:pPr algn="ctr">
              <a:lnSpc>
                <a:spcPts val="2457"/>
              </a:lnSpc>
              <a:spcBef>
                <a:spcPct val="0"/>
              </a:spcBef>
            </a:pPr>
            <a:r>
              <a:rPr lang="en-US" sz="2100" dirty="0">
                <a:solidFill>
                  <a:srgbClr val="FFFFFF"/>
                </a:solidFill>
                <a:latin typeface="Canva Sans"/>
                <a:ea typeface="Canva Sans"/>
                <a:cs typeface="Canva Sans"/>
                <a:sym typeface="Canva Sans"/>
              </a:rPr>
              <a:t>PIZZA TYPES, SALES TRENDS, AND OVERALL PERFORMANCE.</a:t>
            </a:r>
          </a:p>
        </p:txBody>
      </p:sp>
      <p:sp>
        <p:nvSpPr>
          <p:cNvPr id="19" name="TextBox 19"/>
          <p:cNvSpPr txBox="1"/>
          <p:nvPr/>
        </p:nvSpPr>
        <p:spPr>
          <a:xfrm>
            <a:off x="11443121" y="6390734"/>
            <a:ext cx="5818283" cy="1827276"/>
          </a:xfrm>
          <a:prstGeom prst="rect">
            <a:avLst/>
          </a:prstGeom>
        </p:spPr>
        <p:txBody>
          <a:bodyPr lIns="0" tIns="0" rIns="0" bIns="0" rtlCol="0" anchor="t">
            <a:spAutoFit/>
          </a:bodyPr>
          <a:lstStyle/>
          <a:p>
            <a:pPr algn="ctr">
              <a:lnSpc>
                <a:spcPts val="2457"/>
              </a:lnSpc>
              <a:spcBef>
                <a:spcPct val="0"/>
              </a:spcBef>
            </a:pPr>
            <a:r>
              <a:rPr lang="en-US" sz="2100">
                <a:solidFill>
                  <a:srgbClr val="FFFFFF"/>
                </a:solidFill>
                <a:latin typeface="Canva Sans"/>
                <a:ea typeface="Canva Sans"/>
                <a:cs typeface="Canva Sans"/>
                <a:sym typeface="Canva Sans"/>
              </a:rPr>
              <a:t>THROUGH THIS PROJECT, I AIM TO EXPLORE THE DATASET, ANSWER SPECIFIC QUESTIONS RELATED TO PIZZA SALES, AND GAIN INSIGHTS INTO POPULAR PIZZA CATEGORY, BEST-SELLING ITEMS, PEAK SALES TIME, CUST AND MORE.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6" name="Freeform 6"/>
          <p:cNvSpPr/>
          <p:nvPr/>
        </p:nvSpPr>
        <p:spPr>
          <a:xfrm>
            <a:off x="787491" y="2333054"/>
            <a:ext cx="10048223" cy="6925246"/>
          </a:xfrm>
          <a:custGeom>
            <a:avLst/>
            <a:gdLst/>
            <a:ahLst/>
            <a:cxnLst/>
            <a:rect l="l" t="t" r="r" b="b"/>
            <a:pathLst>
              <a:path w="10048223" h="6925246">
                <a:moveTo>
                  <a:pt x="0" y="0"/>
                </a:moveTo>
                <a:lnTo>
                  <a:pt x="10048223" y="0"/>
                </a:lnTo>
                <a:lnTo>
                  <a:pt x="10048223" y="6925246"/>
                </a:lnTo>
                <a:lnTo>
                  <a:pt x="0" y="6925246"/>
                </a:lnTo>
                <a:lnTo>
                  <a:pt x="0" y="0"/>
                </a:lnTo>
                <a:close/>
              </a:path>
            </a:pathLst>
          </a:custGeom>
          <a:blipFill>
            <a:blip r:embed="rId2"/>
            <a:stretch>
              <a:fillRect l="-2683" r="-10995"/>
            </a:stretch>
          </a:blipFill>
        </p:spPr>
      </p:sp>
      <p:sp>
        <p:nvSpPr>
          <p:cNvPr id="7" name="TextBox 7"/>
          <p:cNvSpPr txBox="1"/>
          <p:nvPr/>
        </p:nvSpPr>
        <p:spPr>
          <a:xfrm>
            <a:off x="5811603" y="555774"/>
            <a:ext cx="6825359" cy="1123950"/>
          </a:xfrm>
          <a:prstGeom prst="rect">
            <a:avLst/>
          </a:prstGeom>
        </p:spPr>
        <p:txBody>
          <a:bodyPr lIns="0" tIns="0" rIns="0" bIns="0" rtlCol="0" anchor="t">
            <a:spAutoFit/>
          </a:bodyPr>
          <a:lstStyle/>
          <a:p>
            <a:pPr algn="l">
              <a:lnSpc>
                <a:spcPts val="8775"/>
              </a:lnSpc>
            </a:pPr>
            <a:r>
              <a:rPr lang="en-US" sz="7500">
                <a:solidFill>
                  <a:srgbClr val="FFFFFF"/>
                </a:solidFill>
                <a:latin typeface="Anton"/>
                <a:ea typeface="Anton"/>
                <a:cs typeface="Anton"/>
                <a:sym typeface="Anton"/>
              </a:rPr>
              <a:t>DATABASE SCHEMA </a:t>
            </a:r>
          </a:p>
        </p:txBody>
      </p:sp>
      <p:sp>
        <p:nvSpPr>
          <p:cNvPr id="8" name="TextBox 8"/>
          <p:cNvSpPr txBox="1"/>
          <p:nvPr/>
        </p:nvSpPr>
        <p:spPr>
          <a:xfrm>
            <a:off x="11373405" y="2576322"/>
            <a:ext cx="6664795" cy="6448234"/>
          </a:xfrm>
          <a:prstGeom prst="rect">
            <a:avLst/>
          </a:prstGeom>
        </p:spPr>
        <p:txBody>
          <a:bodyPr lIns="0" tIns="0" rIns="0" bIns="0" rtlCol="0" anchor="t">
            <a:spAutoFit/>
          </a:bodyPr>
          <a:lstStyle/>
          <a:p>
            <a:pPr algn="l">
              <a:lnSpc>
                <a:spcPts val="3275"/>
              </a:lnSpc>
            </a:pPr>
            <a:r>
              <a:rPr lang="en-US" sz="2799">
                <a:solidFill>
                  <a:srgbClr val="FFFFFF"/>
                </a:solidFill>
                <a:latin typeface="Canva Sans"/>
                <a:ea typeface="Canva Sans"/>
                <a:cs typeface="Canva Sans"/>
                <a:sym typeface="Canva Sans"/>
              </a:rPr>
              <a:t>THE DATASET USED IN THIS PROJECT COMPRISES MULTIPLE TABLES, EACH CONTAINING SPECIFIC INFORMATION ABOUT DIFFERENT ASPECTS OF PIZZA SALES. </a:t>
            </a:r>
          </a:p>
          <a:p>
            <a:pPr algn="l">
              <a:lnSpc>
                <a:spcPts val="3275"/>
              </a:lnSpc>
            </a:pPr>
            <a:endParaRPr lang="en-US" sz="2799">
              <a:solidFill>
                <a:srgbClr val="FFFFFF"/>
              </a:solidFill>
              <a:latin typeface="Canva Sans"/>
              <a:ea typeface="Canva Sans"/>
              <a:cs typeface="Canva Sans"/>
              <a:sym typeface="Canva Sans"/>
            </a:endParaRPr>
          </a:p>
          <a:p>
            <a:pPr algn="l">
              <a:lnSpc>
                <a:spcPts val="3275"/>
              </a:lnSpc>
            </a:pPr>
            <a:r>
              <a:rPr lang="en-US" sz="2799">
                <a:solidFill>
                  <a:srgbClr val="FFFFFF"/>
                </a:solidFill>
                <a:latin typeface="Canva Sans"/>
                <a:ea typeface="Canva Sans"/>
                <a:cs typeface="Canva Sans"/>
                <a:sym typeface="Canva Sans"/>
              </a:rPr>
              <a:t>THESE TABLES INCLUDE DETAILS SUCH AS PIZZAS, ORDER DETAILS, PIZZA TYPES, PIZZA ORDERS.</a:t>
            </a:r>
          </a:p>
          <a:p>
            <a:pPr algn="l">
              <a:lnSpc>
                <a:spcPts val="3275"/>
              </a:lnSpc>
            </a:pPr>
            <a:endParaRPr lang="en-US" sz="2799">
              <a:solidFill>
                <a:srgbClr val="FFFFFF"/>
              </a:solidFill>
              <a:latin typeface="Canva Sans"/>
              <a:ea typeface="Canva Sans"/>
              <a:cs typeface="Canva Sans"/>
              <a:sym typeface="Canva Sans"/>
            </a:endParaRPr>
          </a:p>
          <a:p>
            <a:pPr algn="l">
              <a:lnSpc>
                <a:spcPts val="3275"/>
              </a:lnSpc>
            </a:pPr>
            <a:r>
              <a:rPr lang="en-US" sz="2799">
                <a:solidFill>
                  <a:srgbClr val="FFFFFF"/>
                </a:solidFill>
                <a:latin typeface="Canva Sans"/>
                <a:ea typeface="Canva Sans"/>
                <a:cs typeface="Canva Sans"/>
                <a:sym typeface="Canva Sans"/>
              </a:rPr>
              <a:t> THE DATASET IS RICH IN INFORMATION, PROVIDING US WITH AMPLE OPPORTUNITIES TO EXTRACT MEANINGFUL INSIGHTS THROUGH SQL QUERIES.</a:t>
            </a:r>
          </a:p>
          <a:p>
            <a:pPr algn="l">
              <a:lnSpc>
                <a:spcPts val="2457"/>
              </a:lnSpc>
            </a:pPr>
            <a:endParaRPr lang="en-US" sz="2799">
              <a:solidFill>
                <a:srgbClr val="FFFFFF"/>
              </a:solidFill>
              <a:latin typeface="Canva Sans"/>
              <a:ea typeface="Canva Sans"/>
              <a:cs typeface="Canva Sans"/>
              <a:sym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1028700" y="2106096"/>
            <a:ext cx="16230600" cy="4565504"/>
          </a:xfrm>
          <a:custGeom>
            <a:avLst/>
            <a:gdLst/>
            <a:ahLst/>
            <a:cxnLst/>
            <a:rect l="l" t="t" r="r" b="b"/>
            <a:pathLst>
              <a:path w="16230600" h="4565504">
                <a:moveTo>
                  <a:pt x="0" y="0"/>
                </a:moveTo>
                <a:lnTo>
                  <a:pt x="16230600" y="0"/>
                </a:lnTo>
                <a:lnTo>
                  <a:pt x="16230600" y="4565504"/>
                </a:lnTo>
                <a:lnTo>
                  <a:pt x="0" y="4565504"/>
                </a:lnTo>
                <a:lnTo>
                  <a:pt x="0" y="0"/>
                </a:lnTo>
                <a:close/>
              </a:path>
            </a:pathLst>
          </a:custGeom>
          <a:blipFill>
            <a:blip r:embed="rId2"/>
            <a:stretch>
              <a:fillRect t="-35271" b="-21131"/>
            </a:stretch>
          </a:blipFill>
        </p:spPr>
      </p:sp>
      <p:sp>
        <p:nvSpPr>
          <p:cNvPr id="6" name="Freeform 6"/>
          <p:cNvSpPr/>
          <p:nvPr/>
        </p:nvSpPr>
        <p:spPr>
          <a:xfrm>
            <a:off x="7115236" y="7103419"/>
            <a:ext cx="4057528" cy="2989016"/>
          </a:xfrm>
          <a:custGeom>
            <a:avLst/>
            <a:gdLst/>
            <a:ahLst/>
            <a:cxnLst/>
            <a:rect l="l" t="t" r="r" b="b"/>
            <a:pathLst>
              <a:path w="4057528" h="2989016">
                <a:moveTo>
                  <a:pt x="0" y="0"/>
                </a:moveTo>
                <a:lnTo>
                  <a:pt x="4057528" y="0"/>
                </a:lnTo>
                <a:lnTo>
                  <a:pt x="4057528" y="2989016"/>
                </a:lnTo>
                <a:lnTo>
                  <a:pt x="0" y="2989016"/>
                </a:lnTo>
                <a:lnTo>
                  <a:pt x="0" y="0"/>
                </a:lnTo>
                <a:close/>
              </a:path>
            </a:pathLst>
          </a:custGeom>
          <a:blipFill>
            <a:blip r:embed="rId3"/>
            <a:stretch>
              <a:fillRect t="-15118" b="-25917"/>
            </a:stretch>
          </a:blipFill>
        </p:spPr>
      </p:sp>
      <p:sp>
        <p:nvSpPr>
          <p:cNvPr id="7" name="TextBox 7"/>
          <p:cNvSpPr txBox="1"/>
          <p:nvPr/>
        </p:nvSpPr>
        <p:spPr>
          <a:xfrm>
            <a:off x="3032550" y="491109"/>
            <a:ext cx="11844821" cy="537591"/>
          </a:xfrm>
          <a:prstGeom prst="rect">
            <a:avLst/>
          </a:prstGeom>
        </p:spPr>
        <p:txBody>
          <a:bodyPr lIns="0" tIns="0" rIns="0" bIns="0" rtlCol="0" anchor="t">
            <a:spAutoFit/>
          </a:bodyPr>
          <a:lstStyle/>
          <a:p>
            <a:pPr algn="ctr">
              <a:lnSpc>
                <a:spcPts val="4212"/>
              </a:lnSpc>
            </a:pPr>
            <a:r>
              <a:rPr lang="en-US" sz="3600">
                <a:solidFill>
                  <a:srgbClr val="FFFFFF"/>
                </a:solidFill>
                <a:latin typeface="Canva Sans"/>
                <a:ea typeface="Canva Sans"/>
                <a:cs typeface="Canva Sans"/>
                <a:sym typeface="Canva Sans"/>
              </a:rPr>
              <a:t>Q1: THE TOTAL NUMBER OF ORDER PLACE.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318550" y="2225062"/>
            <a:ext cx="17650900" cy="3560148"/>
          </a:xfrm>
          <a:custGeom>
            <a:avLst/>
            <a:gdLst/>
            <a:ahLst/>
            <a:cxnLst/>
            <a:rect l="l" t="t" r="r" b="b"/>
            <a:pathLst>
              <a:path w="17650900" h="3560148">
                <a:moveTo>
                  <a:pt x="0" y="0"/>
                </a:moveTo>
                <a:lnTo>
                  <a:pt x="17650900" y="0"/>
                </a:lnTo>
                <a:lnTo>
                  <a:pt x="17650900" y="3560148"/>
                </a:lnTo>
                <a:lnTo>
                  <a:pt x="0" y="3560148"/>
                </a:lnTo>
                <a:lnTo>
                  <a:pt x="0" y="0"/>
                </a:lnTo>
                <a:close/>
              </a:path>
            </a:pathLst>
          </a:custGeom>
          <a:blipFill>
            <a:blip r:embed="rId2"/>
            <a:stretch>
              <a:fillRect l="-7980" r="-4666"/>
            </a:stretch>
          </a:blipFill>
        </p:spPr>
      </p:sp>
      <p:sp>
        <p:nvSpPr>
          <p:cNvPr id="6" name="Freeform 6"/>
          <p:cNvSpPr/>
          <p:nvPr/>
        </p:nvSpPr>
        <p:spPr>
          <a:xfrm>
            <a:off x="6154712" y="6273289"/>
            <a:ext cx="5600497" cy="3517250"/>
          </a:xfrm>
          <a:custGeom>
            <a:avLst/>
            <a:gdLst/>
            <a:ahLst/>
            <a:cxnLst/>
            <a:rect l="l" t="t" r="r" b="b"/>
            <a:pathLst>
              <a:path w="5600497" h="3517250">
                <a:moveTo>
                  <a:pt x="0" y="0"/>
                </a:moveTo>
                <a:lnTo>
                  <a:pt x="5600497" y="0"/>
                </a:lnTo>
                <a:lnTo>
                  <a:pt x="5600497" y="3517251"/>
                </a:lnTo>
                <a:lnTo>
                  <a:pt x="0" y="3517251"/>
                </a:lnTo>
                <a:lnTo>
                  <a:pt x="0" y="0"/>
                </a:lnTo>
                <a:close/>
              </a:path>
            </a:pathLst>
          </a:custGeom>
          <a:blipFill>
            <a:blip r:embed="rId3"/>
            <a:stretch>
              <a:fillRect l="-16456" r="-15395" b="-32966"/>
            </a:stretch>
          </a:blipFill>
        </p:spPr>
      </p:sp>
      <p:sp>
        <p:nvSpPr>
          <p:cNvPr id="7" name="TextBox 7"/>
          <p:cNvSpPr txBox="1"/>
          <p:nvPr/>
        </p:nvSpPr>
        <p:spPr>
          <a:xfrm>
            <a:off x="3032550" y="491109"/>
            <a:ext cx="11844821" cy="1070991"/>
          </a:xfrm>
          <a:prstGeom prst="rect">
            <a:avLst/>
          </a:prstGeom>
        </p:spPr>
        <p:txBody>
          <a:bodyPr lIns="0" tIns="0" rIns="0" bIns="0" rtlCol="0" anchor="t">
            <a:spAutoFit/>
          </a:bodyPr>
          <a:lstStyle/>
          <a:p>
            <a:pPr algn="ctr">
              <a:lnSpc>
                <a:spcPts val="4212"/>
              </a:lnSpc>
            </a:pPr>
            <a:r>
              <a:rPr lang="en-US" sz="3600">
                <a:solidFill>
                  <a:srgbClr val="FFFFFF"/>
                </a:solidFill>
                <a:latin typeface="Canva Sans"/>
                <a:ea typeface="Canva Sans"/>
                <a:cs typeface="Canva Sans"/>
                <a:sym typeface="Canva Sans"/>
              </a:rPr>
              <a:t> Q2: THE TOTAL REVENUE GENERATED FROM PIZZA SALES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1028700" y="1967891"/>
            <a:ext cx="16230600" cy="4876165"/>
          </a:xfrm>
          <a:custGeom>
            <a:avLst/>
            <a:gdLst/>
            <a:ahLst/>
            <a:cxnLst/>
            <a:rect l="l" t="t" r="r" b="b"/>
            <a:pathLst>
              <a:path w="16230600" h="4876165">
                <a:moveTo>
                  <a:pt x="0" y="0"/>
                </a:moveTo>
                <a:lnTo>
                  <a:pt x="16230600" y="0"/>
                </a:lnTo>
                <a:lnTo>
                  <a:pt x="16230600" y="4876165"/>
                </a:lnTo>
                <a:lnTo>
                  <a:pt x="0" y="4876165"/>
                </a:lnTo>
                <a:lnTo>
                  <a:pt x="0" y="0"/>
                </a:lnTo>
                <a:close/>
              </a:path>
            </a:pathLst>
          </a:custGeom>
          <a:blipFill>
            <a:blip r:embed="rId2"/>
            <a:stretch>
              <a:fillRect l="-1090" t="-34344" r="-1090"/>
            </a:stretch>
          </a:blipFill>
        </p:spPr>
      </p:sp>
      <p:sp>
        <p:nvSpPr>
          <p:cNvPr id="6" name="Freeform 6"/>
          <p:cNvSpPr/>
          <p:nvPr/>
        </p:nvSpPr>
        <p:spPr>
          <a:xfrm>
            <a:off x="5021654" y="7169948"/>
            <a:ext cx="8244692" cy="2757946"/>
          </a:xfrm>
          <a:custGeom>
            <a:avLst/>
            <a:gdLst/>
            <a:ahLst/>
            <a:cxnLst/>
            <a:rect l="l" t="t" r="r" b="b"/>
            <a:pathLst>
              <a:path w="8244692" h="2757946">
                <a:moveTo>
                  <a:pt x="0" y="0"/>
                </a:moveTo>
                <a:lnTo>
                  <a:pt x="8244692" y="0"/>
                </a:lnTo>
                <a:lnTo>
                  <a:pt x="8244692" y="2757946"/>
                </a:lnTo>
                <a:lnTo>
                  <a:pt x="0" y="2757946"/>
                </a:lnTo>
                <a:lnTo>
                  <a:pt x="0" y="0"/>
                </a:lnTo>
                <a:close/>
              </a:path>
            </a:pathLst>
          </a:custGeom>
          <a:blipFill>
            <a:blip r:embed="rId3"/>
            <a:stretch>
              <a:fillRect t="-32771" b="-38623"/>
            </a:stretch>
          </a:blipFill>
        </p:spPr>
      </p:sp>
      <p:sp>
        <p:nvSpPr>
          <p:cNvPr id="7" name="TextBox 7"/>
          <p:cNvSpPr txBox="1"/>
          <p:nvPr/>
        </p:nvSpPr>
        <p:spPr>
          <a:xfrm>
            <a:off x="3032550" y="491109"/>
            <a:ext cx="11844821" cy="537591"/>
          </a:xfrm>
          <a:prstGeom prst="rect">
            <a:avLst/>
          </a:prstGeom>
        </p:spPr>
        <p:txBody>
          <a:bodyPr lIns="0" tIns="0" rIns="0" bIns="0" rtlCol="0" anchor="t">
            <a:spAutoFit/>
          </a:bodyPr>
          <a:lstStyle/>
          <a:p>
            <a:pPr algn="ctr">
              <a:lnSpc>
                <a:spcPts val="4212"/>
              </a:lnSpc>
            </a:pPr>
            <a:r>
              <a:rPr lang="en-US" sz="3600">
                <a:solidFill>
                  <a:srgbClr val="FFFFFF"/>
                </a:solidFill>
                <a:latin typeface="Canva Sans"/>
                <a:ea typeface="Canva Sans"/>
                <a:cs typeface="Canva Sans"/>
                <a:sym typeface="Canva Sans"/>
              </a:rPr>
              <a:t>Q3: THE HIGHEST PRICED PIZZA.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1028700" y="1525570"/>
            <a:ext cx="16230600" cy="5266849"/>
          </a:xfrm>
          <a:custGeom>
            <a:avLst/>
            <a:gdLst/>
            <a:ahLst/>
            <a:cxnLst/>
            <a:rect l="l" t="t" r="r" b="b"/>
            <a:pathLst>
              <a:path w="16230600" h="5266849">
                <a:moveTo>
                  <a:pt x="0" y="0"/>
                </a:moveTo>
                <a:lnTo>
                  <a:pt x="16230600" y="0"/>
                </a:lnTo>
                <a:lnTo>
                  <a:pt x="16230600" y="5266849"/>
                </a:lnTo>
                <a:lnTo>
                  <a:pt x="0" y="5266849"/>
                </a:lnTo>
                <a:lnTo>
                  <a:pt x="0" y="0"/>
                </a:lnTo>
                <a:close/>
              </a:path>
            </a:pathLst>
          </a:custGeom>
          <a:blipFill>
            <a:blip r:embed="rId2"/>
            <a:stretch>
              <a:fillRect l="-359" t="-31996" r="-359"/>
            </a:stretch>
          </a:blipFill>
        </p:spPr>
      </p:sp>
      <p:sp>
        <p:nvSpPr>
          <p:cNvPr id="6" name="Freeform 6"/>
          <p:cNvSpPr/>
          <p:nvPr/>
        </p:nvSpPr>
        <p:spPr>
          <a:xfrm>
            <a:off x="5590963" y="7287719"/>
            <a:ext cx="7106073" cy="2440129"/>
          </a:xfrm>
          <a:custGeom>
            <a:avLst/>
            <a:gdLst/>
            <a:ahLst/>
            <a:cxnLst/>
            <a:rect l="l" t="t" r="r" b="b"/>
            <a:pathLst>
              <a:path w="7106073" h="2440129">
                <a:moveTo>
                  <a:pt x="0" y="0"/>
                </a:moveTo>
                <a:lnTo>
                  <a:pt x="7106074" y="0"/>
                </a:lnTo>
                <a:lnTo>
                  <a:pt x="7106074" y="2440129"/>
                </a:lnTo>
                <a:lnTo>
                  <a:pt x="0" y="2440129"/>
                </a:lnTo>
                <a:lnTo>
                  <a:pt x="0" y="0"/>
                </a:lnTo>
                <a:close/>
              </a:path>
            </a:pathLst>
          </a:custGeom>
          <a:blipFill>
            <a:blip r:embed="rId3"/>
            <a:stretch>
              <a:fillRect t="-44250" b="-46299"/>
            </a:stretch>
          </a:blipFill>
        </p:spPr>
      </p:sp>
      <p:sp>
        <p:nvSpPr>
          <p:cNvPr id="7" name="TextBox 7"/>
          <p:cNvSpPr txBox="1"/>
          <p:nvPr/>
        </p:nvSpPr>
        <p:spPr>
          <a:xfrm>
            <a:off x="3032550" y="491109"/>
            <a:ext cx="11844821" cy="537591"/>
          </a:xfrm>
          <a:prstGeom prst="rect">
            <a:avLst/>
          </a:prstGeom>
        </p:spPr>
        <p:txBody>
          <a:bodyPr lIns="0" tIns="0" rIns="0" bIns="0" rtlCol="0" anchor="t">
            <a:spAutoFit/>
          </a:bodyPr>
          <a:lstStyle/>
          <a:p>
            <a:pPr algn="ctr">
              <a:lnSpc>
                <a:spcPts val="4212"/>
              </a:lnSpc>
            </a:pPr>
            <a:r>
              <a:rPr lang="en-US" sz="3600">
                <a:solidFill>
                  <a:srgbClr val="FFFFFF"/>
                </a:solidFill>
                <a:latin typeface="Canva Sans"/>
                <a:ea typeface="Canva Sans"/>
                <a:cs typeface="Canva Sans"/>
                <a:sym typeface="Canva Sans"/>
              </a:rPr>
              <a:t>Q4: THE MOST COMMON PIZZA SIZE ORDERED.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2220B"/>
        </a:solidFill>
        <a:effectLst/>
      </p:bgPr>
    </p:bg>
    <p:spTree>
      <p:nvGrpSpPr>
        <p:cNvPr id="1" name=""/>
        <p:cNvGrpSpPr/>
        <p:nvPr/>
      </p:nvGrpSpPr>
      <p:grpSpPr>
        <a:xfrm>
          <a:off x="0" y="0"/>
          <a:ext cx="0" cy="0"/>
          <a:chOff x="0" y="0"/>
          <a:chExt cx="0" cy="0"/>
        </a:xfrm>
      </p:grpSpPr>
      <p:sp>
        <p:nvSpPr>
          <p:cNvPr id="5" name="Freeform 5"/>
          <p:cNvSpPr/>
          <p:nvPr/>
        </p:nvSpPr>
        <p:spPr>
          <a:xfrm>
            <a:off x="989172" y="1883617"/>
            <a:ext cx="16230600" cy="5174146"/>
          </a:xfrm>
          <a:custGeom>
            <a:avLst/>
            <a:gdLst/>
            <a:ahLst/>
            <a:cxnLst/>
            <a:rect l="l" t="t" r="r" b="b"/>
            <a:pathLst>
              <a:path w="16230600" h="5174146">
                <a:moveTo>
                  <a:pt x="0" y="0"/>
                </a:moveTo>
                <a:lnTo>
                  <a:pt x="16230600" y="0"/>
                </a:lnTo>
                <a:lnTo>
                  <a:pt x="16230600" y="5174145"/>
                </a:lnTo>
                <a:lnTo>
                  <a:pt x="0" y="5174145"/>
                </a:lnTo>
                <a:lnTo>
                  <a:pt x="0" y="0"/>
                </a:lnTo>
                <a:close/>
              </a:path>
            </a:pathLst>
          </a:custGeom>
          <a:blipFill>
            <a:blip r:embed="rId2"/>
            <a:stretch>
              <a:fillRect t="-39921" b="-4791"/>
            </a:stretch>
          </a:blipFill>
        </p:spPr>
      </p:sp>
      <p:sp>
        <p:nvSpPr>
          <p:cNvPr id="6" name="Freeform 6"/>
          <p:cNvSpPr/>
          <p:nvPr/>
        </p:nvSpPr>
        <p:spPr>
          <a:xfrm>
            <a:off x="5969653" y="7308619"/>
            <a:ext cx="6348694" cy="2752429"/>
          </a:xfrm>
          <a:custGeom>
            <a:avLst/>
            <a:gdLst/>
            <a:ahLst/>
            <a:cxnLst/>
            <a:rect l="l" t="t" r="r" b="b"/>
            <a:pathLst>
              <a:path w="6348694" h="2752429">
                <a:moveTo>
                  <a:pt x="0" y="0"/>
                </a:moveTo>
                <a:lnTo>
                  <a:pt x="6348694" y="0"/>
                </a:lnTo>
                <a:lnTo>
                  <a:pt x="6348694" y="2752429"/>
                </a:lnTo>
                <a:lnTo>
                  <a:pt x="0" y="2752429"/>
                </a:lnTo>
                <a:lnTo>
                  <a:pt x="0" y="0"/>
                </a:lnTo>
                <a:close/>
              </a:path>
            </a:pathLst>
          </a:custGeom>
          <a:blipFill>
            <a:blip r:embed="rId3"/>
            <a:stretch>
              <a:fillRect t="-46909" r="-5084" b="-32836"/>
            </a:stretch>
          </a:blipFill>
        </p:spPr>
      </p:sp>
      <p:sp>
        <p:nvSpPr>
          <p:cNvPr id="7" name="TextBox 7"/>
          <p:cNvSpPr txBox="1"/>
          <p:nvPr/>
        </p:nvSpPr>
        <p:spPr>
          <a:xfrm>
            <a:off x="2104977" y="500448"/>
            <a:ext cx="13998991" cy="1575582"/>
          </a:xfrm>
          <a:prstGeom prst="rect">
            <a:avLst/>
          </a:prstGeom>
        </p:spPr>
        <p:txBody>
          <a:bodyPr lIns="0" tIns="0" rIns="0" bIns="0" rtlCol="0" anchor="t">
            <a:spAutoFit/>
          </a:bodyPr>
          <a:lstStyle/>
          <a:p>
            <a:pPr algn="ctr">
              <a:lnSpc>
                <a:spcPts val="4140"/>
              </a:lnSpc>
            </a:pPr>
            <a:r>
              <a:rPr lang="en-US" sz="3538">
                <a:solidFill>
                  <a:srgbClr val="FFFFFF"/>
                </a:solidFill>
                <a:latin typeface="Canva Sans"/>
                <a:ea typeface="Canva Sans"/>
                <a:cs typeface="Canva Sans"/>
                <a:sym typeface="Canva Sans"/>
              </a:rPr>
              <a:t>Q5: THE TOP 5 MOST ORDERED PIZZA TYPES ALONG THEIR QUANTITIES.</a:t>
            </a:r>
          </a:p>
          <a:p>
            <a:pPr algn="ctr">
              <a:lnSpc>
                <a:spcPts val="4140"/>
              </a:lnSpc>
            </a:pPr>
            <a:endParaRPr lang="en-US" sz="3538">
              <a:solidFill>
                <a:srgbClr val="FFFFFF"/>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437</Words>
  <Application>Microsoft Office PowerPoint</Application>
  <PresentationFormat>Custom</PresentationFormat>
  <Paragraphs>40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Canva Sans</vt:lpstr>
      <vt:lpstr>Calibri</vt:lpstr>
      <vt:lpstr>Anton</vt:lpstr>
      <vt:lpstr>Open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pizza_Sales_Pdf</dc:title>
  <dc:creator>user</dc:creator>
  <cp:lastModifiedBy>user</cp:lastModifiedBy>
  <cp:revision>3</cp:revision>
  <dcterms:created xsi:type="dcterms:W3CDTF">2006-08-16T00:00:00Z</dcterms:created>
  <dcterms:modified xsi:type="dcterms:W3CDTF">2024-07-28T12:33:35Z</dcterms:modified>
  <dc:identifier>DAGDnwagOvQ</dc:identifier>
</cp:coreProperties>
</file>