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29D26-E34B-4B2C-92D6-32833A654451}">
  <a:tblStyle styleId="{59129D26-E34B-4B2C-92D6-32833A65445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4.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Nuni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7a88376f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7a88376f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7a88376f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7a88376f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7a88376f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7a88376f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7a88376f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7a88376f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7a88376f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7a88376f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87a88376f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87a88376f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7a88376fb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7a88376f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c223c67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c223c67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c223c67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c223c67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c223c67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c223c67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7a88376f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7a88376f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c223c675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c223c675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c223c67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c223c67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c223c67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c223c67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c223c675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c223c675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c223c675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4c223c675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c223c675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4c223c675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c223c675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4c223c675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c223c675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c223c675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c223c675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c223c675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c223c67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c223c67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7a88376f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7a88376f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7a88376f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7a88376f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7a88376f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7a88376f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7a88376f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7a88376f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7a88376f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7a88376f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7a88376f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7a88376f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7a88376f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7a88376f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cHwwHYQbPhbRWnMuQlxHfTIKMlXEIY1_/view?usp=drivesd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99450" y="856650"/>
            <a:ext cx="5945100" cy="2660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Blockchain-Based Personal Health Data Sharing System</a:t>
            </a:r>
            <a:endParaRPr/>
          </a:p>
        </p:txBody>
      </p:sp>
      <p:sp>
        <p:nvSpPr>
          <p:cNvPr id="129" name="Google Shape;129;p13"/>
          <p:cNvSpPr txBox="1"/>
          <p:nvPr>
            <p:ph idx="1" type="subTitle"/>
          </p:nvPr>
        </p:nvSpPr>
        <p:spPr>
          <a:xfrm>
            <a:off x="1752600" y="3005800"/>
            <a:ext cx="5638800" cy="219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Enhancing Privacy and Collaboration in Healthcare</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500"/>
              <a:t>Tithi Jhamnani      </a:t>
            </a:r>
            <a:endParaRPr sz="1500"/>
          </a:p>
          <a:p>
            <a:pPr indent="0" lvl="0" marL="0" rtl="0" algn="ctr">
              <a:spcBef>
                <a:spcPts val="0"/>
              </a:spcBef>
              <a:spcAft>
                <a:spcPts val="0"/>
              </a:spcAft>
              <a:buNone/>
            </a:pPr>
            <a:r>
              <a:rPr lang="en" sz="1500"/>
              <a:t>D17B</a:t>
            </a:r>
            <a:endParaRPr sz="1500"/>
          </a:p>
          <a:p>
            <a:pPr indent="0" lvl="0" marL="0" rtl="0" algn="ctr">
              <a:spcBef>
                <a:spcPts val="0"/>
              </a:spcBef>
              <a:spcAft>
                <a:spcPts val="0"/>
              </a:spcAft>
              <a:buNone/>
            </a:pPr>
            <a:r>
              <a:rPr lang="en" sz="1500"/>
              <a:t>31</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SHARING AND HEALTHCARE COLLABORATION</a:t>
            </a:r>
            <a:endParaRPr/>
          </a:p>
        </p:txBody>
      </p:sp>
      <p:sp>
        <p:nvSpPr>
          <p:cNvPr id="183" name="Google Shape;183;p22"/>
          <p:cNvSpPr txBox="1"/>
          <p:nvPr>
            <p:ph idx="1" type="body"/>
          </p:nvPr>
        </p:nvSpPr>
        <p:spPr>
          <a:xfrm>
            <a:off x="1303800" y="1800200"/>
            <a:ext cx="7030500" cy="2731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User's Ability to Share Data</a:t>
            </a:r>
            <a:endParaRPr sz="1700"/>
          </a:p>
          <a:p>
            <a:pPr indent="-336550" lvl="0" marL="457200" rtl="0" algn="l">
              <a:spcBef>
                <a:spcPts val="0"/>
              </a:spcBef>
              <a:spcAft>
                <a:spcPts val="0"/>
              </a:spcAft>
              <a:buSzPts val="1700"/>
              <a:buChar char="●"/>
            </a:pPr>
            <a:r>
              <a:rPr lang="en" sz="1700"/>
              <a:t>Event Recording and Blockchain Transactions</a:t>
            </a:r>
            <a:endParaRPr sz="1700"/>
          </a:p>
          <a:p>
            <a:pPr indent="-336550" lvl="0" marL="457200" rtl="0" algn="l">
              <a:spcBef>
                <a:spcPts val="0"/>
              </a:spcBef>
              <a:spcAft>
                <a:spcPts val="0"/>
              </a:spcAft>
              <a:buSzPts val="1700"/>
              <a:buChar char="●"/>
            </a:pPr>
            <a:r>
              <a:rPr lang="en" sz="1700"/>
              <a:t>Access Control Scheme</a:t>
            </a:r>
            <a:endParaRPr sz="1700"/>
          </a:p>
          <a:p>
            <a:pPr indent="-336550" lvl="0" marL="457200" rtl="0" algn="l">
              <a:spcBef>
                <a:spcPts val="0"/>
              </a:spcBef>
              <a:spcAft>
                <a:spcPts val="0"/>
              </a:spcAft>
              <a:buSzPts val="1700"/>
              <a:buChar char="●"/>
            </a:pPr>
            <a:r>
              <a:rPr lang="en" sz="1700"/>
              <a:t>Fine-Grained Privacy Protection</a:t>
            </a:r>
            <a:endParaRPr sz="1700"/>
          </a:p>
          <a:p>
            <a:pPr indent="0" lvl="0" marL="0" rtl="0" algn="l">
              <a:spcBef>
                <a:spcPts val="1200"/>
              </a:spcBef>
              <a:spcAft>
                <a:spcPts val="12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SHARING AND HEALTHCARE COLLABORATION</a:t>
            </a:r>
            <a:endParaRPr/>
          </a:p>
        </p:txBody>
      </p:sp>
      <p:graphicFrame>
        <p:nvGraphicFramePr>
          <p:cNvPr id="189" name="Google Shape;189;p23"/>
          <p:cNvGraphicFramePr/>
          <p:nvPr/>
        </p:nvGraphicFramePr>
        <p:xfrm>
          <a:off x="1499438" y="1934825"/>
          <a:ext cx="3000000" cy="3000000"/>
        </p:xfrm>
        <a:graphic>
          <a:graphicData uri="http://schemas.openxmlformats.org/drawingml/2006/table">
            <a:tbl>
              <a:tblPr>
                <a:noFill/>
                <a:tableStyleId>{59129D26-E34B-4B2C-92D6-32833A654451}</a:tableStyleId>
              </a:tblPr>
              <a:tblGrid>
                <a:gridCol w="2048375"/>
                <a:gridCol w="2048375"/>
                <a:gridCol w="2048375"/>
              </a:tblGrid>
              <a:tr h="3600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HEALTH DATA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OPERATOR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OPERATION</a:t>
                      </a:r>
                      <a:endParaRPr sz="1200">
                        <a:latin typeface="Times New Roman"/>
                        <a:ea typeface="Times New Roman"/>
                        <a:cs typeface="Times New Roman"/>
                        <a:sym typeface="Times New Roman"/>
                      </a:endParaRPr>
                    </a:p>
                  </a:txBody>
                  <a:tcPr marT="63500" marB="63500" marR="63500" marL="63500"/>
                </a:tc>
              </a:tr>
              <a:tr h="783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Personal health data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Healthcare provider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Insurance company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Update, Query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Query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Query</a:t>
                      </a:r>
                      <a:endParaRPr sz="1200">
                        <a:latin typeface="Times New Roman"/>
                        <a:ea typeface="Times New Roman"/>
                        <a:cs typeface="Times New Roman"/>
                        <a:sym typeface="Times New Roman"/>
                      </a:endParaRPr>
                    </a:p>
                  </a:txBody>
                  <a:tcPr marT="63500" marB="63500" marR="63500" marL="63500"/>
                </a:tc>
              </a:tr>
              <a:tr h="783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Medical history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Healthcare provider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Insurance company</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Update, Query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Query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Query</a:t>
                      </a:r>
                      <a:endParaRPr sz="1200">
                        <a:latin typeface="Times New Roman"/>
                        <a:ea typeface="Times New Roman"/>
                        <a:cs typeface="Times New Roman"/>
                        <a:sym typeface="Times New Roman"/>
                      </a:endParaRPr>
                    </a:p>
                  </a:txBody>
                  <a:tcPr marT="63500" marB="63500" marR="63500" marL="63500"/>
                </a:tc>
              </a:tr>
              <a:tr h="7831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Insurance information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Insurance company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User</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Healthcare provider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Update, Query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Query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Query</a:t>
                      </a:r>
                      <a:endParaRPr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SHARING AND HEALTHCARE COLLABORATION</a:t>
            </a:r>
            <a:endParaRPr/>
          </a:p>
        </p:txBody>
      </p:sp>
      <p:pic>
        <p:nvPicPr>
          <p:cNvPr id="195" name="Google Shape;195;p24"/>
          <p:cNvPicPr preferRelativeResize="0"/>
          <p:nvPr/>
        </p:nvPicPr>
        <p:blipFill>
          <a:blip r:embed="rId3">
            <a:alphaModFix/>
          </a:blip>
          <a:stretch>
            <a:fillRect/>
          </a:stretch>
        </p:blipFill>
        <p:spPr>
          <a:xfrm>
            <a:off x="2453088" y="1800200"/>
            <a:ext cx="4237825" cy="306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IMPLEMENTATION</a:t>
            </a:r>
            <a:endParaRPr/>
          </a:p>
        </p:txBody>
      </p:sp>
      <p:sp>
        <p:nvSpPr>
          <p:cNvPr id="201" name="Google Shape;201;p25"/>
          <p:cNvSpPr txBox="1"/>
          <p:nvPr>
            <p:ph idx="1" type="body"/>
          </p:nvPr>
        </p:nvSpPr>
        <p:spPr>
          <a:xfrm>
            <a:off x="819150" y="1990725"/>
            <a:ext cx="7505700" cy="29712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rgbClr val="000000"/>
              </a:buClr>
              <a:buSzPts val="1700"/>
              <a:buChar char="●"/>
            </a:pPr>
            <a:r>
              <a:rPr lang="en" sz="1700">
                <a:solidFill>
                  <a:srgbClr val="000000"/>
                </a:solidFill>
              </a:rPr>
              <a:t>Overview of System Implementation - adopts a user-centric model for processing personal health data using blockchain network, ensuring the data ownership of individuals, as well as data integrity</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Utilizing Hyperledger Fabric - Hyperledger Fabric is a blockchain framework for business applications. It's employed to create private, scalable, and secure distributed ledgers, enabling organizations to streamline processes, enhance transparency, and establish trust in complex ecosystems.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Emphasis on Data Ownership and Control</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EVALUATION</a:t>
            </a:r>
            <a:endParaRPr/>
          </a:p>
        </p:txBody>
      </p:sp>
      <p:sp>
        <p:nvSpPr>
          <p:cNvPr id="207" name="Google Shape;207;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000000"/>
              </a:buClr>
              <a:buSzPts val="1700"/>
              <a:buAutoNum type="arabicPeriod"/>
            </a:pPr>
            <a:r>
              <a:rPr lang="en" sz="1700">
                <a:solidFill>
                  <a:srgbClr val="000000"/>
                </a:solidFill>
              </a:rPr>
              <a:t>Evaluation Results - </a:t>
            </a:r>
            <a:r>
              <a:rPr lang="en" sz="1700">
                <a:solidFill>
                  <a:srgbClr val="000000"/>
                </a:solidFill>
              </a:rPr>
              <a:t>It is crucial to evaluate the system performance, regarding to the scalability and efficiency of the data integrity proof generation and data validation process.</a:t>
            </a:r>
            <a:endParaRPr sz="1700">
              <a:solidFill>
                <a:srgbClr val="000000"/>
              </a:solidFill>
            </a:endParaRPr>
          </a:p>
          <a:p>
            <a:pPr indent="-336550" lvl="1" marL="914400" rtl="0" algn="l">
              <a:spcBef>
                <a:spcPts val="0"/>
              </a:spcBef>
              <a:spcAft>
                <a:spcPts val="0"/>
              </a:spcAft>
              <a:buClr>
                <a:srgbClr val="000000"/>
              </a:buClr>
              <a:buSzPts val="1700"/>
              <a:buAutoNum type="alphaLcPeriod"/>
            </a:pPr>
            <a:r>
              <a:rPr lang="en" sz="1700">
                <a:solidFill>
                  <a:srgbClr val="000000"/>
                </a:solidFill>
              </a:rPr>
              <a:t>Scalability</a:t>
            </a:r>
            <a:endParaRPr sz="1700">
              <a:solidFill>
                <a:srgbClr val="000000"/>
              </a:solidFill>
            </a:endParaRPr>
          </a:p>
          <a:p>
            <a:pPr indent="-336550" lvl="1" marL="914400" rtl="0" algn="l">
              <a:spcBef>
                <a:spcPts val="0"/>
              </a:spcBef>
              <a:spcAft>
                <a:spcPts val="0"/>
              </a:spcAft>
              <a:buClr>
                <a:srgbClr val="000000"/>
              </a:buClr>
              <a:buSzPts val="1700"/>
              <a:buAutoNum type="alphaLcPeriod"/>
            </a:pPr>
            <a:r>
              <a:rPr lang="en" sz="1700">
                <a:solidFill>
                  <a:srgbClr val="000000"/>
                </a:solidFill>
              </a:rPr>
              <a:t>Efficiency</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Handling Large Datasets</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Importance of Efficient Data Processing</a:t>
            </a:r>
            <a:endParaRPr sz="1700">
              <a:solidFill>
                <a:srgbClr val="000000"/>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13" name="Google Shape;213;p27"/>
          <p:cNvSpPr txBox="1"/>
          <p:nvPr>
            <p:ph idx="1" type="body"/>
          </p:nvPr>
        </p:nvSpPr>
        <p:spPr>
          <a:xfrm>
            <a:off x="819150" y="2222772"/>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Conclusion and Future Work</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Key Takeaways from the Research</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Value of personal health data</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Importance of Blockchain technology </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User Ownership</a:t>
            </a:r>
            <a:endParaRPr sz="1700">
              <a:solidFill>
                <a:srgbClr val="000000"/>
              </a:solidFill>
            </a:endParaRPr>
          </a:p>
          <a:p>
            <a:pPr indent="-336550" lvl="0" marL="457200" rtl="0" algn="l">
              <a:spcBef>
                <a:spcPts val="0"/>
              </a:spcBef>
              <a:spcAft>
                <a:spcPts val="0"/>
              </a:spcAft>
              <a:buClr>
                <a:srgbClr val="000000"/>
              </a:buClr>
              <a:buSzPts val="1700"/>
              <a:buAutoNum type="arabicPeriod"/>
            </a:pPr>
            <a:r>
              <a:rPr lang="en" sz="1700">
                <a:solidFill>
                  <a:srgbClr val="000000"/>
                </a:solidFill>
              </a:rPr>
              <a:t>Access control</a:t>
            </a:r>
            <a:endParaRPr sz="17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056750" y="2057402"/>
            <a:ext cx="7030500" cy="308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paper </a:t>
            </a:r>
            <a:endParaRPr/>
          </a:p>
        </p:txBody>
      </p:sp>
      <p:sp>
        <p:nvSpPr>
          <p:cNvPr id="224" name="Google Shape;224;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https://drive.google.com/file/d/1cHwwHYQbPhbRWnMuQlxHfTIKMlXEIY1_/view?usp=drivesdk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819150" y="845600"/>
            <a:ext cx="7505700" cy="5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Contract</a:t>
            </a:r>
            <a:endParaRPr/>
          </a:p>
        </p:txBody>
      </p:sp>
      <p:sp>
        <p:nvSpPr>
          <p:cNvPr id="230" name="Google Shape;230;p30"/>
          <p:cNvSpPr txBox="1"/>
          <p:nvPr>
            <p:ph idx="1" type="body"/>
          </p:nvPr>
        </p:nvSpPr>
        <p:spPr>
          <a:xfrm>
            <a:off x="819150" y="1436000"/>
            <a:ext cx="3253800" cy="30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1. Data Sharing Smart Contract: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solidity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SPDX-License-Identifier: MIT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pragma solidity ^0.8.0;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contract DataSharingContract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address public owner;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mapping(address =&gt; bool) public authorizedResearchers;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mapping(bytes32 =&gt; bool) public sharedData;</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event DataShared(address indexed researcher, bytes32 dataHash);</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constructor()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owner = msg.sender;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modifier onlyOwner()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require(msg.sender == owner, "Only the owner can perform this action");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_;</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31" name="Google Shape;231;p30"/>
          <p:cNvSpPr txBox="1"/>
          <p:nvPr>
            <p:ph idx="1" type="body"/>
          </p:nvPr>
        </p:nvSpPr>
        <p:spPr>
          <a:xfrm>
            <a:off x="5071050" y="1436000"/>
            <a:ext cx="3253800" cy="30027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modifier onlyAuthorized()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require(authorizedResearchers[msg.sender], "You are not authorized to share data");</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_;</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function authorizeResearcher(address researcher) public onlyOwner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authorizedResearchers[researcher] = true;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function revokeAuthorization(address researcher) public onlyOwner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authorizedResearchers[researcher] = false;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function shareData(bytes32 dataHash) public onlyAuthorized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sharedData[dataHash] = true;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emit DataShared(msg.sender, dataHash);</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1"/>
          <p:cNvPicPr preferRelativeResize="0"/>
          <p:nvPr/>
        </p:nvPicPr>
        <p:blipFill>
          <a:blip r:embed="rId3">
            <a:alphaModFix/>
          </a:blip>
          <a:stretch>
            <a:fillRect/>
          </a:stretch>
        </p:blipFill>
        <p:spPr>
          <a:xfrm>
            <a:off x="1704975" y="460888"/>
            <a:ext cx="5734050" cy="1724025"/>
          </a:xfrm>
          <a:prstGeom prst="rect">
            <a:avLst/>
          </a:prstGeom>
          <a:noFill/>
          <a:ln>
            <a:noFill/>
          </a:ln>
        </p:spPr>
      </p:pic>
      <p:pic>
        <p:nvPicPr>
          <p:cNvPr id="237" name="Google Shape;237;p31"/>
          <p:cNvPicPr preferRelativeResize="0"/>
          <p:nvPr/>
        </p:nvPicPr>
        <p:blipFill>
          <a:blip r:embed="rId4">
            <a:alphaModFix/>
          </a:blip>
          <a:stretch>
            <a:fillRect/>
          </a:stretch>
        </p:blipFill>
        <p:spPr>
          <a:xfrm>
            <a:off x="2215675" y="2263213"/>
            <a:ext cx="4712626" cy="26537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303800" y="598575"/>
            <a:ext cx="7030500" cy="12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AGENDA</a:t>
            </a:r>
            <a:endParaRPr/>
          </a:p>
        </p:txBody>
      </p:sp>
      <p:sp>
        <p:nvSpPr>
          <p:cNvPr id="135" name="Google Shape;135;p14"/>
          <p:cNvSpPr txBox="1"/>
          <p:nvPr>
            <p:ph idx="1" type="body"/>
          </p:nvPr>
        </p:nvSpPr>
        <p:spPr>
          <a:xfrm>
            <a:off x="1303800" y="1385825"/>
            <a:ext cx="7030500" cy="314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Introduction to the research</a:t>
            </a:r>
            <a:endParaRPr sz="1800"/>
          </a:p>
          <a:p>
            <a:pPr indent="-342900" lvl="0" marL="457200" rtl="0" algn="l">
              <a:spcBef>
                <a:spcPts val="0"/>
              </a:spcBef>
              <a:spcAft>
                <a:spcPts val="0"/>
              </a:spcAft>
              <a:buSzPts val="1800"/>
              <a:buChar char="●"/>
            </a:pPr>
            <a:r>
              <a:rPr lang="en" sz="1800"/>
              <a:t>System Entities</a:t>
            </a:r>
            <a:endParaRPr sz="1800"/>
          </a:p>
          <a:p>
            <a:pPr indent="-342900" lvl="0" marL="457200" rtl="0" algn="l">
              <a:spcBef>
                <a:spcPts val="0"/>
              </a:spcBef>
              <a:spcAft>
                <a:spcPts val="0"/>
              </a:spcAft>
              <a:buSzPts val="1800"/>
              <a:buChar char="●"/>
            </a:pPr>
            <a:r>
              <a:rPr lang="en" sz="1800"/>
              <a:t>System Implementation</a:t>
            </a:r>
            <a:endParaRPr sz="1800"/>
          </a:p>
          <a:p>
            <a:pPr indent="-342900" lvl="0" marL="457200" rtl="0" algn="l">
              <a:spcBef>
                <a:spcPts val="0"/>
              </a:spcBef>
              <a:spcAft>
                <a:spcPts val="0"/>
              </a:spcAft>
              <a:buSzPts val="1800"/>
              <a:buChar char="●"/>
            </a:pPr>
            <a:r>
              <a:rPr lang="en" sz="1800"/>
              <a:t>System Evaluation</a:t>
            </a:r>
            <a:endParaRPr sz="1800"/>
          </a:p>
          <a:p>
            <a:pPr indent="-342900" lvl="0" marL="457200" rtl="0" algn="l">
              <a:spcBef>
                <a:spcPts val="0"/>
              </a:spcBef>
              <a:spcAft>
                <a:spcPts val="0"/>
              </a:spcAft>
              <a:buSzPts val="1800"/>
              <a:buChar char="●"/>
            </a:pPr>
            <a:r>
              <a:rPr lang="en" sz="1800"/>
              <a:t>Related Work</a:t>
            </a:r>
            <a:endParaRPr sz="1800"/>
          </a:p>
          <a:p>
            <a:pPr indent="-342900" lvl="0" marL="457200" rtl="0" algn="l">
              <a:spcBef>
                <a:spcPts val="0"/>
              </a:spcBef>
              <a:spcAft>
                <a:spcPts val="0"/>
              </a:spcAft>
              <a:buSzPts val="1800"/>
              <a:buChar char="●"/>
            </a:pPr>
            <a:r>
              <a:rPr lang="en" sz="1800"/>
              <a:t>Conclusion and Future Work</a:t>
            </a:r>
            <a:endParaRPr sz="17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idx="1" type="body"/>
          </p:nvPr>
        </p:nvSpPr>
        <p:spPr>
          <a:xfrm>
            <a:off x="819150" y="626300"/>
            <a:ext cx="3753000" cy="381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2. Collaboration Smart Contract: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solidity</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SPDX-License-Identifier: MIT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pragma solidity ^0.8.0;</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contract CollaborationContract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address public owner;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mapping(bytes32 =&gt; uint256) public collaborationProposals;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event ProposalCreated(bytes32 proposalId, uint256 proposalValue);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constructor()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owner = msg.sender;</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43" name="Google Shape;243;p32"/>
          <p:cNvSpPr txBox="1"/>
          <p:nvPr>
            <p:ph idx="1" type="body"/>
          </p:nvPr>
        </p:nvSpPr>
        <p:spPr>
          <a:xfrm>
            <a:off x="4768500" y="626300"/>
            <a:ext cx="3753000" cy="3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modifier onlyOwner()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require(msg.sender == owner, "Only the owner can perform this action");</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_;</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function createProposal(bytes32 proposalId, uint256 proposalValue) public onlyOwner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collaborationProposals[proposalId] = proposalValue;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emit ProposalCreated(proposalId, proposalValue);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rotWithShape="1">
          <a:blip r:embed="rId3">
            <a:alphaModFix/>
          </a:blip>
          <a:srcRect b="57931" l="0" r="0" t="0"/>
          <a:stretch/>
        </p:blipFill>
        <p:spPr>
          <a:xfrm>
            <a:off x="1704975" y="517750"/>
            <a:ext cx="5734050" cy="914400"/>
          </a:xfrm>
          <a:prstGeom prst="rect">
            <a:avLst/>
          </a:prstGeom>
          <a:noFill/>
          <a:ln>
            <a:noFill/>
          </a:ln>
        </p:spPr>
      </p:pic>
      <p:pic>
        <p:nvPicPr>
          <p:cNvPr id="249" name="Google Shape;249;p33"/>
          <p:cNvPicPr preferRelativeResize="0"/>
          <p:nvPr/>
        </p:nvPicPr>
        <p:blipFill>
          <a:blip r:embed="rId4">
            <a:alphaModFix/>
          </a:blip>
          <a:stretch>
            <a:fillRect/>
          </a:stretch>
        </p:blipFill>
        <p:spPr>
          <a:xfrm>
            <a:off x="2005013" y="2197800"/>
            <a:ext cx="5133975" cy="2219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4"/>
          <p:cNvPicPr preferRelativeResize="0"/>
          <p:nvPr/>
        </p:nvPicPr>
        <p:blipFill>
          <a:blip r:embed="rId3">
            <a:alphaModFix/>
          </a:blip>
          <a:stretch>
            <a:fillRect/>
          </a:stretch>
        </p:blipFill>
        <p:spPr>
          <a:xfrm>
            <a:off x="335075" y="269850"/>
            <a:ext cx="2152650" cy="3590925"/>
          </a:xfrm>
          <a:prstGeom prst="rect">
            <a:avLst/>
          </a:prstGeom>
          <a:noFill/>
          <a:ln>
            <a:noFill/>
          </a:ln>
        </p:spPr>
      </p:pic>
      <p:pic>
        <p:nvPicPr>
          <p:cNvPr id="255" name="Google Shape;255;p34"/>
          <p:cNvPicPr preferRelativeResize="0"/>
          <p:nvPr/>
        </p:nvPicPr>
        <p:blipFill>
          <a:blip r:embed="rId4">
            <a:alphaModFix/>
          </a:blip>
          <a:stretch>
            <a:fillRect/>
          </a:stretch>
        </p:blipFill>
        <p:spPr>
          <a:xfrm>
            <a:off x="2848900" y="269850"/>
            <a:ext cx="5943600" cy="2581275"/>
          </a:xfrm>
          <a:prstGeom prst="rect">
            <a:avLst/>
          </a:prstGeom>
          <a:noFill/>
          <a:ln>
            <a:noFill/>
          </a:ln>
        </p:spPr>
      </p:pic>
      <p:pic>
        <p:nvPicPr>
          <p:cNvPr id="256" name="Google Shape;256;p34"/>
          <p:cNvPicPr preferRelativeResize="0"/>
          <p:nvPr/>
        </p:nvPicPr>
        <p:blipFill>
          <a:blip r:embed="rId5">
            <a:alphaModFix/>
          </a:blip>
          <a:stretch>
            <a:fillRect/>
          </a:stretch>
        </p:blipFill>
        <p:spPr>
          <a:xfrm>
            <a:off x="2600975" y="2851125"/>
            <a:ext cx="2288917" cy="1987575"/>
          </a:xfrm>
          <a:prstGeom prst="rect">
            <a:avLst/>
          </a:prstGeom>
          <a:noFill/>
          <a:ln>
            <a:noFill/>
          </a:ln>
        </p:spPr>
      </p:pic>
      <p:pic>
        <p:nvPicPr>
          <p:cNvPr id="257" name="Google Shape;257;p34"/>
          <p:cNvPicPr preferRelativeResize="0"/>
          <p:nvPr/>
        </p:nvPicPr>
        <p:blipFill>
          <a:blip r:embed="rId6">
            <a:alphaModFix/>
          </a:blip>
          <a:stretch>
            <a:fillRect/>
          </a:stretch>
        </p:blipFill>
        <p:spPr>
          <a:xfrm>
            <a:off x="6033942" y="3001950"/>
            <a:ext cx="2352675" cy="1685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35"/>
          <p:cNvPicPr preferRelativeResize="0"/>
          <p:nvPr/>
        </p:nvPicPr>
        <p:blipFill>
          <a:blip r:embed="rId3">
            <a:alphaModFix/>
          </a:blip>
          <a:stretch>
            <a:fillRect/>
          </a:stretch>
        </p:blipFill>
        <p:spPr>
          <a:xfrm>
            <a:off x="374225" y="256775"/>
            <a:ext cx="4257675" cy="2857500"/>
          </a:xfrm>
          <a:prstGeom prst="rect">
            <a:avLst/>
          </a:prstGeom>
          <a:noFill/>
          <a:ln>
            <a:noFill/>
          </a:ln>
        </p:spPr>
      </p:pic>
      <p:pic>
        <p:nvPicPr>
          <p:cNvPr id="263" name="Google Shape;263;p35"/>
          <p:cNvPicPr preferRelativeResize="0"/>
          <p:nvPr/>
        </p:nvPicPr>
        <p:blipFill>
          <a:blip r:embed="rId4">
            <a:alphaModFix/>
          </a:blip>
          <a:stretch>
            <a:fillRect/>
          </a:stretch>
        </p:blipFill>
        <p:spPr>
          <a:xfrm>
            <a:off x="5175725" y="256775"/>
            <a:ext cx="2428875" cy="417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6"/>
          <p:cNvPicPr preferRelativeResize="0"/>
          <p:nvPr/>
        </p:nvPicPr>
        <p:blipFill>
          <a:blip r:embed="rId3">
            <a:alphaModFix/>
          </a:blip>
          <a:stretch>
            <a:fillRect/>
          </a:stretch>
        </p:blipFill>
        <p:spPr>
          <a:xfrm>
            <a:off x="976500" y="1039675"/>
            <a:ext cx="7190999" cy="2731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7"/>
          <p:cNvPicPr preferRelativeResize="0"/>
          <p:nvPr/>
        </p:nvPicPr>
        <p:blipFill>
          <a:blip r:embed="rId3">
            <a:alphaModFix/>
          </a:blip>
          <a:stretch>
            <a:fillRect/>
          </a:stretch>
        </p:blipFill>
        <p:spPr>
          <a:xfrm>
            <a:off x="452500" y="935275"/>
            <a:ext cx="8024925" cy="1504675"/>
          </a:xfrm>
          <a:prstGeom prst="rect">
            <a:avLst/>
          </a:prstGeom>
          <a:noFill/>
          <a:ln>
            <a:noFill/>
          </a:ln>
        </p:spPr>
      </p:pic>
      <p:pic>
        <p:nvPicPr>
          <p:cNvPr id="274" name="Google Shape;274;p37"/>
          <p:cNvPicPr preferRelativeResize="0"/>
          <p:nvPr/>
        </p:nvPicPr>
        <p:blipFill>
          <a:blip r:embed="rId4">
            <a:alphaModFix/>
          </a:blip>
          <a:stretch>
            <a:fillRect/>
          </a:stretch>
        </p:blipFill>
        <p:spPr>
          <a:xfrm>
            <a:off x="1600200" y="2722850"/>
            <a:ext cx="5943600" cy="1790700"/>
          </a:xfrm>
          <a:prstGeom prst="rect">
            <a:avLst/>
          </a:prstGeom>
          <a:noFill/>
          <a:ln>
            <a:noFill/>
          </a:ln>
        </p:spPr>
      </p:pic>
      <p:sp>
        <p:nvSpPr>
          <p:cNvPr id="275" name="Google Shape;275;p37"/>
          <p:cNvSpPr txBox="1"/>
          <p:nvPr/>
        </p:nvSpPr>
        <p:spPr>
          <a:xfrm>
            <a:off x="378400" y="2948825"/>
            <a:ext cx="9525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Contents of block1</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8"/>
          <p:cNvPicPr preferRelativeResize="0"/>
          <p:nvPr/>
        </p:nvPicPr>
        <p:blipFill>
          <a:blip r:embed="rId3">
            <a:alphaModFix/>
          </a:blip>
          <a:stretch>
            <a:fillRect/>
          </a:stretch>
        </p:blipFill>
        <p:spPr>
          <a:xfrm>
            <a:off x="439475" y="387250"/>
            <a:ext cx="8193875" cy="2718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9"/>
          <p:cNvPicPr preferRelativeResize="0"/>
          <p:nvPr/>
        </p:nvPicPr>
        <p:blipFill>
          <a:blip r:embed="rId3">
            <a:alphaModFix/>
          </a:blip>
          <a:stretch>
            <a:fillRect/>
          </a:stretch>
        </p:blipFill>
        <p:spPr>
          <a:xfrm>
            <a:off x="452500" y="530800"/>
            <a:ext cx="8064574" cy="2287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0"/>
          <p:cNvPicPr preferRelativeResize="0"/>
          <p:nvPr/>
        </p:nvPicPr>
        <p:blipFill>
          <a:blip r:embed="rId3">
            <a:alphaModFix/>
          </a:blip>
          <a:stretch>
            <a:fillRect/>
          </a:stretch>
        </p:blipFill>
        <p:spPr>
          <a:xfrm>
            <a:off x="335075" y="292263"/>
            <a:ext cx="8198274" cy="4558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1"/>
          <p:cNvPicPr preferRelativeResize="0"/>
          <p:nvPr/>
        </p:nvPicPr>
        <p:blipFill>
          <a:blip r:embed="rId3">
            <a:alphaModFix/>
          </a:blip>
          <a:stretch>
            <a:fillRect/>
          </a:stretch>
        </p:blipFill>
        <p:spPr>
          <a:xfrm>
            <a:off x="520025" y="234075"/>
            <a:ext cx="8103950" cy="4675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5"/>
          <p:cNvSpPr txBox="1"/>
          <p:nvPr>
            <p:ph idx="1" type="body"/>
          </p:nvPr>
        </p:nvSpPr>
        <p:spPr>
          <a:xfrm>
            <a:off x="1303800" y="1787975"/>
            <a:ext cx="7030500" cy="3024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b="1" lang="en" sz="1700"/>
              <a:t>Introduction to the Importance of Personal Health Data Sharing</a:t>
            </a:r>
            <a:endParaRPr b="1" sz="1700"/>
          </a:p>
          <a:p>
            <a:pPr indent="-336550" lvl="1" marL="914400" rtl="0" algn="l">
              <a:spcBef>
                <a:spcPts val="0"/>
              </a:spcBef>
              <a:spcAft>
                <a:spcPts val="0"/>
              </a:spcAft>
              <a:buSzPts val="1700"/>
              <a:buAutoNum type="alphaLcPeriod"/>
            </a:pPr>
            <a:r>
              <a:rPr lang="en" sz="1700"/>
              <a:t>Improved healthcare</a:t>
            </a:r>
            <a:endParaRPr sz="1700"/>
          </a:p>
          <a:p>
            <a:pPr indent="-336550" lvl="1" marL="914400" rtl="0" algn="l">
              <a:spcBef>
                <a:spcPts val="0"/>
              </a:spcBef>
              <a:spcAft>
                <a:spcPts val="0"/>
              </a:spcAft>
              <a:buSzPts val="1700"/>
              <a:buAutoNum type="alphaLcPeriod"/>
            </a:pPr>
            <a:r>
              <a:rPr lang="en" sz="1700"/>
              <a:t>Benefits for care providers and research</a:t>
            </a:r>
            <a:endParaRPr sz="1700"/>
          </a:p>
          <a:p>
            <a:pPr indent="-336550" lvl="0" marL="457200" rtl="0" algn="l">
              <a:spcBef>
                <a:spcPts val="0"/>
              </a:spcBef>
              <a:spcAft>
                <a:spcPts val="0"/>
              </a:spcAft>
              <a:buSzPts val="1700"/>
              <a:buAutoNum type="arabicPeriod"/>
            </a:pPr>
            <a:r>
              <a:rPr b="1" lang="en" sz="1700"/>
              <a:t>Challenges in Current Systems</a:t>
            </a:r>
            <a:endParaRPr b="1" sz="1700"/>
          </a:p>
          <a:p>
            <a:pPr indent="-336550" lvl="1" marL="914400" rtl="0" algn="l">
              <a:spcBef>
                <a:spcPts val="0"/>
              </a:spcBef>
              <a:spcAft>
                <a:spcPts val="0"/>
              </a:spcAft>
              <a:buSzPts val="1700"/>
              <a:buAutoNum type="alphaLcPeriod"/>
            </a:pPr>
            <a:r>
              <a:rPr lang="en" sz="1700"/>
              <a:t>Privacy</a:t>
            </a:r>
            <a:endParaRPr sz="1700"/>
          </a:p>
          <a:p>
            <a:pPr indent="-336550" lvl="1" marL="914400" rtl="0" algn="l">
              <a:spcBef>
                <a:spcPts val="0"/>
              </a:spcBef>
              <a:spcAft>
                <a:spcPts val="0"/>
              </a:spcAft>
              <a:buSzPts val="1700"/>
              <a:buAutoNum type="alphaLcPeriod"/>
            </a:pPr>
            <a:r>
              <a:rPr lang="en" sz="1700"/>
              <a:t>Security</a:t>
            </a:r>
            <a:endParaRPr sz="1700"/>
          </a:p>
          <a:p>
            <a:pPr indent="-336550" lvl="1" marL="914400" rtl="0" algn="l">
              <a:spcBef>
                <a:spcPts val="0"/>
              </a:spcBef>
              <a:spcAft>
                <a:spcPts val="0"/>
              </a:spcAft>
              <a:buSzPts val="1700"/>
              <a:buAutoNum type="alphaLcPeriod"/>
            </a:pPr>
            <a:r>
              <a:rPr lang="en" sz="1700"/>
              <a:t>Interoperability</a:t>
            </a:r>
            <a:endParaRPr sz="1700"/>
          </a:p>
          <a:p>
            <a:pPr indent="-336550" lvl="0" marL="457200" rtl="0" algn="l">
              <a:spcBef>
                <a:spcPts val="0"/>
              </a:spcBef>
              <a:spcAft>
                <a:spcPts val="0"/>
              </a:spcAft>
              <a:buSzPts val="1700"/>
              <a:buAutoNum type="arabicPeriod"/>
            </a:pPr>
            <a:r>
              <a:rPr b="1" lang="en" sz="1700"/>
              <a:t>The Need for User-Centric Access Control and Privacy Preservation</a:t>
            </a:r>
            <a:endParaRPr b="1" sz="1700"/>
          </a:p>
          <a:p>
            <a:pPr indent="0" lvl="0" marL="0" rtl="0" algn="l">
              <a:spcBef>
                <a:spcPts val="1200"/>
              </a:spcBef>
              <a:spcAft>
                <a:spcPts val="120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BLOCKCHAIN</a:t>
            </a:r>
            <a:endParaRPr/>
          </a:p>
        </p:txBody>
      </p:sp>
      <p:sp>
        <p:nvSpPr>
          <p:cNvPr id="147" name="Google Shape;147;p16"/>
          <p:cNvSpPr txBox="1"/>
          <p:nvPr>
            <p:ph idx="1" type="body"/>
          </p:nvPr>
        </p:nvSpPr>
        <p:spPr>
          <a:xfrm>
            <a:off x="717850" y="1331575"/>
            <a:ext cx="7848600" cy="3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74151"/>
                </a:solidFill>
              </a:rPr>
              <a:t>What is Blockchain? </a:t>
            </a:r>
            <a:endParaRPr b="1" sz="1600">
              <a:solidFill>
                <a:srgbClr val="374151"/>
              </a:solidFill>
            </a:endParaRPr>
          </a:p>
          <a:p>
            <a:pPr indent="0" lvl="0" marL="0" rtl="0" algn="l">
              <a:spcBef>
                <a:spcPts val="1200"/>
              </a:spcBef>
              <a:spcAft>
                <a:spcPts val="0"/>
              </a:spcAft>
              <a:buNone/>
            </a:pPr>
            <a:r>
              <a:rPr lang="en" sz="1400">
                <a:solidFill>
                  <a:srgbClr val="202124"/>
                </a:solidFill>
                <a:highlight>
                  <a:srgbClr val="FFFFFF"/>
                </a:highlight>
                <a:latin typeface="Arial"/>
                <a:ea typeface="Arial"/>
                <a:cs typeface="Arial"/>
                <a:sym typeface="Arial"/>
              </a:rPr>
              <a:t>B</a:t>
            </a:r>
            <a:r>
              <a:rPr lang="en" sz="1400">
                <a:solidFill>
                  <a:srgbClr val="202124"/>
                </a:solidFill>
                <a:highlight>
                  <a:srgbClr val="FFFFFF"/>
                </a:highlight>
              </a:rPr>
              <a:t>lockchain technology is </a:t>
            </a:r>
            <a:r>
              <a:rPr lang="en" sz="1400">
                <a:solidFill>
                  <a:srgbClr val="040C28"/>
                </a:solidFill>
              </a:rPr>
              <a:t>an advanced database mechanism that allows transparent information sharing within a business network</a:t>
            </a:r>
            <a:r>
              <a:rPr lang="en" sz="1400">
                <a:solidFill>
                  <a:srgbClr val="202124"/>
                </a:solidFill>
                <a:highlight>
                  <a:srgbClr val="FFFFFF"/>
                </a:highlight>
              </a:rPr>
              <a:t>. </a:t>
            </a:r>
            <a:endParaRPr b="1" sz="1400">
              <a:solidFill>
                <a:srgbClr val="374151"/>
              </a:solidFill>
            </a:endParaRPr>
          </a:p>
          <a:p>
            <a:pPr indent="0" lvl="0" marL="0" rtl="0" algn="l">
              <a:spcBef>
                <a:spcPts val="1200"/>
              </a:spcBef>
              <a:spcAft>
                <a:spcPts val="0"/>
              </a:spcAft>
              <a:buNone/>
            </a:pPr>
            <a:r>
              <a:rPr b="1" lang="en" sz="1600">
                <a:solidFill>
                  <a:srgbClr val="374151"/>
                </a:solidFill>
              </a:rPr>
              <a:t>Key Features</a:t>
            </a:r>
            <a:endParaRPr b="1" sz="1600">
              <a:solidFill>
                <a:srgbClr val="374151"/>
              </a:solidFill>
            </a:endParaRPr>
          </a:p>
          <a:p>
            <a:pPr indent="-317500" lvl="0" marL="457200" rtl="0" algn="l">
              <a:spcBef>
                <a:spcPts val="1200"/>
              </a:spcBef>
              <a:spcAft>
                <a:spcPts val="0"/>
              </a:spcAft>
              <a:buClr>
                <a:srgbClr val="374151"/>
              </a:buClr>
              <a:buSzPts val="1400"/>
              <a:buAutoNum type="arabicPeriod"/>
            </a:pPr>
            <a:r>
              <a:rPr lang="en" sz="1400">
                <a:solidFill>
                  <a:srgbClr val="374151"/>
                </a:solidFill>
              </a:rPr>
              <a:t>Robustness</a:t>
            </a:r>
            <a:endParaRPr sz="1400">
              <a:solidFill>
                <a:srgbClr val="374151"/>
              </a:solidFill>
            </a:endParaRPr>
          </a:p>
          <a:p>
            <a:pPr indent="-317500" lvl="0" marL="457200" rtl="0" algn="l">
              <a:spcBef>
                <a:spcPts val="0"/>
              </a:spcBef>
              <a:spcAft>
                <a:spcPts val="0"/>
              </a:spcAft>
              <a:buClr>
                <a:srgbClr val="374151"/>
              </a:buClr>
              <a:buSzPts val="1400"/>
              <a:buAutoNum type="arabicPeriod"/>
            </a:pPr>
            <a:r>
              <a:rPr lang="en" sz="1400">
                <a:solidFill>
                  <a:srgbClr val="374151"/>
                </a:solidFill>
              </a:rPr>
              <a:t>Data Provenance</a:t>
            </a:r>
            <a:endParaRPr sz="1400">
              <a:solidFill>
                <a:srgbClr val="374151"/>
              </a:solidFill>
            </a:endParaRPr>
          </a:p>
          <a:p>
            <a:pPr indent="-317500" lvl="0" marL="457200" rtl="0" algn="l">
              <a:spcBef>
                <a:spcPts val="0"/>
              </a:spcBef>
              <a:spcAft>
                <a:spcPts val="0"/>
              </a:spcAft>
              <a:buClr>
                <a:srgbClr val="374151"/>
              </a:buClr>
              <a:buSzPts val="1400"/>
              <a:buAutoNum type="arabicPeriod"/>
            </a:pPr>
            <a:r>
              <a:rPr lang="en" sz="1400">
                <a:solidFill>
                  <a:srgbClr val="374151"/>
                </a:solidFill>
              </a:rPr>
              <a:t>Privacy and Pseudonymity</a:t>
            </a:r>
            <a:endParaRPr sz="1400">
              <a:solidFill>
                <a:srgbClr val="374151"/>
              </a:solidFill>
            </a:endParaRPr>
          </a:p>
          <a:p>
            <a:pPr indent="0" lvl="0" marL="0" rtl="0" algn="l">
              <a:spcBef>
                <a:spcPts val="1200"/>
              </a:spcBef>
              <a:spcAft>
                <a:spcPts val="0"/>
              </a:spcAft>
              <a:buNone/>
            </a:pPr>
            <a:r>
              <a:rPr b="1" lang="en" sz="1600">
                <a:solidFill>
                  <a:srgbClr val="374151"/>
                </a:solidFill>
              </a:rPr>
              <a:t>Importance in Healthcare - </a:t>
            </a:r>
            <a:r>
              <a:rPr lang="en" sz="1400">
                <a:solidFill>
                  <a:srgbClr val="202124"/>
                </a:solidFill>
                <a:highlight>
                  <a:srgbClr val="FFFFFF"/>
                </a:highlight>
              </a:rPr>
              <a:t>In healthcare, Blockchain has a wide range of applications and functions. The ledger technology helps healthcare researchers uncover genetic code by facilitating the secure transfer of patient medical records, managing the drug supply chain, and facilitating the safe transfer of patient medical records.</a:t>
            </a:r>
            <a:endParaRPr sz="1400">
              <a:solidFill>
                <a:srgbClr val="374151"/>
              </a:solidFill>
            </a:endParaRPr>
          </a:p>
          <a:p>
            <a:pPr indent="0" lvl="0" marL="0" rtl="0" algn="l">
              <a:spcBef>
                <a:spcPts val="1200"/>
              </a:spcBef>
              <a:spcAft>
                <a:spcPts val="1200"/>
              </a:spcAft>
              <a:buNone/>
            </a:pPr>
            <a:r>
              <a:t/>
            </a:r>
            <a:endParaRPr sz="1600">
              <a:solidFill>
                <a:srgbClr val="37415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ENTITIES</a:t>
            </a:r>
            <a:endParaRPr/>
          </a:p>
        </p:txBody>
      </p:sp>
      <p:sp>
        <p:nvSpPr>
          <p:cNvPr id="153" name="Google Shape;153;p17"/>
          <p:cNvSpPr txBox="1"/>
          <p:nvPr>
            <p:ph idx="1" type="body"/>
          </p:nvPr>
        </p:nvSpPr>
        <p:spPr>
          <a:xfrm>
            <a:off x="1303800" y="1597875"/>
            <a:ext cx="7030500" cy="354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User: Owner of personal health data, control over data access</a:t>
            </a:r>
            <a:endParaRPr sz="1600"/>
          </a:p>
          <a:p>
            <a:pPr indent="-330200" lvl="0" marL="457200" rtl="0" algn="l">
              <a:spcBef>
                <a:spcPts val="0"/>
              </a:spcBef>
              <a:spcAft>
                <a:spcPts val="0"/>
              </a:spcAft>
              <a:buSzPts val="1600"/>
              <a:buChar char="❖"/>
            </a:pPr>
            <a:r>
              <a:rPr lang="en" sz="1600"/>
              <a:t>Wearable Device: Data collection and synchronization</a:t>
            </a:r>
            <a:endParaRPr sz="1600"/>
          </a:p>
          <a:p>
            <a:pPr indent="-330200" lvl="0" marL="457200" rtl="0" algn="l">
              <a:spcBef>
                <a:spcPts val="0"/>
              </a:spcBef>
              <a:spcAft>
                <a:spcPts val="0"/>
              </a:spcAft>
              <a:buSzPts val="1600"/>
              <a:buChar char="❖"/>
            </a:pPr>
            <a:r>
              <a:rPr lang="en" sz="1600"/>
              <a:t>Healthcare Provider: Access to user data with permission</a:t>
            </a:r>
            <a:endParaRPr sz="1600"/>
          </a:p>
          <a:p>
            <a:pPr indent="-330200" lvl="0" marL="457200" rtl="0" algn="l">
              <a:spcBef>
                <a:spcPts val="0"/>
              </a:spcBef>
              <a:spcAft>
                <a:spcPts val="0"/>
              </a:spcAft>
              <a:buSzPts val="1600"/>
              <a:buChar char="❖"/>
            </a:pPr>
            <a:r>
              <a:rPr lang="en" sz="1600"/>
              <a:t>Health Insurance Company: Data for policy creation with user consent</a:t>
            </a:r>
            <a:endParaRPr sz="1600"/>
          </a:p>
          <a:p>
            <a:pPr indent="-330200" lvl="0" marL="457200" rtl="0" algn="l">
              <a:spcBef>
                <a:spcPts val="0"/>
              </a:spcBef>
              <a:spcAft>
                <a:spcPts val="0"/>
              </a:spcAft>
              <a:buSzPts val="1600"/>
              <a:buChar char="❖"/>
            </a:pPr>
            <a:r>
              <a:rPr lang="en" sz="1600"/>
              <a:t>Blockchain Network: Integrity and trust</a:t>
            </a:r>
            <a:endParaRPr sz="1600"/>
          </a:p>
          <a:p>
            <a:pPr indent="-330200" lvl="0" marL="457200" rtl="0" algn="l">
              <a:spcBef>
                <a:spcPts val="0"/>
              </a:spcBef>
              <a:spcAft>
                <a:spcPts val="0"/>
              </a:spcAft>
              <a:buSzPts val="1600"/>
              <a:buChar char="❖"/>
            </a:pPr>
            <a:r>
              <a:rPr lang="en" sz="1600"/>
              <a:t>Cloud Database: Data storage and accountability</a:t>
            </a:r>
            <a:endParaRPr sz="1600"/>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 HEALTH DATA COLLECTION</a:t>
            </a:r>
            <a:endParaRPr/>
          </a:p>
        </p:txBody>
      </p:sp>
      <p:sp>
        <p:nvSpPr>
          <p:cNvPr id="159" name="Google Shape;159;p18"/>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How Data is Collected</a:t>
            </a:r>
            <a:endParaRPr sz="1800"/>
          </a:p>
          <a:p>
            <a:pPr indent="-342900" lvl="1" marL="914400" rtl="0" algn="l">
              <a:spcBef>
                <a:spcPts val="0"/>
              </a:spcBef>
              <a:spcAft>
                <a:spcPts val="0"/>
              </a:spcAft>
              <a:buSzPts val="1800"/>
              <a:buAutoNum type="alphaLcPeriod"/>
            </a:pPr>
            <a:r>
              <a:rPr lang="en" sz="1800"/>
              <a:t>Wearable devices</a:t>
            </a:r>
            <a:endParaRPr sz="1800"/>
          </a:p>
          <a:p>
            <a:pPr indent="-342900" lvl="1" marL="914400" rtl="0" algn="l">
              <a:spcBef>
                <a:spcPts val="0"/>
              </a:spcBef>
              <a:spcAft>
                <a:spcPts val="0"/>
              </a:spcAft>
              <a:buSzPts val="1800"/>
              <a:buAutoNum type="alphaLcPeriod"/>
            </a:pPr>
            <a:r>
              <a:rPr lang="en" sz="1800"/>
              <a:t>Medical devices</a:t>
            </a:r>
            <a:endParaRPr sz="1800"/>
          </a:p>
          <a:p>
            <a:pPr indent="-342900" lvl="1" marL="914400" rtl="0" algn="l">
              <a:spcBef>
                <a:spcPts val="0"/>
              </a:spcBef>
              <a:spcAft>
                <a:spcPts val="0"/>
              </a:spcAft>
              <a:buSzPts val="1800"/>
              <a:buAutoNum type="alphaLcPeriod"/>
            </a:pPr>
            <a:r>
              <a:rPr lang="en" sz="1800"/>
              <a:t>Manual input</a:t>
            </a:r>
            <a:endParaRPr sz="1800"/>
          </a:p>
          <a:p>
            <a:pPr indent="-342900" lvl="0" marL="457200" rtl="0" algn="l">
              <a:spcBef>
                <a:spcPts val="0"/>
              </a:spcBef>
              <a:spcAft>
                <a:spcPts val="0"/>
              </a:spcAft>
              <a:buSzPts val="1800"/>
              <a:buAutoNum type="arabicPeriod"/>
            </a:pPr>
            <a:r>
              <a:rPr lang="en" sz="1800"/>
              <a:t>Data Synchronization to the Cloud</a:t>
            </a:r>
            <a:endParaRPr sz="1800"/>
          </a:p>
          <a:p>
            <a:pPr indent="-342900" lvl="0" marL="457200" rtl="0" algn="l">
              <a:spcBef>
                <a:spcPts val="0"/>
              </a:spcBef>
              <a:spcAft>
                <a:spcPts val="0"/>
              </a:spcAft>
              <a:buSzPts val="1800"/>
              <a:buAutoNum type="arabicPeriod"/>
            </a:pPr>
            <a:r>
              <a:rPr lang="en" sz="1800"/>
              <a:t>User Ownership and Control Over Data</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PERSONAL HEALTH DATA COLLECTION</a:t>
            </a:r>
            <a:endParaRPr/>
          </a:p>
        </p:txBody>
      </p:sp>
      <p:pic>
        <p:nvPicPr>
          <p:cNvPr id="165" name="Google Shape;165;p19"/>
          <p:cNvPicPr preferRelativeResize="0"/>
          <p:nvPr/>
        </p:nvPicPr>
        <p:blipFill>
          <a:blip r:embed="rId3">
            <a:alphaModFix/>
          </a:blip>
          <a:stretch>
            <a:fillRect/>
          </a:stretch>
        </p:blipFill>
        <p:spPr>
          <a:xfrm>
            <a:off x="1503150" y="1597874"/>
            <a:ext cx="6137703" cy="286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INTEGRITY PROTECTION</a:t>
            </a:r>
            <a:endParaRPr/>
          </a:p>
        </p:txBody>
      </p:sp>
      <p:sp>
        <p:nvSpPr>
          <p:cNvPr id="171" name="Google Shape;171;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Data Flow: Device to Cloud, Anchored on Blockchain</a:t>
            </a:r>
            <a:endParaRPr sz="1700"/>
          </a:p>
          <a:p>
            <a:pPr indent="-336550" lvl="0" marL="457200" rtl="0" algn="l">
              <a:spcBef>
                <a:spcPts val="0"/>
              </a:spcBef>
              <a:spcAft>
                <a:spcPts val="0"/>
              </a:spcAft>
              <a:buSzPts val="1700"/>
              <a:buChar char="●"/>
            </a:pPr>
            <a:r>
              <a:rPr lang="en" sz="1700"/>
              <a:t>Merkle Tree for Scalable Data Processing</a:t>
            </a:r>
            <a:endParaRPr sz="1700"/>
          </a:p>
          <a:p>
            <a:pPr indent="-336550" lvl="0" marL="457200" rtl="0" algn="l">
              <a:spcBef>
                <a:spcPts val="0"/>
              </a:spcBef>
              <a:spcAft>
                <a:spcPts val="0"/>
              </a:spcAft>
              <a:buSzPts val="1700"/>
              <a:buChar char="●"/>
            </a:pPr>
            <a:r>
              <a:rPr lang="en" sz="1700"/>
              <a:t>Chainpoint for Timestamped Proofs</a:t>
            </a:r>
            <a:endParaRPr sz="1700"/>
          </a:p>
          <a:p>
            <a:pPr indent="-336550" lvl="0" marL="457200" rtl="0" algn="l">
              <a:spcBef>
                <a:spcPts val="0"/>
              </a:spcBef>
              <a:spcAft>
                <a:spcPts val="0"/>
              </a:spcAft>
              <a:buSzPts val="1700"/>
              <a:buChar char="●"/>
            </a:pPr>
            <a:r>
              <a:rPr lang="en" sz="1700"/>
              <a:t>Ensuring Data Integrity</a:t>
            </a:r>
            <a:endParaRPr sz="17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INTEGRITY PROTECTION</a:t>
            </a:r>
            <a:endParaRPr/>
          </a:p>
        </p:txBody>
      </p:sp>
      <p:pic>
        <p:nvPicPr>
          <p:cNvPr id="177" name="Google Shape;177;p21"/>
          <p:cNvPicPr preferRelativeResize="0"/>
          <p:nvPr/>
        </p:nvPicPr>
        <p:blipFill>
          <a:blip r:embed="rId3">
            <a:alphaModFix/>
          </a:blip>
          <a:stretch>
            <a:fillRect/>
          </a:stretch>
        </p:blipFill>
        <p:spPr>
          <a:xfrm>
            <a:off x="2125513" y="1292325"/>
            <a:ext cx="4892975" cy="354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