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7" r:id="rId11"/>
    <p:sldId id="265" r:id="rId12"/>
    <p:sldId id="268" r:id="rId13"/>
    <p:sldId id="266" r:id="rId14"/>
  </p:sldIdLst>
  <p:sldSz cx="18288000" cy="10287000"/>
  <p:notesSz cx="6858000" cy="9144000"/>
  <p:embeddedFontLst>
    <p:embeddedFont>
      <p:font typeface="Arial Black" panose="020B0A04020102020204" pitchFamily="3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5" d="100"/>
          <a:sy n="35" d="100"/>
        </p:scale>
        <p:origin x="61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0" name="Group 20"/>
          <p:cNvGrpSpPr/>
          <p:nvPr/>
        </p:nvGrpSpPr>
        <p:grpSpPr>
          <a:xfrm>
            <a:off x="3101935" y="1477621"/>
            <a:ext cx="7317535" cy="7331757"/>
            <a:chOff x="385761" y="386656"/>
            <a:chExt cx="9756713" cy="9775675"/>
          </a:xfrm>
          <a:solidFill>
            <a:schemeClr val="accent1"/>
          </a:solidFill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396139" y="426375"/>
              <a:ext cx="9735956" cy="9735956"/>
              <a:chOff x="-1001614" y="-605648"/>
              <a:chExt cx="6350000" cy="6350000"/>
            </a:xfrm>
            <a:grpFill/>
          </p:grpSpPr>
          <p:sp>
            <p:nvSpPr>
              <p:cNvPr id="22" name="Freeform 22"/>
              <p:cNvSpPr/>
              <p:nvPr/>
            </p:nvSpPr>
            <p:spPr>
              <a:xfrm>
                <a:off x="-1001614" y="-605648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3114905" y="3543300"/>
            <a:ext cx="6934199" cy="2626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000" b="1" spc="-105" dirty="0">
                <a:solidFill>
                  <a:schemeClr val="bg1"/>
                </a:solidFill>
                <a:latin typeface="Arial Black" panose="020B0A04020102020204" pitchFamily="34" charset="0"/>
              </a:rPr>
              <a:t> DATA ANALYSIS FOR SOCIAL BEHAVIOUR.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EC8EDF-85F5-9459-8779-C2984046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482" y="419100"/>
            <a:ext cx="15463268" cy="100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029200" y="11206"/>
            <a:ext cx="13236388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16 distinct values within content categories, enabling targeted strategies. </a:t>
            </a:r>
          </a:p>
          <a:p>
            <a:pPr algn="just"/>
            <a:endParaRPr lang="en-GB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categories by popularity were determined, with Animals being the most popular at 21.36%.</a:t>
            </a:r>
          </a:p>
          <a:p>
            <a:pPr algn="just"/>
            <a:endParaRPr lang="en-GB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month of May had the highest post frequency, coinciding with peak interaction periods. </a:t>
            </a:r>
          </a:p>
          <a:p>
            <a:pPr algn="just"/>
            <a:endParaRPr lang="en-GB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categories were analyzed, with Animals maintaining the lead at 21.54%.</a:t>
            </a:r>
          </a:p>
          <a:p>
            <a:pPr algn="just"/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9F892-BBD8-7C95-3269-43786F6AC709}"/>
              </a:ext>
            </a:extLst>
          </p:cNvPr>
          <p:cNvSpPr/>
          <p:nvPr/>
        </p:nvSpPr>
        <p:spPr>
          <a:xfrm>
            <a:off x="0" y="0"/>
            <a:ext cx="4800600" cy="10287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800600" cy="10287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600" y="0"/>
            <a:ext cx="134874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marketing efforts on Animals to boost engagement.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 posts with peak interaction times, which align with holidays, seasons, and cultural trends. </a:t>
            </a:r>
          </a:p>
          <a:p>
            <a:pPr algn="just"/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Diversify content for broader appeal.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user engagement with polls and interactive content.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 content using distinct category values to broaden international reach and resonate with diverse audiences.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6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  <a:solidFill>
            <a:schemeClr val="accent1"/>
          </a:solidFill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  <a:grpFill/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4876800" y="3848100"/>
            <a:ext cx="4876800" cy="1704146"/>
          </a:xfrm>
          <a:prstGeom prst="rect">
            <a:avLst/>
          </a:prstGeom>
          <a:solidFill>
            <a:schemeClr val="accent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23184" y="4985126"/>
            <a:ext cx="3522396" cy="50565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48200" y="413449"/>
            <a:ext cx="9435443" cy="6737066"/>
            <a:chOff x="2302145" y="-3829135"/>
            <a:chExt cx="12580591" cy="8982753"/>
          </a:xfrm>
        </p:grpSpPr>
        <p:sp>
          <p:nvSpPr>
            <p:cNvPr id="3" name="TextBox 3"/>
            <p:cNvSpPr txBox="1"/>
            <p:nvPr/>
          </p:nvSpPr>
          <p:spPr>
            <a:xfrm>
              <a:off x="2302145" y="-3829135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latin typeface="Arial Black" panose="020B0A04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318145" y="-1379538"/>
              <a:ext cx="11564591" cy="6533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spc="-19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600" b="1" spc="-19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600" b="1" spc="-19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600" b="1" spc="-19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600" b="1" spc="-19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Summary</a:t>
              </a:r>
            </a:p>
            <a:p>
              <a:pPr>
                <a:lnSpc>
                  <a:spcPct val="150000"/>
                </a:lnSpc>
              </a:pPr>
              <a:r>
                <a:rPr lang="en-US" sz="3600" b="1" spc="-19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  <a:noFill/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36951" y="584601"/>
            <a:ext cx="9546249" cy="911779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Social Buzz, a fast-growing tech unicorn, to adapt to its global scale. </a:t>
            </a:r>
          </a:p>
          <a:p>
            <a:pPr algn="just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The objectives are to identify unique category values, analyse the top 5 content categories, determine the month with the highest post frequency, evaluate categories with the most reactions, and provide recommendations for a successful IPO.</a:t>
            </a:r>
          </a:p>
          <a:p>
            <a:pPr algn="just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The aim is to provide actionable insights for strategic decision-making.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10549" y="2601680"/>
            <a:ext cx="5750935" cy="5513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2703011" y="295022"/>
            <a:ext cx="9964482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298577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071518" y="485674"/>
            <a:ext cx="3438614" cy="3297100"/>
            <a:chOff x="0" y="154662"/>
            <a:chExt cx="4584818" cy="4396135"/>
          </a:xfrm>
          <a:solidFill>
            <a:schemeClr val="accent1"/>
          </a:solidFill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  <a:grpFill/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6878639" y="1143365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7520" y="5685025"/>
            <a:ext cx="7423601" cy="419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9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unique values within categories.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9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to determine the top 5 most popular content categories.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9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month with the highest post frequency.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9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categories with the most reactions.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9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recommendations to facilitate a successful Initial Public Offering (IPO).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78639" y="4287928"/>
            <a:ext cx="6882860" cy="237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unique categories</a:t>
            </a: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24,573 content type</a:t>
            </a: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183,000 reaction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933B2EC-0E30-EDE6-2D8F-232B5D03E70E}"/>
              </a:ext>
            </a:extLst>
          </p:cNvPr>
          <p:cNvSpPr txBox="1"/>
          <p:nvPr/>
        </p:nvSpPr>
        <p:spPr>
          <a:xfrm>
            <a:off x="5630753" y="121476"/>
            <a:ext cx="9144000" cy="11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3600" spc="-80" dirty="0">
                <a:latin typeface="Arial" panose="020B0604020202020204" pitchFamily="34" charset="0"/>
                <a:cs typeface="Arial" panose="020B0604020202020204" pitchFamily="34" charset="0"/>
              </a:rPr>
              <a:t>Python codes employed for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CCF51-CD2D-A499-9FE1-AD7D2A634635}"/>
              </a:ext>
            </a:extLst>
          </p:cNvPr>
          <p:cNvSpPr txBox="1"/>
          <p:nvPr/>
        </p:nvSpPr>
        <p:spPr>
          <a:xfrm>
            <a:off x="2819400" y="2487076"/>
            <a:ext cx="1356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3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("Content.csv")</a:t>
            </a:r>
          </a:p>
          <a:p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df1 = </a:t>
            </a:r>
            <a:r>
              <a:rPr lang="en-GB" sz="3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("Reactions.csv")</a:t>
            </a:r>
          </a:p>
          <a:p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df2 = </a:t>
            </a:r>
            <a:r>
              <a:rPr lang="en-GB" sz="3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("ReactionTypes.csv")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merged</a:t>
            </a:r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['Category'] = df1['Category'].</a:t>
            </a:r>
            <a:r>
              <a:rPr lang="en-GB" sz="3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str.capitalize</a:t>
            </a:r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Group by 'Category' and calculate the sum of 'Score'</a:t>
            </a:r>
          </a:p>
          <a:p>
            <a:r>
              <a:rPr lang="en-GB" sz="3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category_scores</a:t>
            </a:r>
            <a:r>
              <a:rPr lang="en-GB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df1.groupby('Category')['Score'].sum()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861581" y="3705752"/>
              <a:ext cx="3005065" cy="2794711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6535" y="1024507"/>
            <a:ext cx="1524324" cy="1524324"/>
            <a:chOff x="587229" y="738435"/>
            <a:chExt cx="6350000" cy="6350000"/>
          </a:xfrm>
          <a:solidFill>
            <a:schemeClr val="accent1"/>
          </a:solidFill>
        </p:grpSpPr>
        <p:sp>
          <p:nvSpPr>
            <p:cNvPr id="15" name="Freeform 15"/>
            <p:cNvSpPr/>
            <p:nvPr/>
          </p:nvSpPr>
          <p:spPr>
            <a:xfrm>
              <a:off x="587229" y="738435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GB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409168" y="2951386"/>
            <a:ext cx="1524324" cy="1524324"/>
            <a:chOff x="0" y="0"/>
            <a:chExt cx="6350000" cy="6350000"/>
          </a:xfrm>
          <a:solidFill>
            <a:schemeClr val="accent1"/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GB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2945736" y="4682758"/>
            <a:ext cx="1524324" cy="1524324"/>
            <a:chOff x="0" y="0"/>
            <a:chExt cx="6350000" cy="6350000"/>
          </a:xfrm>
          <a:solidFill>
            <a:schemeClr val="accent1"/>
          </a:solidFill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GB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4438602" y="6587307"/>
            <a:ext cx="1524324" cy="1524324"/>
            <a:chOff x="0" y="0"/>
            <a:chExt cx="6350000" cy="6350000"/>
          </a:xfrm>
          <a:solidFill>
            <a:schemeClr val="accent1"/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GB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5843873" y="8450213"/>
            <a:ext cx="1524325" cy="1524324"/>
            <a:chOff x="0" y="0"/>
            <a:chExt cx="6350000" cy="6350000"/>
          </a:xfrm>
          <a:solidFill>
            <a:schemeClr val="accent1"/>
          </a:solidFill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GB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620274" y="832724"/>
            <a:ext cx="1229487" cy="78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200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050502" y="3271561"/>
            <a:ext cx="1229487" cy="78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200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541688" y="8768391"/>
            <a:ext cx="1229487" cy="78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200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023042" y="6865479"/>
            <a:ext cx="1229487" cy="78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200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556610" y="5003346"/>
            <a:ext cx="1229487" cy="78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200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63505" y="425420"/>
            <a:ext cx="4030270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62540" y="2675584"/>
            <a:ext cx="2847254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16701" y="4337143"/>
            <a:ext cx="3121367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modelling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58802" y="6432502"/>
            <a:ext cx="2802370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21556" y="8662791"/>
            <a:ext cx="1754006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61718" y="-11061"/>
            <a:ext cx="4994498" cy="1386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48942" y="1249403"/>
            <a:ext cx="8102283" cy="57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Comprehended the social buzz dataset and client's objectives.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25214" y="3228371"/>
            <a:ext cx="8565828" cy="68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Eliminated missing values and unnecessary columns, ensuring dataset integrity.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10409" y="5139678"/>
            <a:ext cx="8102283" cy="57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the three datasets for cohesive analysis, enhancing dataset structure.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93548" y="7289727"/>
            <a:ext cx="7786573" cy="884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visuals showcasing the top 5 popular categories, highest reaction categories, peak posting month, and unique category values.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461999" y="9161352"/>
            <a:ext cx="6137205" cy="485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valuable insights from the analyzed data, providing actionable recommendations or findings for the client.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71315" y="0"/>
            <a:ext cx="5274088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253856"/>
            <a:ext cx="14418542" cy="4545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56B431-4D69-C92C-A117-E8708839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7272"/>
            <a:ext cx="14478000" cy="97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AEC0CC-27DC-C213-BFA5-43692169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16" y="1408082"/>
            <a:ext cx="15185410" cy="8231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453</Words>
  <Application>Microsoft Office PowerPoint</Application>
  <PresentationFormat>Custom</PresentationFormat>
  <Paragraphs>92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Graphik Regular</vt:lpstr>
      <vt:lpstr>Times New Roman</vt:lpstr>
      <vt:lpstr>Wingdings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OLOGUN, TITILAYO (Student)</cp:lastModifiedBy>
  <cp:revision>43</cp:revision>
  <dcterms:created xsi:type="dcterms:W3CDTF">2006-08-16T00:00:00Z</dcterms:created>
  <dcterms:modified xsi:type="dcterms:W3CDTF">2024-03-01T23:21:13Z</dcterms:modified>
  <dc:identifier>DAEhDyfaYKE</dc:identifier>
</cp:coreProperties>
</file>