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7"/>
  </p:notesMasterIdLst>
  <p:sldIdLst>
    <p:sldId id="256" r:id="rId2"/>
    <p:sldId id="257" r:id="rId3"/>
    <p:sldId id="258" r:id="rId4"/>
    <p:sldId id="259" r:id="rId5"/>
    <p:sldId id="260" r:id="rId6"/>
    <p:sldId id="264" r:id="rId7"/>
    <p:sldId id="262" r:id="rId8"/>
    <p:sldId id="263" r:id="rId9"/>
    <p:sldId id="267" r:id="rId10"/>
    <p:sldId id="265" r:id="rId11"/>
    <p:sldId id="261"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50" autoAdjust="0"/>
    <p:restoredTop sz="94434" autoAdjust="0"/>
  </p:normalViewPr>
  <p:slideViewPr>
    <p:cSldViewPr snapToGrid="0">
      <p:cViewPr varScale="1">
        <p:scale>
          <a:sx n="77" d="100"/>
          <a:sy n="77" d="100"/>
        </p:scale>
        <p:origin x="-22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969C8-1B06-47C6-8146-0442AF8CCF5B}" type="datetimeFigureOut">
              <a:rPr lang="en-GB" smtClean="0"/>
              <a:pPr/>
              <a:t>03/12/2024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CDAC7-69F4-4F18-912B-313F73B39A78}" type="slidenum">
              <a:rPr lang="en-GB" smtClean="0"/>
              <a:pPr/>
              <a:t>‹#›</a:t>
            </a:fld>
            <a:endParaRPr lang="en-GB"/>
          </a:p>
        </p:txBody>
      </p:sp>
    </p:spTree>
    <p:extLst>
      <p:ext uri="{BB962C8B-B14F-4D97-AF65-F5344CB8AC3E}">
        <p14:creationId xmlns:p14="http://schemas.microsoft.com/office/powerpoint/2010/main" xmlns="" val="422564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ECDAC7-69F4-4F18-912B-313F73B39A78}" type="slidenum">
              <a:rPr lang="en-GB" smtClean="0"/>
              <a:pPr/>
              <a:t>5</a:t>
            </a:fld>
            <a:endParaRPr lang="en-GB"/>
          </a:p>
        </p:txBody>
      </p:sp>
    </p:spTree>
    <p:extLst>
      <p:ext uri="{BB962C8B-B14F-4D97-AF65-F5344CB8AC3E}">
        <p14:creationId xmlns:p14="http://schemas.microsoft.com/office/powerpoint/2010/main" xmlns="" val="427702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ECDAC7-69F4-4F18-912B-313F73B39A78}" type="slidenum">
              <a:rPr lang="en-GB" smtClean="0"/>
              <a:pPr/>
              <a:t>15</a:t>
            </a:fld>
            <a:endParaRPr lang="en-GB"/>
          </a:p>
        </p:txBody>
      </p:sp>
    </p:spTree>
    <p:extLst>
      <p:ext uri="{BB962C8B-B14F-4D97-AF65-F5344CB8AC3E}">
        <p14:creationId xmlns:p14="http://schemas.microsoft.com/office/powerpoint/2010/main" xmlns="" val="329438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5060D621-3921-465D-BF7C-826C9395E56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0D621-3921-465D-BF7C-826C9395E56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268AB0-8A63-4319-A8C5-024AC3756D9E}" type="datetimeFigureOut">
              <a:rPr lang="en-GB" smtClean="0"/>
              <a:pPr/>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69600" y="6356351"/>
            <a:ext cx="812800" cy="365125"/>
          </a:xfrm>
        </p:spPr>
        <p:txBody>
          <a:bodyPr/>
          <a:lstStyle/>
          <a:p>
            <a:fld id="{5060D621-3921-465D-BF7C-826C9395E567}" type="slidenum">
              <a:rPr lang="en-GB" smtClean="0"/>
              <a:pPr/>
              <a:t>‹#›</a:t>
            </a:fld>
            <a:endParaRPr lang="en-GB"/>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268AB0-8A63-4319-A8C5-024AC3756D9E}" type="datetimeFigureOut">
              <a:rPr lang="en-GB" smtClean="0"/>
              <a:pPr/>
              <a:t>03/12/2024</a:t>
            </a:fld>
            <a:endParaRPr lang="en-GB"/>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060D621-3921-465D-BF7C-826C9395E567}" type="slidenum">
              <a:rPr lang="en-GB" smtClean="0"/>
              <a:pPr/>
              <a:t>‹#›</a:t>
            </a:fld>
            <a:endParaRPr lang="en-GB"/>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luwaseunPhronesis/3MTT-Capstone-Project/blob/main/3MTT%20CAPSTONE%20PROJECT.ipynb"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llen-institute-for-ai/CORD-19-research-challenge/data"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1232" y="1730964"/>
            <a:ext cx="8629143" cy="11330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GB" dirty="0"/>
          </a:p>
        </p:txBody>
      </p:sp>
      <p:sp>
        <p:nvSpPr>
          <p:cNvPr id="3" name="Subtitle 2"/>
          <p:cNvSpPr>
            <a:spLocks noGrp="1"/>
          </p:cNvSpPr>
          <p:nvPr>
            <p:ph type="subTitle" idx="1"/>
          </p:nvPr>
        </p:nvSpPr>
        <p:spPr>
          <a:xfrm>
            <a:off x="1291232" y="1730963"/>
            <a:ext cx="8629143" cy="1133007"/>
          </a:xfrm>
        </p:spPr>
        <p:txBody>
          <a:bodyPr>
            <a:noAutofit/>
          </a:bodyPr>
          <a:lstStyle/>
          <a:p>
            <a:pPr algn="ctr"/>
            <a:r>
              <a:rPr lang="en-GB" sz="2800" b="1" dirty="0" smtClean="0">
                <a:latin typeface="Calibri" panose="020F0502020204030204" pitchFamily="34" charset="0"/>
                <a:cs typeface="Calibri" panose="020F0502020204030204" pitchFamily="34" charset="0"/>
              </a:rPr>
              <a:t>Capstone Project for the end of 3MTT Program Cohort 2</a:t>
            </a:r>
          </a:p>
          <a:p>
            <a:pPr algn="ctr"/>
            <a:r>
              <a:rPr lang="en-GB" sz="2800" b="1" dirty="0" smtClean="0">
                <a:latin typeface="Calibri" panose="020F0502020204030204" pitchFamily="34" charset="0"/>
                <a:cs typeface="Calibri" panose="020F0502020204030204" pitchFamily="34" charset="0"/>
              </a:rPr>
              <a:t>Data Science </a:t>
            </a:r>
          </a:p>
        </p:txBody>
      </p:sp>
      <p:sp>
        <p:nvSpPr>
          <p:cNvPr id="4" name="Rectangle 3"/>
          <p:cNvSpPr/>
          <p:nvPr/>
        </p:nvSpPr>
        <p:spPr>
          <a:xfrm>
            <a:off x="675334" y="320309"/>
            <a:ext cx="9655935" cy="1323439"/>
          </a:xfrm>
          <a:prstGeom prst="rect">
            <a:avLst/>
          </a:prstGeom>
        </p:spPr>
        <p:txBody>
          <a:bodyPr wrap="square">
            <a:spAutoFit/>
          </a:bodyPr>
          <a:lstStyle/>
          <a:p>
            <a:pPr algn="ctr"/>
            <a:r>
              <a:rPr lang="en-GB" sz="4000" b="1" dirty="0" smtClean="0">
                <a:latin typeface="Arial Black" panose="020B0A04020102020204" pitchFamily="34" charset="0"/>
              </a:rPr>
              <a:t>Predictive Modelling for COVID-19 </a:t>
            </a:r>
          </a:p>
          <a:p>
            <a:pPr algn="ctr"/>
            <a:r>
              <a:rPr lang="en-GB" sz="4000" b="1" dirty="0" smtClean="0">
                <a:latin typeface="Arial Black" panose="020B0A04020102020204" pitchFamily="34" charset="0"/>
              </a:rPr>
              <a:t>in Public Health</a:t>
            </a:r>
            <a:endParaRPr lang="en-GB" sz="4000" dirty="0">
              <a:latin typeface="Arial Black" panose="020B0A04020102020204" pitchFamily="34" charset="0"/>
            </a:endParaRPr>
          </a:p>
        </p:txBody>
      </p:sp>
      <p:sp>
        <p:nvSpPr>
          <p:cNvPr id="5" name="Rectangle 4"/>
          <p:cNvSpPr/>
          <p:nvPr/>
        </p:nvSpPr>
        <p:spPr>
          <a:xfrm>
            <a:off x="6871447" y="5746004"/>
            <a:ext cx="5183178" cy="830997"/>
          </a:xfrm>
          <a:prstGeom prst="rect">
            <a:avLst/>
          </a:prstGeom>
        </p:spPr>
        <p:txBody>
          <a:bodyPr wrap="square">
            <a:spAutoFit/>
          </a:bodyPr>
          <a:lstStyle/>
          <a:p>
            <a:r>
              <a:rPr lang="en-GB" sz="2400" dirty="0" smtClean="0"/>
              <a:t>ALC Learning Centre: SQI College at Challenge, Ibadan, Oyo Sate.</a:t>
            </a:r>
            <a:endParaRPr lang="en-GB" sz="2400" dirty="0"/>
          </a:p>
        </p:txBody>
      </p:sp>
      <p:sp>
        <p:nvSpPr>
          <p:cNvPr id="7" name="TextBox 6"/>
          <p:cNvSpPr txBox="1"/>
          <p:nvPr/>
        </p:nvSpPr>
        <p:spPr>
          <a:xfrm flipH="1">
            <a:off x="2999271" y="3260055"/>
            <a:ext cx="6873777" cy="646331"/>
          </a:xfrm>
          <a:prstGeom prst="rect">
            <a:avLst/>
          </a:prstGeom>
          <a:noFill/>
        </p:spPr>
        <p:txBody>
          <a:bodyPr wrap="square" rtlCol="0">
            <a:spAutoFit/>
          </a:bodyPr>
          <a:lstStyle/>
          <a:p>
            <a:pPr algn="ctr"/>
            <a:r>
              <a:rPr lang="en-GB" sz="3600" b="1" dirty="0" smtClean="0">
                <a:latin typeface="Arial" panose="020B0604020202020204" pitchFamily="34" charset="0"/>
                <a:cs typeface="Arial" panose="020B0604020202020204" pitchFamily="34" charset="0"/>
              </a:rPr>
              <a:t>OYEWALE ROFIAT TITILAYO</a:t>
            </a:r>
            <a:endParaRPr lang="en-GB"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47730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0" y="2171670"/>
            <a:ext cx="4913786" cy="3046988"/>
          </a:xfrm>
          <a:prstGeom prst="rect">
            <a:avLst/>
          </a:prstGeom>
        </p:spPr>
        <p:txBody>
          <a:bodyPr wrap="square">
            <a:spAutoFit/>
          </a:bodyPr>
          <a:lstStyle/>
          <a:p>
            <a:r>
              <a:rPr lang="en-GB" sz="2400" dirty="0" smtClean="0">
                <a:latin typeface="Calibri" panose="020F0502020204030204" pitchFamily="34" charset="0"/>
                <a:cs typeface="Calibri" panose="020F0502020204030204" pitchFamily="34" charset="0"/>
              </a:rPr>
              <a:t>This Plot Helps Highlight How Well The Model Follows Trends And Where Deviations Occur.</a:t>
            </a:r>
          </a:p>
          <a:p>
            <a:r>
              <a:rPr lang="en-GB" sz="2400" b="1" dirty="0" smtClean="0">
                <a:latin typeface="Calibri" panose="020F0502020204030204" pitchFamily="34" charset="0"/>
                <a:cs typeface="Calibri" panose="020F0502020204030204" pitchFamily="34" charset="0"/>
              </a:rPr>
              <a:t>Observations:</a:t>
            </a:r>
          </a:p>
          <a:p>
            <a:pPr>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Blue Line Represents The Actual Values.</a:t>
            </a:r>
          </a:p>
          <a:p>
            <a:pPr>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Orange Dashed Line Represents The Predicted Values.</a:t>
            </a:r>
            <a:endParaRPr lang="en-GB" sz="2400" dirty="0">
              <a:latin typeface="Calibri" panose="020F0502020204030204" pitchFamily="34" charset="0"/>
              <a:cs typeface="Calibri" panose="020F0502020204030204" pitchFamily="34" charset="0"/>
            </a:endParaRPr>
          </a:p>
        </p:txBody>
      </p:sp>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6" name="Rectangle 5"/>
          <p:cNvSpPr/>
          <p:nvPr/>
        </p:nvSpPr>
        <p:spPr>
          <a:xfrm>
            <a:off x="218941" y="-13860"/>
            <a:ext cx="317689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Model Development</a:t>
            </a:r>
          </a:p>
        </p:txBody>
      </p:sp>
      <p:sp>
        <p:nvSpPr>
          <p:cNvPr id="9" name="Rectangle 8"/>
          <p:cNvSpPr/>
          <p:nvPr/>
        </p:nvSpPr>
        <p:spPr>
          <a:xfrm>
            <a:off x="51760" y="695293"/>
            <a:ext cx="4965545" cy="1384995"/>
          </a:xfrm>
          <a:prstGeom prst="rect">
            <a:avLst/>
          </a:prstGeom>
        </p:spPr>
        <p:txBody>
          <a:bodyPr wrap="square">
            <a:spAutoFit/>
          </a:bodyPr>
          <a:lstStyle/>
          <a:p>
            <a:r>
              <a:rPr lang="en-GB" sz="2800" b="1" dirty="0" smtClean="0">
                <a:latin typeface="Calibri" panose="020F0502020204030204" pitchFamily="34" charset="0"/>
                <a:cs typeface="Calibri" panose="020F0502020204030204" pitchFamily="34" charset="0"/>
              </a:rPr>
              <a:t>Comparing Model's Predictions </a:t>
            </a:r>
            <a:r>
              <a:rPr lang="en-GB" sz="2800" b="1" dirty="0">
                <a:latin typeface="Calibri" panose="020F0502020204030204" pitchFamily="34" charset="0"/>
                <a:cs typeface="Calibri" panose="020F0502020204030204" pitchFamily="34" charset="0"/>
              </a:rPr>
              <a:t>t</a:t>
            </a:r>
            <a:r>
              <a:rPr lang="en-GB" sz="2800" b="1" dirty="0" smtClean="0">
                <a:latin typeface="Calibri" panose="020F0502020204030204" pitchFamily="34" charset="0"/>
                <a:cs typeface="Calibri" panose="020F0502020204030204" pitchFamily="34" charset="0"/>
              </a:rPr>
              <a:t>o the Actual Values for Confirmed Cases.                   </a:t>
            </a:r>
            <a:endParaRPr lang="en-GB" sz="28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072778" y="-45720"/>
            <a:ext cx="7011990" cy="2307505"/>
          </a:xfrm>
          <a:prstGeom prst="rect">
            <a:avLst/>
          </a:prstGeom>
        </p:spPr>
      </p:pic>
      <p:pic>
        <p:nvPicPr>
          <p:cNvPr id="10" name="Picture 9"/>
          <p:cNvPicPr>
            <a:picLocks noChangeAspect="1"/>
          </p:cNvPicPr>
          <p:nvPr/>
        </p:nvPicPr>
        <p:blipFill>
          <a:blip r:embed="rId3"/>
          <a:stretch>
            <a:fillRect/>
          </a:stretch>
        </p:blipFill>
        <p:spPr>
          <a:xfrm>
            <a:off x="5072778" y="2253547"/>
            <a:ext cx="7011990" cy="2307505"/>
          </a:xfrm>
          <a:prstGeom prst="rect">
            <a:avLst/>
          </a:prstGeom>
        </p:spPr>
      </p:pic>
      <p:pic>
        <p:nvPicPr>
          <p:cNvPr id="12" name="Picture 11"/>
          <p:cNvPicPr>
            <a:picLocks noChangeAspect="1"/>
          </p:cNvPicPr>
          <p:nvPr/>
        </p:nvPicPr>
        <p:blipFill>
          <a:blip r:embed="rId4"/>
          <a:stretch>
            <a:fillRect/>
          </a:stretch>
        </p:blipFill>
        <p:spPr>
          <a:xfrm>
            <a:off x="5072778" y="4538307"/>
            <a:ext cx="7011991" cy="2307505"/>
          </a:xfrm>
          <a:prstGeom prst="rect">
            <a:avLst/>
          </a:prstGeom>
        </p:spPr>
      </p:pic>
    </p:spTree>
    <p:extLst>
      <p:ext uri="{BB962C8B-B14F-4D97-AF65-F5344CB8AC3E}">
        <p14:creationId xmlns:p14="http://schemas.microsoft.com/office/powerpoint/2010/main" xmlns="" val="260801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4" name="Rectangle 3"/>
          <p:cNvSpPr/>
          <p:nvPr/>
        </p:nvSpPr>
        <p:spPr>
          <a:xfrm>
            <a:off x="218941" y="-13860"/>
            <a:ext cx="3358612" cy="523220"/>
          </a:xfrm>
          <a:prstGeom prst="rect">
            <a:avLst/>
          </a:prstGeom>
        </p:spPr>
        <p:txBody>
          <a:bodyPr wrap="none">
            <a:spAutoFit/>
          </a:bodyPr>
          <a:lstStyle/>
          <a:p>
            <a:r>
              <a:rPr lang="en-US" sz="2800" dirty="0" smtClean="0"/>
              <a:t>Model Development</a:t>
            </a:r>
          </a:p>
        </p:txBody>
      </p:sp>
      <p:sp>
        <p:nvSpPr>
          <p:cNvPr id="14" name="Rectangle 13"/>
          <p:cNvSpPr/>
          <p:nvPr/>
        </p:nvSpPr>
        <p:spPr>
          <a:xfrm>
            <a:off x="0" y="929697"/>
            <a:ext cx="12192000" cy="2246769"/>
          </a:xfrm>
          <a:prstGeom prst="rect">
            <a:avLst/>
          </a:prstGeom>
        </p:spPr>
        <p:txBody>
          <a:bodyPr wrap="square">
            <a:spAutoFit/>
          </a:bodyPr>
          <a:lstStyle/>
          <a:p>
            <a:pPr marL="285750" indent="-285750">
              <a:buFont typeface="Wingdings" panose="05000000000000000000" pitchFamily="2" charset="2"/>
              <a:buChar char="ü"/>
            </a:pPr>
            <a:r>
              <a:rPr lang="en-GB" sz="2000" dirty="0">
                <a:latin typeface="Calibri" panose="020F0502020204030204" pitchFamily="34" charset="0"/>
                <a:cs typeface="Calibri" panose="020F0502020204030204" pitchFamily="34" charset="0"/>
              </a:rPr>
              <a:t>The </a:t>
            </a:r>
            <a:r>
              <a:rPr lang="en-GB" sz="2000" b="1" dirty="0">
                <a:latin typeface="Calibri" panose="020F0502020204030204" pitchFamily="34" charset="0"/>
                <a:cs typeface="Calibri" panose="020F0502020204030204" pitchFamily="34" charset="0"/>
              </a:rPr>
              <a:t>R-squared (R²)</a:t>
            </a:r>
            <a:r>
              <a:rPr lang="en-GB" sz="2000" dirty="0">
                <a:latin typeface="Calibri" panose="020F0502020204030204" pitchFamily="34" charset="0"/>
                <a:cs typeface="Calibri" panose="020F0502020204030204" pitchFamily="34" charset="0"/>
              </a:rPr>
              <a:t> value of 0.992 indicates that the </a:t>
            </a:r>
            <a:r>
              <a:rPr lang="en-GB" sz="2000" dirty="0" err="1">
                <a:latin typeface="Calibri" panose="020F0502020204030204" pitchFamily="34" charset="0"/>
                <a:cs typeface="Calibri" panose="020F0502020204030204" pitchFamily="34" charset="0"/>
              </a:rPr>
              <a:t>LightGBM</a:t>
            </a:r>
            <a:r>
              <a:rPr lang="en-GB" sz="2000" dirty="0">
                <a:latin typeface="Calibri" panose="020F0502020204030204" pitchFamily="34" charset="0"/>
                <a:cs typeface="Calibri" panose="020F0502020204030204" pitchFamily="34" charset="0"/>
              </a:rPr>
              <a:t> model explains 99.2% of the variance in the target variable, showcasing an excellent fit.  </a:t>
            </a:r>
          </a:p>
          <a:p>
            <a:pPr marL="285750" indent="-285750">
              <a:buFont typeface="Wingdings" panose="05000000000000000000" pitchFamily="2" charset="2"/>
              <a:buChar char="ü"/>
            </a:pPr>
            <a:r>
              <a:rPr lang="en-GB" sz="2000" dirty="0">
                <a:latin typeface="Calibri" panose="020F0502020204030204" pitchFamily="34" charset="0"/>
                <a:cs typeface="Calibri" panose="020F0502020204030204" pitchFamily="34" charset="0"/>
              </a:rPr>
              <a:t>Despite the strong fit, the </a:t>
            </a:r>
            <a:r>
              <a:rPr lang="en-GB" sz="2000" b="1" dirty="0">
                <a:latin typeface="Calibri" panose="020F0502020204030204" pitchFamily="34" charset="0"/>
                <a:cs typeface="Calibri" panose="020F0502020204030204" pitchFamily="34" charset="0"/>
              </a:rPr>
              <a:t>MAE</a:t>
            </a:r>
            <a:r>
              <a:rPr lang="en-GB" sz="2000" dirty="0">
                <a:latin typeface="Calibri" panose="020F0502020204030204" pitchFamily="34" charset="0"/>
                <a:cs typeface="Calibri" panose="020F0502020204030204" pitchFamily="34" charset="0"/>
              </a:rPr>
              <a:t> (3125.73) and </a:t>
            </a:r>
            <a:r>
              <a:rPr lang="en-GB" sz="2000" b="1" dirty="0">
                <a:latin typeface="Calibri" panose="020F0502020204030204" pitchFamily="34" charset="0"/>
                <a:cs typeface="Calibri" panose="020F0502020204030204" pitchFamily="34" charset="0"/>
              </a:rPr>
              <a:t>RMSE</a:t>
            </a:r>
            <a:r>
              <a:rPr lang="en-GB" sz="2000" dirty="0">
                <a:latin typeface="Calibri" panose="020F0502020204030204" pitchFamily="34" charset="0"/>
                <a:cs typeface="Calibri" panose="020F0502020204030204" pitchFamily="34" charset="0"/>
              </a:rPr>
              <a:t> (12774.68) suggest significant prediction errors, particularly for larger deviations.  </a:t>
            </a:r>
          </a:p>
          <a:p>
            <a:r>
              <a:rPr lang="en-GB" sz="2000" b="1" dirty="0">
                <a:latin typeface="Calibri" panose="020F0502020204030204" pitchFamily="34" charset="0"/>
                <a:cs typeface="Calibri" panose="020F0502020204030204" pitchFamily="34" charset="0"/>
              </a:rPr>
              <a:t>Actual </a:t>
            </a:r>
            <a:r>
              <a:rPr lang="en-GB" sz="2000" b="1" dirty="0" err="1">
                <a:latin typeface="Calibri" panose="020F0502020204030204" pitchFamily="34" charset="0"/>
                <a:cs typeface="Calibri" panose="020F0502020204030204" pitchFamily="34" charset="0"/>
              </a:rPr>
              <a:t>vs</a:t>
            </a:r>
            <a:r>
              <a:rPr lang="en-GB" sz="2000" b="1" dirty="0">
                <a:latin typeface="Calibri" panose="020F0502020204030204" pitchFamily="34" charset="0"/>
                <a:cs typeface="Calibri" panose="020F0502020204030204" pitchFamily="34" charset="0"/>
              </a:rPr>
              <a:t> Predicted Data using </a:t>
            </a:r>
            <a:r>
              <a:rPr lang="en-GB" sz="2000" b="1" dirty="0" err="1">
                <a:latin typeface="Calibri" panose="020F0502020204030204" pitchFamily="34" charset="0"/>
                <a:cs typeface="Calibri" panose="020F0502020204030204" pitchFamily="34" charset="0"/>
              </a:rPr>
              <a:t>LightGBM</a:t>
            </a:r>
            <a:r>
              <a:rPr lang="en-GB" sz="2000" b="1" dirty="0">
                <a:latin typeface="Calibri" panose="020F0502020204030204" pitchFamily="34" charset="0"/>
                <a:cs typeface="Calibri" panose="020F0502020204030204" pitchFamily="34" charset="0"/>
              </a:rPr>
              <a:t>:  s</a:t>
            </a:r>
            <a:r>
              <a:rPr lang="en-GB" sz="2000" dirty="0">
                <a:latin typeface="Calibri" panose="020F0502020204030204" pitchFamily="34" charset="0"/>
                <a:cs typeface="Calibri" panose="020F0502020204030204" pitchFamily="34" charset="0"/>
              </a:rPr>
              <a:t>hows that the predicted values (red points) closely align with the actual values (blue points), demonstrating good model performance across most data points. However, there are visible deviations in some regions, especially with larger values, suggesting potential challenges with extreme cases.  </a:t>
            </a:r>
          </a:p>
        </p:txBody>
      </p:sp>
      <p:sp>
        <p:nvSpPr>
          <p:cNvPr id="15" name="Rectangle 14"/>
          <p:cNvSpPr/>
          <p:nvPr/>
        </p:nvSpPr>
        <p:spPr>
          <a:xfrm>
            <a:off x="218941" y="466545"/>
            <a:ext cx="10857376"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Confirmed 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pic>
        <p:nvPicPr>
          <p:cNvPr id="17" name="Picture 16"/>
          <p:cNvPicPr>
            <a:picLocks noChangeAspect="1"/>
          </p:cNvPicPr>
          <p:nvPr/>
        </p:nvPicPr>
        <p:blipFill>
          <a:blip r:embed="rId2"/>
          <a:stretch>
            <a:fillRect/>
          </a:stretch>
        </p:blipFill>
        <p:spPr>
          <a:xfrm>
            <a:off x="339711" y="3194255"/>
            <a:ext cx="11029904" cy="3629720"/>
          </a:xfrm>
          <a:prstGeom prst="rect">
            <a:avLst/>
          </a:prstGeom>
        </p:spPr>
      </p:pic>
    </p:spTree>
    <p:extLst>
      <p:ext uri="{BB962C8B-B14F-4D97-AF65-F5344CB8AC3E}">
        <p14:creationId xmlns:p14="http://schemas.microsoft.com/office/powerpoint/2010/main" xmlns="" val="315660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317689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Model Development</a:t>
            </a:r>
          </a:p>
        </p:txBody>
      </p:sp>
      <p:sp>
        <p:nvSpPr>
          <p:cNvPr id="5" name="Rectangle 4"/>
          <p:cNvSpPr/>
          <p:nvPr/>
        </p:nvSpPr>
        <p:spPr>
          <a:xfrm>
            <a:off x="74563" y="1119480"/>
            <a:ext cx="4603692" cy="3170099"/>
          </a:xfrm>
          <a:prstGeom prst="rect">
            <a:avLst/>
          </a:prstGeom>
        </p:spPr>
        <p:txBody>
          <a:bodyPr wrap="square">
            <a:spAutoFit/>
          </a:bodyPr>
          <a:lstStyle/>
          <a:p>
            <a:r>
              <a:rPr lang="en-GB" sz="2000" b="1" dirty="0" smtClean="0">
                <a:latin typeface="Calibri" panose="020F0502020204030204" pitchFamily="34" charset="0"/>
                <a:cs typeface="Calibri" panose="020F0502020204030204" pitchFamily="34" charset="0"/>
              </a:rPr>
              <a:t>Feature </a:t>
            </a:r>
            <a:r>
              <a:rPr lang="en-GB" sz="2000" b="1" dirty="0">
                <a:latin typeface="Calibri" panose="020F0502020204030204" pitchFamily="34" charset="0"/>
                <a:cs typeface="Calibri" panose="020F0502020204030204" pitchFamily="34" charset="0"/>
              </a:rPr>
              <a:t>Importance for </a:t>
            </a:r>
            <a:r>
              <a:rPr lang="en-GB" sz="2000" b="1" dirty="0" err="1" smtClean="0">
                <a:latin typeface="Calibri" panose="020F0502020204030204" pitchFamily="34" charset="0"/>
                <a:cs typeface="Calibri" panose="020F0502020204030204" pitchFamily="34" charset="0"/>
              </a:rPr>
              <a:t>LightGBM</a:t>
            </a:r>
            <a:r>
              <a:rPr lang="en-GB" sz="2000" b="1" dirty="0" smtClean="0">
                <a:latin typeface="Calibri" panose="020F0502020204030204" pitchFamily="34" charset="0"/>
                <a:cs typeface="Calibri" panose="020F0502020204030204" pitchFamily="34" charset="0"/>
              </a:rPr>
              <a:t>:  H</a:t>
            </a:r>
            <a:r>
              <a:rPr lang="en-GB" sz="2000" dirty="0" smtClean="0">
                <a:latin typeface="Calibri" panose="020F0502020204030204" pitchFamily="34" charset="0"/>
                <a:cs typeface="Calibri" panose="020F0502020204030204" pitchFamily="34" charset="0"/>
              </a:rPr>
              <a:t>ighlights </a:t>
            </a:r>
            <a:r>
              <a:rPr lang="en-GB" sz="2000" dirty="0">
                <a:latin typeface="Calibri" panose="020F0502020204030204" pitchFamily="34" charset="0"/>
                <a:cs typeface="Calibri" panose="020F0502020204030204" pitchFamily="34" charset="0"/>
              </a:rPr>
              <a:t>that "</a:t>
            </a:r>
            <a:r>
              <a:rPr lang="en-GB" sz="2000" dirty="0" err="1">
                <a:latin typeface="Calibri" panose="020F0502020204030204" pitchFamily="34" charset="0"/>
                <a:cs typeface="Calibri" panose="020F0502020204030204" pitchFamily="34" charset="0"/>
              </a:rPr>
              <a:t>GrowthRate</a:t>
            </a:r>
            <a:r>
              <a:rPr lang="en-GB" sz="2000" dirty="0">
                <a:latin typeface="Calibri" panose="020F0502020204030204" pitchFamily="34" charset="0"/>
                <a:cs typeface="Calibri" panose="020F0502020204030204" pitchFamily="34" charset="0"/>
              </a:rPr>
              <a:t>" is the most influential feature, followed by "</a:t>
            </a:r>
            <a:r>
              <a:rPr lang="en-GB" sz="2000" dirty="0" err="1">
                <a:latin typeface="Calibri" panose="020F0502020204030204" pitchFamily="34" charset="0"/>
                <a:cs typeface="Calibri" panose="020F0502020204030204" pitchFamily="34" charset="0"/>
              </a:rPr>
              <a:t>SevenDayAvg</a:t>
            </a:r>
            <a:r>
              <a:rPr lang="en-GB" sz="2000" dirty="0">
                <a:latin typeface="Calibri" panose="020F0502020204030204" pitchFamily="34" charset="0"/>
                <a:cs typeface="Calibri" panose="020F0502020204030204" pitchFamily="34" charset="0"/>
              </a:rPr>
              <a:t>" and "PreviousDay," indicating that recent trends and growth rates are critical for predictions. Meanwhile, "</a:t>
            </a:r>
            <a:r>
              <a:rPr lang="en-GB" sz="2000" dirty="0" err="1">
                <a:latin typeface="Calibri" panose="020F0502020204030204" pitchFamily="34" charset="0"/>
                <a:cs typeface="Calibri" panose="020F0502020204030204" pitchFamily="34" charset="0"/>
              </a:rPr>
              <a:t>TwoDays</a:t>
            </a:r>
            <a:r>
              <a:rPr lang="en-GB" sz="2000" dirty="0">
                <a:latin typeface="Calibri" panose="020F0502020204030204" pitchFamily="34" charset="0"/>
                <a:cs typeface="Calibri" panose="020F0502020204030204" pitchFamily="34" charset="0"/>
              </a:rPr>
              <a:t>" and "ThreeDays" have less importance, showing lower contributions to the model's overall performance.</a:t>
            </a:r>
          </a:p>
        </p:txBody>
      </p:sp>
      <p:sp>
        <p:nvSpPr>
          <p:cNvPr id="6" name="Rectangle 5"/>
          <p:cNvSpPr/>
          <p:nvPr/>
        </p:nvSpPr>
        <p:spPr>
          <a:xfrm>
            <a:off x="218940" y="552810"/>
            <a:ext cx="11732428"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a:t>
            </a:r>
            <a:r>
              <a:rPr lang="en-GB" sz="2800" b="1" dirty="0" smtClean="0">
                <a:latin typeface="Calibri" panose="020F0502020204030204" pitchFamily="34" charset="0"/>
                <a:cs typeface="Calibri" panose="020F0502020204030204" pitchFamily="34" charset="0"/>
              </a:rPr>
              <a:t>Confirmed </a:t>
            </a:r>
            <a:r>
              <a:rPr lang="en-GB" sz="2800" b="1" dirty="0">
                <a:latin typeface="Calibri" panose="020F0502020204030204" pitchFamily="34" charset="0"/>
                <a:cs typeface="Calibri" panose="020F0502020204030204" pitchFamily="34" charset="0"/>
              </a:rPr>
              <a:t>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8" name="Rectangle 7"/>
          <p:cNvSpPr/>
          <p:nvPr/>
        </p:nvSpPr>
        <p:spPr>
          <a:xfrm>
            <a:off x="74563" y="4333029"/>
            <a:ext cx="4603689" cy="1938992"/>
          </a:xfrm>
          <a:prstGeom prst="rect">
            <a:avLst/>
          </a:prstGeom>
        </p:spPr>
        <p:txBody>
          <a:bodyPr wrap="square">
            <a:spAutoFit/>
          </a:bodyPr>
          <a:lstStyle/>
          <a:p>
            <a:r>
              <a:rPr lang="en-GB" sz="2000" dirty="0" smtClean="0">
                <a:latin typeface="Calibri" panose="020F0502020204030204" pitchFamily="34" charset="0"/>
                <a:cs typeface="Calibri" panose="020F0502020204030204" pitchFamily="34" charset="0"/>
              </a:rPr>
              <a:t>Gradient </a:t>
            </a:r>
            <a:r>
              <a:rPr lang="en-GB" sz="2000" dirty="0">
                <a:latin typeface="Calibri" panose="020F0502020204030204" pitchFamily="34" charset="0"/>
                <a:cs typeface="Calibri" panose="020F0502020204030204" pitchFamily="34" charset="0"/>
              </a:rPr>
              <a:t>Boosting Model (</a:t>
            </a:r>
            <a:r>
              <a:rPr lang="en-GB" sz="2000" dirty="0" err="1">
                <a:latin typeface="Calibri" panose="020F0502020204030204" pitchFamily="34" charset="0"/>
                <a:cs typeface="Calibri" panose="020F0502020204030204" pitchFamily="34" charset="0"/>
              </a:rPr>
              <a:t>LightGBM</a:t>
            </a:r>
            <a:r>
              <a:rPr lang="en-GB" sz="2000" dirty="0">
                <a:latin typeface="Calibri" panose="020F0502020204030204" pitchFamily="34" charset="0"/>
                <a:cs typeface="Calibri" panose="020F0502020204030204" pitchFamily="34" charset="0"/>
              </a:rPr>
              <a:t>) </a:t>
            </a:r>
            <a:r>
              <a:rPr lang="en-GB" sz="2000" dirty="0" smtClean="0">
                <a:latin typeface="Calibri" panose="020F0502020204030204" pitchFamily="34" charset="0"/>
                <a:cs typeface="Calibri" panose="020F0502020204030204" pitchFamily="34" charset="0"/>
              </a:rPr>
              <a:t> </a:t>
            </a:r>
          </a:p>
          <a:p>
            <a:r>
              <a:rPr lang="en-GB" sz="2000" dirty="0" smtClean="0">
                <a:latin typeface="Calibri" panose="020F0502020204030204" pitchFamily="34" charset="0"/>
                <a:cs typeface="Calibri" panose="020F0502020204030204" pitchFamily="34" charset="0"/>
              </a:rPr>
              <a:t>While </a:t>
            </a:r>
            <a:r>
              <a:rPr lang="en-GB" sz="2000" dirty="0">
                <a:latin typeface="Calibri" panose="020F0502020204030204" pitchFamily="34" charset="0"/>
                <a:cs typeface="Calibri" panose="020F0502020204030204" pitchFamily="34" charset="0"/>
              </a:rPr>
              <a:t>the model performs exceptionally well in explaining variance, the high error metrics suggest potential </a:t>
            </a:r>
            <a:r>
              <a:rPr lang="en-GB" sz="2000" dirty="0" err="1">
                <a:latin typeface="Calibri" panose="020F0502020204030204" pitchFamily="34" charset="0"/>
                <a:cs typeface="Calibri" panose="020F0502020204030204" pitchFamily="34" charset="0"/>
              </a:rPr>
              <a:t>overfitting</a:t>
            </a:r>
            <a:r>
              <a:rPr lang="en-GB" sz="2000" dirty="0">
                <a:latin typeface="Calibri" panose="020F0502020204030204" pitchFamily="34" charset="0"/>
                <a:cs typeface="Calibri" panose="020F0502020204030204" pitchFamily="34" charset="0"/>
              </a:rPr>
              <a:t> or the need for adjustments in handling outliers or extreme values. </a:t>
            </a:r>
          </a:p>
        </p:txBody>
      </p:sp>
      <p:pic>
        <p:nvPicPr>
          <p:cNvPr id="10" name="Picture 9"/>
          <p:cNvPicPr>
            <a:picLocks noChangeAspect="1"/>
          </p:cNvPicPr>
          <p:nvPr/>
        </p:nvPicPr>
        <p:blipFill>
          <a:blip r:embed="rId2"/>
          <a:stretch>
            <a:fillRect/>
          </a:stretch>
        </p:blipFill>
        <p:spPr>
          <a:xfrm>
            <a:off x="4678254" y="2329134"/>
            <a:ext cx="7479240" cy="4461832"/>
          </a:xfrm>
          <a:prstGeom prst="rect">
            <a:avLst/>
          </a:prstGeom>
        </p:spPr>
      </p:pic>
    </p:spTree>
    <p:extLst>
      <p:ext uri="{BB962C8B-B14F-4D97-AF65-F5344CB8AC3E}">
        <p14:creationId xmlns:p14="http://schemas.microsoft.com/office/powerpoint/2010/main" xmlns="" val="326639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3247620"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Model Development</a:t>
            </a:r>
          </a:p>
        </p:txBody>
      </p:sp>
      <p:sp>
        <p:nvSpPr>
          <p:cNvPr id="4" name="Rectangle 3"/>
          <p:cNvSpPr/>
          <p:nvPr/>
        </p:nvSpPr>
        <p:spPr>
          <a:xfrm>
            <a:off x="0" y="635805"/>
            <a:ext cx="10186737"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Death 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9" name="Rectangle 8"/>
          <p:cNvSpPr/>
          <p:nvPr/>
        </p:nvSpPr>
        <p:spPr>
          <a:xfrm>
            <a:off x="32084" y="1279796"/>
            <a:ext cx="11946612" cy="1323439"/>
          </a:xfrm>
          <a:prstGeom prst="rect">
            <a:avLst/>
          </a:prstGeom>
        </p:spPr>
        <p:txBody>
          <a:bodyPr wrap="square">
            <a:spAutoFit/>
          </a:bodyPr>
          <a:lstStyle/>
          <a:p>
            <a:pPr marL="285750" indent="-285750">
              <a:buFont typeface="Wingdings" panose="05000000000000000000" pitchFamily="2" charset="2"/>
              <a:buChar char="ü"/>
            </a:pPr>
            <a:r>
              <a:rPr lang="en-GB" sz="2000" dirty="0" smtClean="0">
                <a:latin typeface="Calibri" panose="020F0502020204030204" pitchFamily="34" charset="0"/>
                <a:cs typeface="Calibri" panose="020F0502020204030204" pitchFamily="34" charset="0"/>
              </a:rPr>
              <a:t>The </a:t>
            </a:r>
            <a:r>
              <a:rPr lang="en-GB" sz="2000" b="1" dirty="0" smtClean="0">
                <a:latin typeface="Calibri" panose="020F0502020204030204" pitchFamily="34" charset="0"/>
                <a:cs typeface="Calibri" panose="020F0502020204030204" pitchFamily="34" charset="0"/>
              </a:rPr>
              <a:t>R-squared </a:t>
            </a:r>
            <a:r>
              <a:rPr lang="en-GB" sz="2000" b="1" dirty="0">
                <a:latin typeface="Calibri" panose="020F0502020204030204" pitchFamily="34" charset="0"/>
                <a:cs typeface="Calibri" panose="020F0502020204030204" pitchFamily="34" charset="0"/>
              </a:rPr>
              <a:t>(R²</a:t>
            </a:r>
            <a:r>
              <a:rPr lang="en-GB" sz="2000" b="1" dirty="0" smtClean="0">
                <a:latin typeface="Calibri" panose="020F0502020204030204" pitchFamily="34" charset="0"/>
                <a:cs typeface="Calibri" panose="020F0502020204030204" pitchFamily="34" charset="0"/>
              </a:rPr>
              <a:t>)</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value of 0.981 indicates that the model explains 98.1% of the variance in the target variable, showcasing an excellent fit and predictive performance.  </a:t>
            </a:r>
          </a:p>
          <a:p>
            <a:pPr marL="285750" indent="-285750">
              <a:buFont typeface="Wingdings" panose="05000000000000000000" pitchFamily="2" charset="2"/>
              <a:buChar char="ü"/>
            </a:pPr>
            <a:r>
              <a:rPr lang="en-GB" sz="2000" dirty="0" smtClean="0">
                <a:latin typeface="Calibri" panose="020F0502020204030204" pitchFamily="34" charset="0"/>
                <a:cs typeface="Calibri" panose="020F0502020204030204" pitchFamily="34" charset="0"/>
              </a:rPr>
              <a:t>The </a:t>
            </a:r>
            <a:r>
              <a:rPr lang="en-GB" sz="2000" b="1" dirty="0" smtClean="0">
                <a:latin typeface="Calibri" panose="020F0502020204030204" pitchFamily="34" charset="0"/>
                <a:cs typeface="Calibri" panose="020F0502020204030204" pitchFamily="34" charset="0"/>
              </a:rPr>
              <a:t>MAE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(317.08) and </a:t>
            </a:r>
            <a:r>
              <a:rPr lang="en-GB" sz="2000" b="1" dirty="0" smtClean="0">
                <a:latin typeface="Calibri" panose="020F0502020204030204" pitchFamily="34" charset="0"/>
                <a:cs typeface="Calibri" panose="020F0502020204030204" pitchFamily="34" charset="0"/>
              </a:rPr>
              <a:t>RMSE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(1122.74) are significantly lower compared to the previous model, reflecting improved accuracy and smaller prediction errors.  </a:t>
            </a:r>
          </a:p>
        </p:txBody>
      </p:sp>
      <p:pic>
        <p:nvPicPr>
          <p:cNvPr id="12" name="Picture 11"/>
          <p:cNvPicPr>
            <a:picLocks noChangeAspect="1"/>
          </p:cNvPicPr>
          <p:nvPr/>
        </p:nvPicPr>
        <p:blipFill>
          <a:blip r:embed="rId2"/>
          <a:stretch>
            <a:fillRect/>
          </a:stretch>
        </p:blipFill>
        <p:spPr>
          <a:xfrm>
            <a:off x="293646" y="2903508"/>
            <a:ext cx="11623606" cy="3825096"/>
          </a:xfrm>
          <a:prstGeom prst="rect">
            <a:avLst/>
          </a:prstGeom>
        </p:spPr>
      </p:pic>
    </p:spTree>
    <p:extLst>
      <p:ext uri="{BB962C8B-B14F-4D97-AF65-F5344CB8AC3E}">
        <p14:creationId xmlns:p14="http://schemas.microsoft.com/office/powerpoint/2010/main" xmlns="" val="264786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4365"/>
            <a:ext cx="10668000"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a:t>
            </a:r>
            <a:r>
              <a:rPr lang="en-GB" sz="2800" b="1" dirty="0" smtClean="0">
                <a:latin typeface="Calibri" panose="020F0502020204030204" pitchFamily="34" charset="0"/>
                <a:cs typeface="Calibri" panose="020F0502020204030204" pitchFamily="34" charset="0"/>
              </a:rPr>
              <a:t>Death </a:t>
            </a:r>
            <a:r>
              <a:rPr lang="en-GB" sz="2800" b="1" dirty="0">
                <a:latin typeface="Calibri" panose="020F0502020204030204" pitchFamily="34" charset="0"/>
                <a:cs typeface="Calibri" panose="020F0502020204030204" pitchFamily="34" charset="0"/>
              </a:rPr>
              <a:t>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5" name="Rectangle 4"/>
          <p:cNvSpPr/>
          <p:nvPr/>
        </p:nvSpPr>
        <p:spPr>
          <a:xfrm>
            <a:off x="0" y="1181035"/>
            <a:ext cx="4223614" cy="5632311"/>
          </a:xfrm>
          <a:prstGeom prst="rect">
            <a:avLst/>
          </a:prstGeom>
        </p:spPr>
        <p:txBody>
          <a:bodyPr wrap="square">
            <a:spAutoFit/>
          </a:bodyPr>
          <a:lstStyle/>
          <a:p>
            <a:pPr lvl="0" eaLnBrk="0" fontAlgn="base" hangingPunct="0">
              <a:spcBef>
                <a:spcPct val="0"/>
              </a:spcBef>
              <a:spcAft>
                <a:spcPct val="0"/>
              </a:spcAft>
            </a:pPr>
            <a:r>
              <a:rPr lang="en-GB" sz="2000" b="1" dirty="0">
                <a:latin typeface="Calibri" panose="020F0502020204030204" pitchFamily="34" charset="0"/>
                <a:cs typeface="Calibri" panose="020F0502020204030204" pitchFamily="34" charset="0"/>
              </a:rPr>
              <a:t>Feature Importance for </a:t>
            </a:r>
            <a:r>
              <a:rPr lang="en-GB" sz="2000" b="1" dirty="0" err="1">
                <a:latin typeface="Calibri" panose="020F0502020204030204" pitchFamily="34" charset="0"/>
                <a:cs typeface="Calibri" panose="020F0502020204030204" pitchFamily="34" charset="0"/>
              </a:rPr>
              <a:t>LightGBM</a:t>
            </a:r>
            <a:r>
              <a:rPr lang="en-GB" sz="2000" b="1"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Highlights "</a:t>
            </a:r>
            <a:r>
              <a:rPr lang="en-GB" sz="2000" dirty="0" err="1">
                <a:latin typeface="Calibri" panose="020F0502020204030204" pitchFamily="34" charset="0"/>
                <a:cs typeface="Calibri" panose="020F0502020204030204" pitchFamily="34" charset="0"/>
              </a:rPr>
              <a:t>GrowthRate</a:t>
            </a:r>
            <a:r>
              <a:rPr lang="en-GB" sz="2000" dirty="0">
                <a:latin typeface="Calibri" panose="020F0502020204030204" pitchFamily="34" charset="0"/>
                <a:cs typeface="Calibri" panose="020F0502020204030204" pitchFamily="34" charset="0"/>
              </a:rPr>
              <a:t>" as the most influential feature (748), followed closely by "PreviousDay" (593) and "</a:t>
            </a:r>
            <a:r>
              <a:rPr lang="en-GB" sz="2000" dirty="0" err="1">
                <a:latin typeface="Calibri" panose="020F0502020204030204" pitchFamily="34" charset="0"/>
                <a:cs typeface="Calibri" panose="020F0502020204030204" pitchFamily="34" charset="0"/>
              </a:rPr>
              <a:t>SevenDayAvg</a:t>
            </a:r>
            <a:r>
              <a:rPr lang="en-GB" sz="2000" dirty="0">
                <a:latin typeface="Calibri" panose="020F0502020204030204" pitchFamily="34" charset="0"/>
                <a:cs typeface="Calibri" panose="020F0502020204030204" pitchFamily="34" charset="0"/>
              </a:rPr>
              <a:t>" (587).  </a:t>
            </a:r>
          </a:p>
          <a:p>
            <a:pPr lvl="0" eaLnBrk="0" fontAlgn="base" hangingPunct="0">
              <a:spcBef>
                <a:spcPct val="0"/>
              </a:spcBef>
              <a:spcAft>
                <a:spcPct val="0"/>
              </a:spcAft>
            </a:pPr>
            <a:r>
              <a:rPr lang="en-GB" sz="2000" dirty="0">
                <a:latin typeface="Calibri" panose="020F0502020204030204" pitchFamily="34" charset="0"/>
                <a:cs typeface="Calibri" panose="020F0502020204030204" pitchFamily="34" charset="0"/>
              </a:rPr>
              <a:t>This suggests that recent trends (e.g., growth rate and averages over seven days) are critical for making accurate predictions, while "ThreeDays" (515) is less impactful compared to other features in this model.</a:t>
            </a:r>
          </a:p>
          <a:p>
            <a:pPr lvl="0" eaLnBrk="0" fontAlgn="base" hangingPunct="0">
              <a:spcBef>
                <a:spcPct val="0"/>
              </a:spcBef>
              <a:spcAft>
                <a:spcPct val="0"/>
              </a:spcAft>
            </a:pPr>
            <a:endParaRPr lang="en-GB" sz="2000" dirty="0">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GB" sz="2000" dirty="0" smtClean="0">
                <a:latin typeface="Calibri" panose="020F0502020204030204" pitchFamily="34" charset="0"/>
                <a:cs typeface="Calibri" panose="020F0502020204030204" pitchFamily="34" charset="0"/>
              </a:rPr>
              <a:t>Overall</a:t>
            </a:r>
            <a:r>
              <a:rPr lang="en-GB" sz="2000" dirty="0">
                <a:latin typeface="Calibri" panose="020F0502020204030204" pitchFamily="34" charset="0"/>
                <a:cs typeface="Calibri" panose="020F0502020204030204" pitchFamily="34" charset="0"/>
              </a:rPr>
              <a:t>, the model is highly reliable, with reduced error metrics and a more balanced feature contribution, indicating a well-optimized setup for the given dataset.</a:t>
            </a:r>
          </a:p>
          <a:p>
            <a:pPr lvl="0" eaLnBrk="0" fontAlgn="base" hangingPunct="0">
              <a:spcBef>
                <a:spcPct val="0"/>
              </a:spcBef>
              <a:spcAft>
                <a:spcPct val="0"/>
              </a:spcAft>
            </a:pPr>
            <a:endParaRPr lang="en-US" sz="20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4223614" y="2087592"/>
            <a:ext cx="7933880" cy="4733052"/>
          </a:xfrm>
          <a:prstGeom prst="rect">
            <a:avLst/>
          </a:prstGeom>
        </p:spPr>
      </p:pic>
      <p:sp>
        <p:nvSpPr>
          <p:cNvPr id="8" name="Rectangle 7"/>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9" name="Rectangle 8"/>
          <p:cNvSpPr/>
          <p:nvPr/>
        </p:nvSpPr>
        <p:spPr>
          <a:xfrm>
            <a:off x="218941" y="-13860"/>
            <a:ext cx="3247620"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Model Development</a:t>
            </a:r>
          </a:p>
        </p:txBody>
      </p:sp>
    </p:spTree>
    <p:extLst>
      <p:ext uri="{BB962C8B-B14F-4D97-AF65-F5344CB8AC3E}">
        <p14:creationId xmlns:p14="http://schemas.microsoft.com/office/powerpoint/2010/main" xmlns="" val="181770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2008883" cy="584775"/>
          </a:xfrm>
          <a:prstGeom prst="rect">
            <a:avLst/>
          </a:prstGeom>
        </p:spPr>
        <p:txBody>
          <a:bodyPr wrap="none">
            <a:spAutoFit/>
          </a:bodyPr>
          <a:lstStyle/>
          <a:p>
            <a:r>
              <a:rPr lang="en-US" sz="3200" dirty="0" smtClean="0">
                <a:latin typeface="Calibri" panose="020F0502020204030204" pitchFamily="34" charset="0"/>
                <a:cs typeface="Calibri" panose="020F0502020204030204" pitchFamily="34" charset="0"/>
              </a:rPr>
              <a:t>Conclusion</a:t>
            </a:r>
          </a:p>
        </p:txBody>
      </p:sp>
      <p:sp>
        <p:nvSpPr>
          <p:cNvPr id="6" name="Rectangle 3"/>
          <p:cNvSpPr>
            <a:spLocks noChangeArrowheads="1"/>
          </p:cNvSpPr>
          <p:nvPr/>
        </p:nvSpPr>
        <p:spPr bwMode="auto">
          <a:xfrm>
            <a:off x="109470" y="772640"/>
            <a:ext cx="11973059" cy="5847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data reveals global COVID-19 trends, highlighting significant disparities in case growth and mortality rates across countries. Several environmental factors contribute to the spread and severity of the virus: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Population Density</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Crowded areas facilitate close contact, increasing the risk of transmission.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Climate and Weather</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Cooler, less humid climates may prolong virus survival, while warmer, humid conditions could slightly reduce its spread.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Urbanization</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High mobility and interconnectivity in urban areas accelerate the spread of the virus.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Air Quality</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Poor air quality and high pollution levels exacerbate respiratory issues, increasing the severity of COVID-19 cases.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Healthcare Infrastructure</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Limited access to healthcare services, clean water, and proper sanitation hampers containment and treatment efforts.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These environmental factors, combined with social behaviors such as mask-wearing and physical distancing, play a crucial role in shaping the pandemic's impact across different regions.</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sz="2200" dirty="0" smtClean="0">
                <a:latin typeface="Calibri" panose="020F0502020204030204" pitchFamily="34" charset="0"/>
                <a:cs typeface="Calibri" panose="020F0502020204030204" pitchFamily="34" charset="0"/>
              </a:rPr>
              <a:t>Project Code link</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sz="2200" dirty="0" smtClean="0">
                <a:latin typeface="Calibri" panose="020F0502020204030204" pitchFamily="34" charset="0"/>
                <a:cs typeface="Calibri" panose="020F0502020204030204" pitchFamily="34" charset="0"/>
                <a:hlinkClick r:id="rId3"/>
              </a:rPr>
              <a:t>https</a:t>
            </a:r>
            <a:r>
              <a:rPr lang="en-US" sz="2200" dirty="0">
                <a:latin typeface="Calibri" panose="020F0502020204030204" pitchFamily="34" charset="0"/>
                <a:cs typeface="Calibri" panose="020F0502020204030204" pitchFamily="34" charset="0"/>
                <a:hlinkClick r:id="rId3"/>
              </a:rPr>
              <a:t>://</a:t>
            </a:r>
            <a:r>
              <a:rPr lang="en-US" sz="2200" dirty="0" smtClean="0">
                <a:latin typeface="Calibri" panose="020F0502020204030204" pitchFamily="34" charset="0"/>
                <a:cs typeface="Calibri" panose="020F0502020204030204" pitchFamily="34" charset="0"/>
                <a:hlinkClick r:id="rId3"/>
              </a:rPr>
              <a:t>github.com/OluwaseunPhronesis/3MTT-Capstone-Project/blob/main/3MTT%20CAPSTONE%20PROJECT.ipynb</a:t>
            </a:r>
            <a:r>
              <a:rPr lang="en-US" sz="2200" dirty="0" smtClean="0">
                <a:latin typeface="Calibri" panose="020F0502020204030204" pitchFamily="34" charset="0"/>
                <a:cs typeface="Calibri" panose="020F0502020204030204" pitchFamily="34" charset="0"/>
              </a:rPr>
              <a:t> </a:t>
            </a:r>
            <a:endPar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6133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830" y="755338"/>
            <a:ext cx="8208135" cy="2554545"/>
          </a:xfrm>
          <a:prstGeom prst="rect">
            <a:avLst/>
          </a:prstGeom>
        </p:spPr>
        <p:txBody>
          <a:bodyPr wrap="square">
            <a:spAutoFit/>
          </a:bodyPr>
          <a:lstStyle/>
          <a:p>
            <a:pPr marL="342900" indent="-342900">
              <a:buAutoNum type="arabicPeriod"/>
            </a:pPr>
            <a:r>
              <a:rPr lang="en-US" sz="4000" dirty="0" smtClean="0">
                <a:latin typeface="Calibri" panose="020F0502020204030204" pitchFamily="34" charset="0"/>
                <a:cs typeface="Calibri" panose="020F0502020204030204" pitchFamily="34" charset="0"/>
              </a:rPr>
              <a:t>Introduction </a:t>
            </a:r>
          </a:p>
          <a:p>
            <a:pPr marL="342900" indent="-342900">
              <a:buAutoNum type="arabicPeriod"/>
            </a:pPr>
            <a:r>
              <a:rPr lang="en-US" sz="4000" dirty="0" smtClean="0">
                <a:latin typeface="Calibri" panose="020F0502020204030204" pitchFamily="34" charset="0"/>
                <a:cs typeface="Calibri" panose="020F0502020204030204" pitchFamily="34" charset="0"/>
              </a:rPr>
              <a:t>Data Exploration</a:t>
            </a:r>
          </a:p>
          <a:p>
            <a:pPr marL="342900" indent="-342900">
              <a:buAutoNum type="arabicPeriod"/>
            </a:pPr>
            <a:r>
              <a:rPr lang="en-US" sz="4000" dirty="0" smtClean="0">
                <a:latin typeface="Calibri" panose="020F0502020204030204" pitchFamily="34" charset="0"/>
                <a:cs typeface="Calibri" panose="020F0502020204030204" pitchFamily="34" charset="0"/>
              </a:rPr>
              <a:t>Model Development</a:t>
            </a:r>
          </a:p>
          <a:p>
            <a:pPr marL="342900" indent="-342900">
              <a:buAutoNum type="arabicPeriod"/>
            </a:pPr>
            <a:r>
              <a:rPr lang="en-US" sz="4000" dirty="0" smtClean="0">
                <a:latin typeface="Calibri" panose="020F0502020204030204" pitchFamily="34" charset="0"/>
                <a:cs typeface="Calibri" panose="020F0502020204030204" pitchFamily="34" charset="0"/>
              </a:rPr>
              <a:t>Conclusion</a:t>
            </a:r>
            <a:endParaRPr lang="en-US" sz="4000" dirty="0">
              <a:latin typeface="Calibri" panose="020F0502020204030204" pitchFamily="34" charset="0"/>
              <a:cs typeface="Calibri" panose="020F0502020204030204" pitchFamily="34" charset="0"/>
            </a:endParaRPr>
          </a:p>
        </p:txBody>
      </p:sp>
      <p:sp>
        <p:nvSpPr>
          <p:cNvPr id="6" name="Rectangle 5"/>
          <p:cNvSpPr/>
          <p:nvPr/>
        </p:nvSpPr>
        <p:spPr>
          <a:xfrm>
            <a:off x="0" y="-18105"/>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5" name="Rectangle 4"/>
          <p:cNvSpPr/>
          <p:nvPr/>
        </p:nvSpPr>
        <p:spPr>
          <a:xfrm>
            <a:off x="732188" y="-18105"/>
            <a:ext cx="1701920" cy="584775"/>
          </a:xfrm>
          <a:prstGeom prst="rect">
            <a:avLst/>
          </a:prstGeom>
        </p:spPr>
        <p:txBody>
          <a:bodyPr wrap="square">
            <a:spAutoFit/>
          </a:bodyPr>
          <a:lstStyle/>
          <a:p>
            <a:pPr algn="ctr"/>
            <a:r>
              <a:rPr lang="en-US" sz="3200" dirty="0" smtClean="0">
                <a:latin typeface="Calibri" panose="020F0502020204030204" pitchFamily="34" charset="0"/>
                <a:cs typeface="Calibri" panose="020F0502020204030204" pitchFamily="34" charset="0"/>
              </a:rPr>
              <a:t>Agenda</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151053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863"/>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3" name="Rectangle 2"/>
          <p:cNvSpPr/>
          <p:nvPr/>
        </p:nvSpPr>
        <p:spPr>
          <a:xfrm>
            <a:off x="362367" y="0"/>
            <a:ext cx="2126223"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Introduction </a:t>
            </a: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307975" y="792027"/>
            <a:ext cx="5871008" cy="5262979"/>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Outline Problems</a:t>
            </a:r>
          </a:p>
          <a:p>
            <a:pPr marL="285750" indent="-285750">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COVID-19 pandemic has posed significant challenges for public health organizations in predicting virus spread and understanding the factors that impact transmission and patient outcomes. </a:t>
            </a:r>
          </a:p>
          <a:p>
            <a:pPr marL="285750"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The organization requires actionable insights </a:t>
            </a:r>
            <a:r>
              <a:rPr lang="en-GB" sz="2400" dirty="0" smtClean="0">
                <a:latin typeface="Calibri" panose="020F0502020204030204" pitchFamily="34" charset="0"/>
                <a:cs typeface="Calibri" panose="020F0502020204030204" pitchFamily="34" charset="0"/>
              </a:rPr>
              <a:t>to inform </a:t>
            </a:r>
            <a:r>
              <a:rPr lang="en-GB" sz="2400" dirty="0">
                <a:latin typeface="Calibri" panose="020F0502020204030204" pitchFamily="34" charset="0"/>
                <a:cs typeface="Calibri" panose="020F0502020204030204" pitchFamily="34" charset="0"/>
              </a:rPr>
              <a:t>policies, anticipate future outbreaks, </a:t>
            </a:r>
            <a:r>
              <a:rPr lang="en-GB" sz="2400" dirty="0" smtClean="0">
                <a:latin typeface="Calibri" panose="020F0502020204030204" pitchFamily="34" charset="0"/>
                <a:cs typeface="Calibri" panose="020F0502020204030204" pitchFamily="34" charset="0"/>
              </a:rPr>
              <a:t>and improve </a:t>
            </a:r>
            <a:r>
              <a:rPr lang="en-GB" sz="2400" dirty="0">
                <a:latin typeface="Calibri" panose="020F0502020204030204" pitchFamily="34" charset="0"/>
                <a:cs typeface="Calibri" panose="020F0502020204030204" pitchFamily="34" charset="0"/>
              </a:rPr>
              <a:t>health resource </a:t>
            </a:r>
            <a:r>
              <a:rPr lang="en-GB" sz="2400" dirty="0" smtClean="0">
                <a:latin typeface="Calibri" panose="020F0502020204030204" pitchFamily="34" charset="0"/>
                <a:cs typeface="Calibri" panose="020F0502020204030204" pitchFamily="34" charset="0"/>
              </a:rPr>
              <a:t>allocation.</a:t>
            </a: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Using historical COVID-19 data, </a:t>
            </a:r>
            <a:r>
              <a:rPr lang="en-GB" sz="2400" dirty="0" smtClean="0">
                <a:latin typeface="Calibri" panose="020F0502020204030204" pitchFamily="34" charset="0"/>
                <a:cs typeface="Calibri" panose="020F0502020204030204" pitchFamily="34" charset="0"/>
              </a:rPr>
              <a:t>to conduct data </a:t>
            </a:r>
            <a:r>
              <a:rPr lang="en-GB" sz="2400" dirty="0">
                <a:latin typeface="Calibri" panose="020F0502020204030204" pitchFamily="34" charset="0"/>
                <a:cs typeface="Calibri" panose="020F0502020204030204" pitchFamily="34" charset="0"/>
              </a:rPr>
              <a:t>cleaning, perform </a:t>
            </a:r>
            <a:r>
              <a:rPr lang="en-GB" sz="2400" dirty="0" smtClean="0">
                <a:latin typeface="Calibri" panose="020F0502020204030204" pitchFamily="34" charset="0"/>
                <a:cs typeface="Calibri" panose="020F0502020204030204" pitchFamily="34" charset="0"/>
              </a:rPr>
              <a:t>exploratory data analysis (EDA</a:t>
            </a:r>
            <a:r>
              <a:rPr lang="en-GB" sz="2400" dirty="0">
                <a:latin typeface="Calibri" panose="020F0502020204030204" pitchFamily="34" charset="0"/>
                <a:cs typeface="Calibri" panose="020F0502020204030204" pitchFamily="34" charset="0"/>
              </a:rPr>
              <a:t>), and develop predictive models to forecast COVID-19 trends.</a:t>
            </a:r>
            <a:endParaRPr lang="en-US" sz="2400" dirty="0">
              <a:latin typeface="Calibri" panose="020F0502020204030204" pitchFamily="34" charset="0"/>
              <a:cs typeface="Calibri" panose="020F0502020204030204" pitchFamily="34" charset="0"/>
            </a:endParaRPr>
          </a:p>
        </p:txBody>
      </p:sp>
      <p:sp>
        <p:nvSpPr>
          <p:cNvPr id="8" name="Rectangle 7"/>
          <p:cNvSpPr/>
          <p:nvPr/>
        </p:nvSpPr>
        <p:spPr>
          <a:xfrm>
            <a:off x="6458367" y="1000557"/>
            <a:ext cx="5733633" cy="3785652"/>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Contents of Data Analysis</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Recorded Cases by WHO Region</a:t>
            </a:r>
          </a:p>
          <a:p>
            <a:pPr marL="285750" indent="-285750">
              <a:buFont typeface="Wingdings" panose="05000000000000000000" pitchFamily="2" charset="2"/>
              <a:buChar char="ü"/>
            </a:pPr>
            <a:r>
              <a:rPr lang="en-US" sz="2400" dirty="0">
                <a:latin typeface="Calibri" panose="020F0502020204030204" pitchFamily="34" charset="0"/>
                <a:cs typeface="Calibri" panose="020F0502020204030204" pitchFamily="34" charset="0"/>
              </a:rPr>
              <a:t>COVID-19 Trend Overtime</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Top 10 Countries with highest Daily growth rate and mortality ratio cases</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Global</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Distribution of COVID-19 Cases </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Countries </a:t>
            </a:r>
            <a:r>
              <a:rPr lang="en-US" sz="2400" dirty="0">
                <a:latin typeface="Calibri" panose="020F0502020204030204" pitchFamily="34" charset="0"/>
                <a:cs typeface="Calibri" panose="020F0502020204030204" pitchFamily="34" charset="0"/>
              </a:rPr>
              <a:t>with most Death and </a:t>
            </a:r>
            <a:r>
              <a:rPr lang="en-US" sz="2400" dirty="0" smtClean="0">
                <a:latin typeface="Calibri" panose="020F0502020204030204" pitchFamily="34" charset="0"/>
                <a:cs typeface="Calibri" panose="020F0502020204030204" pitchFamily="34" charset="0"/>
              </a:rPr>
              <a:t>Active</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Mortality ratio by WHO Region</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RFM Analysis and customer classification </a:t>
            </a:r>
          </a:p>
          <a:p>
            <a:endParaRPr lang="en-US" sz="2400" dirty="0">
              <a:latin typeface="Calibri" panose="020F0502020204030204" pitchFamily="34" charset="0"/>
              <a:cs typeface="Calibri" panose="020F0502020204030204" pitchFamily="34" charset="0"/>
            </a:endParaRPr>
          </a:p>
        </p:txBody>
      </p:sp>
      <p:sp>
        <p:nvSpPr>
          <p:cNvPr id="2" name="AutoShape 2" descr="data:image/png;base64,iVBORw0KGgoAAAANSUhEUgAABmIAAAJuCAYAAACjTR0fAAAAOXRFWHRTb2Z0d2FyZQBNYXRwbG90bGliIHZlcnNpb24zLjcuMiwgaHR0cHM6Ly9tYXRwbG90bGliLm9yZy8pXeV/AAAACXBIWXMAAA9hAAAPYQGoP6dpAACU3klEQVR4nOzdd3zNZ//H8feJDJFECLIIiRVBrFKzktgxq9yoGkG19h7VZbU1Wqu0uNWmVbeiLbdN7BGzNVsaq2KUSMTK+v7+cDu/nkZI9KQRXs/H4zzunOu6vtf38/0mR295u76XyTAMQwAAAAAAAAAAALA6m8wuAAAAAAAAAAAA4HlFEAMAAAAAAAAAAJBBCGIAAAAAAAAAAAAyCEEMAAAAAAAAAABABiGIAQAAAAAAAAAAyCAEMQAAAAAAAAAAABmEIAYAAAAAAAAAACCDEMQAAAAAAAAAAABkEIIYAAAAAAAAAACADEIQAwAAgCxj3rx5MplMMplMCg8PT9FvGIaKFi0qk8mk4ODgDK1l165dGjFihG7evJmiz9fXV40bN37iHOHh4aley9P48/0xmUyytbWVl5eX2rRpo19//dUq5/injRgxQiaTyWrz3b9/X9OmTVONGjWUO3du2dvbK3/+/GrVqpW2bt1qtfP8k86ePSuTyaTPPvssw86xf/9+mUwmjRs3LkVfs2bNZDKZNHPmzBR9tWvXVp48eWQYhiQpODhYpUuXfuQ5/vjjD5lMJo0YMSJF34kTJxQWFqaCBQvK3t5eefPmVcOGDbVmzZo0X8OfPxsmk0k5c+ZUtWrV9M0336R5jqf18LN59uzZDD8XAAAAnj0EMQAAAMhyXFxcNHv27BTtW7du1ZkzZ+Ti4pLhNezatUsjR458ZBCT2ebOnavdu3dr48aN6tWrl3744QfVqFFD0dHRmV1apvrjjz9UvXp1DRgwQKVLl9a8efO0adMmTZgwQdmyZVPt2rV15MiRzC7zmVShQgW5urpqy5YtFu3Jycnavn27nJycUvTFx8dr9+7dCg4O/lth2vLly1W+fHnt27dPH3zwgTZu3Kjp06dLkho2bKghQ4akea6WLVtq9+7d2rVrl2bMmKHY2Fi1bdtWX3/99VPXlxaNGjXS7t275eXllaHnAQAAwLPJNrMLAAAAANKrdevWWrx4sb744gvlzJnT3D579mxVrVpVsbGxmVhd5itdurQqVqwo6cEKhKSkJA0fPlwrV65Up06dMrk6S0lJSUpMTJSDg0OGn6tDhw46cuSI1q1bp1q1aln0tWnTRgMGDFDu3LkzvI6syMbGRjVr1tSWLVuUmJgoW9sHf5U8cuSIoqOjNWjQIC1cuNDimL179+ru3bsKCQl56vOeOXNG7du3V2BgoMLDw+Xk5GTu+9e//qXu3bvr008/VYUKFdSmTZsnzufh4aEqVapIkqpWrarq1avL19dXM2fOVNu2bZ+6zifJly+f8uXLl2HzAwAA4NnGihgAAABkOa+//rokWTxSKCYmRt999506d+78yGNu3LihHj16KH/+/LK3t1fhwoX13nvv6f79+xbjTCaTevXqpYULFyogIEA5cuRQ2bJltWrVKvOYESNGaPDgwZIkPz+/VB+XtnbtWlWoUEGOjo4qUaKE5syZ89jrWrhwoUwmk3bv3p2ib9SoUbKzs9OlS5ceO8ejPAxlrly5YtG+f/9+NW3aVG5ubsqePbvKly+vpUuXpjj+999/11tvvSUfHx/Z29vL29tbLVu2tJjv/Pnzateundzd3eXg4KCAgABNmDBBycnJ5jEPH6E1fvx4ffTRR/Lz85ODg4N5JcXq1atVrlw5OTg4yM/PL9VHbf3nP/9R5cqV5erqqhw5cqhw4cKpft8fOnDggNasWaMuXbqkCGEeqlSpkgoWLChJunbtmnr06KGSJUvK2dlZ7u7uqlWrlrZv357iuOnTp6ts2bJydnaWi4uLSpQooXfffddizOXLl/X222+rQIECsre3l5+fn0aOHKnExMR0z5Wa5ORkffzxxypYsKCyZ8+uihUratOmTeb+7du3y2QyPfJRXAsWLJDJZFJERESq84eEhCguLk779+83t4WHh8vb21tvvvmmrly5ouPHj1v0PTzuaU2aNEl37tzR1KlTLUKYhyZMmKBcuXLp448/fqr5CxUqpHz58qX4bMTGxmrQoEHy8/MzP76uX79+un37tsW4mzdvqkuXLnJzc5Ozs7MaNWqk3377LcUj1lJ7NNmcOXNUtmxZZc+eXW5ubmrevLlOnDhhMSYsLEzOzs46ffq0GjZsKGdnZ/n4+GjgwIEp/vwCAADAs4kgBgAAAFlOzpw51bJlS4tg45tvvpGNjY1at26dYvy9e/cUEhKiBQsWaMCAAVq9erXatWun8ePH67XXXksxfvXq1Zo2bZpGjRql7777zvwL0t9++02S9Oabb6p3796SHjw2affu3dq9e7cqVKhgnuPIkSMaOHCg+vfvr++//15lypRRly5dtG3btlSvq3Xr1vL09NQXX3xh0Z6YmKiZM2eqefPm8vb2Tt/NkhQZGSlJKl68uLlty5Ytql69um7evKkZM2bo+++/V7ly5dS6dWvNmzfPPO73339XpUqVtGLFCg0YMEBr1qzR5MmT5erqan7U2bVr11StWjWtX79eo0eP1g8//KA6depo0KBB6tWrV4p6Pv/8c23evFmfffaZ1qxZoxIlSmjTpk1q1qyZXFxctGTJEn366adaunSp5s6da3Hs7t271bp1axUuXFhLlizR6tWr9eGHH6YINP5q/fr1kqRXX301Tffsxo0bkqThw4dr9erVmjt3rgoXLqzg4GCLwG3JkiXq0aOHgoKCtGLFCq1cuVL9+/e3+IX95cuX9fLLL2vdunX68MMPzYHQmDFj1LVr13TN9TjTpk3T2rVrNXnyZC1atEg2NjYKDQ01B3uvvPKKypcvn+Ln6+GxlSpVUqVKlVKd/2Gg8udHkG3ZskVBQUHy9/eXp6enxb3ZsmWL8uXLp5IlS6aYKzExMcUrKSkpxbgNGzZYrGL5qxw5cqhevXo6evSoLl++nGrtqYmJidGNGzcsPht37txRUFCQ5s+frz59+mjNmjUaOnSo5s2bp6ZNm5r3u0lOTlaTJk309ddfa+jQoVqxYoUqV66sBg0apOncY8aMUZcuXVSqVCktX75cU6ZM0U8//aSqVaum2NMpISFBTZs2Ve3atfX999+rc+fOmjRp0iP37AEAAMAzyAAAAACyiLlz5xqSjIiICGPLli2GJOPo0aOGYRhGpUqVjLCwMMMwDKNUqVJGUFCQ+bgZM2YYkoylS5dazDdu3DhDkrF+/XpzmyTDw8PDiI2NNbddvnzZsLGxMcaMGWNu+/TTTw1JRmRkZIo6CxUqZGTPnt04d+6cue3u3buGm5ub8fbbb5vbHl7Dli1bzG3Dhw837O3tjStXrpjbvv32W0OSsXXr1jTdnz179hgJCQnGrVu3jLVr1xqenp5GzZo1jYSEBPPYEiVKGOXLl7doMwzDaNy4seHl5WUkJSUZhmEYnTt3Nuzs7Izjx4+net533nnHkGTs3bvXor179+6GyWQyTp06ZRiGYURGRhqSjCJFihjx8fEWYytXrmx4e3sbd+/eNbfFxsYabm5uxp//2vLZZ58ZkoybN28+9l78Vbdu3QxJxsmTJ9N13EOJiYlGQkKCUbt2baN58+bm9l69ehm5cuV67LFvv/224ezsbPHzYBj/fy3Hjh1L81yP8vC+pnb/6tSpY257+DNy6NAhc9u+ffsMScb8+fMfe57k5GTDzc3NqFevnmEYhpGUlGTkypXLmDFjhmEYhtGqVSujZcuWhmEYxv379w1HR0ejVatWFnMEBQUZkh77Gj58uHl89uzZjSpVqjy2rqFDhz7y5++vJBk9evQwEhISjPj4eOOXX34xmjZtari4uBj79+83jxszZoxhY2NjREREWBy/bNkyQ5Lx3//+1zAMw1i9erUhyZg+fbrFuDFjxqS4jof3/eGfF9HR0Yajo6PRsGFDi2PPnz9vODg4GG3btjW3dezY8ZF/fjVs2NDw9/d/7DUDAADg2cCKGAAAAGRJQUFBKlKkiObMmaOff/5ZERERqT6eavPmzXJyclLLli0t2sPCwiTJ4vFN0oN/+e/i4mJ+7+HhIXd3d507dy7N9ZUrV878mCtJyp49u4oXL/7EObp37y5JmjVrlrlt2rRpCgwMVM2aNdN07ipVqsjOzk4uLi5q0KCBcufOre+//968r8fp06d18uRJvfHGG5IsVyc0bNhQUVFROnXqlCRpzZo1CgkJUUBAQKrn27x5s0qWLKmXX37Zoj0sLEyGYWjz5s0W7U2bNpWdnZ35/e3btxUREaHXXntN2bNnN7e7uLioSZMmFsc+XLHRqlUrLV26VL///nua7snTmDFjhipUqKDs2bPL1tZWdnZ22rRpk8Wjo15++WXdvHlTr7/+ur7//nv98ccfKeZZtWqVQkJC5O3tbXGvQ0NDJUlbt25N81yPk9r927Ztm3m1yeuvvy53d3eLVTFTp05Vvnz5Hrma7M9MJpOCgoK0c+dOJSQk6PDhw7p586aCg4MlPfhMhoeHyzAM7dmzJ9X9YYoUKaKIiIgUr40bN6breh8y/rdCxWQyPXHsl19+KTs7O9nb26t48eJas2aNvvnmG7300kvmMatWrVLp0qVVrlw5i+9X/fr1LR5B+PD71qpVK4tzPHx04uPs3r1bd+/eNf8Z9JCPj49q1aqV4s8kk8mU4rNQpkyZdP2ZBAAAgMxDEAMAAIAsyWQyqVOnTlq0aJFmzJih4sWL65VXXnnk2OvXr8vT0zPFL2rd3d1la2ur69evW7TnyZMnxRwODg66e/dumut72jk8PDzUunVrzZw5U0lJSfrpp5+0ffv2Rz7iKzULFixQRESENm/erLffflsnTpyw+OXww/0wBg0aJDs7O4tXjx49JMkcAly7dk0FChR47PmuX78uLy+vFO0PH6P21/v717HR0dFKTk6Wp6dnijn+2lazZk2tXLlSiYmJ6tChgwoUKKDSpUs/ct+TP3sYij18TNuTTJw4Ud27d1flypX13Xffac+ePYqIiFCDBg0svoft27fXnDlzdO7cObVo0ULu7u6qXLmyNmzYYB5z5coV/fjjjynudalSpST9/71Oy1yPk9r9i4+PV1xcnKQHP4Nvv/22vv76a928eVPXrl3T0qVL9eabb8rBweGJ5wgJCTEHZ1u2bJGHh4f8/f0lPQhi/vjjDx07dsz8+LJHBTEP96/566ts2bIpxhYsWPCJ37OH+674+Pg8sf5WrVopIiJCu3bt0syZM+Xi4qI2bdpYPArsypUr+umnn1J8v1xcXGQYhvn7df36ddna2srNzc3iHB4eHk+s4+FnIrXPzV8/Mzly5LAI2aQH38t79+498VwAAADIfLaZXQAAAADwtMLCwvThhx9qxowZj92sO0+ePNq7d68Mw7AIY65evarExETlzZv3nyg3zfr27auFCxfq+++/19q1a5UrVy7z6pW0CAgIUMWKFSU9+EV4UlKSvvrqKy1btkwtW7Y0X++wYcMeuUeOJPMv1/Ply6eLFy8+9nx58uRRVFRUivZLly5JUor7+9dALHfu3DKZTI/c4+NRbc2aNVOzZs10//597dmzR2PGjFHbtm3l6+urqlWrPrLG+vXr691339XKlSvTtIfHokWLFBwcrOnTp1u037p1K8XYTp06qVOnTrp9+7a2bdum4cOHq3Hjxvrll19UqFAh5c2bV2XKlEn1Z/TP+/48aa7HSe3+2dvby9nZ2dzWvXt3jR07VnPmzNG9e/eUmJiobt26PXbuhx4GK+Hh4dq9e7eCgoLMfSVLllTevHm1ZcsWhYeHy8vLy/xz9LTq1q2rL774Qnv27HnkPjF37tzRhg0bVLp06UcGUX+VL18+82ejatWqCggIUFBQkPr3769Vq1ZJevDz6ujoaLEH1Z89/HnOkyePEhMTdePGDYswJi171TwMalP73DxrfyYBAADg72FFDAAAALKs/Pnza/DgwWrSpIk6duyY6rjatWsrLi5OK1eutGhfsGCBuT+9Hq4eSM8qmbR66aWXVK1aNY0bN06LFy9WWFiYnJycnnq+8ePHK3fu3Prwww+VnJwsf39/FStWTEeOHHnkyoSKFSuaH80WGhqqLVu2mB9V9ii1a9fW8ePHdfDgQYv2BQsWyGQyPXJVxJ85OTnp5Zdf1vLlyy3+hf+tW7f0448/pnqcg4ODgoKCzBuWHzp0KNWxFSpUUGhoqGbPnp3iUWkP7d+/X+fPn5f0ICz66wqRn376ybzxfWrXERoaqvfee0/x8fE6duyYJKlx48Y6evSoihQp8sh7/ecg5klzPU5q9++VV15RtmzZzO1eXl7617/+pS+//FIzZsxQkyZNLB6j9zilSpVSvnz5tHnzZm3fvt38WDLpwT2rWbOm1q5dqz179jzx+54W/fv3l6Ojo3r37q3bt2+n6B80aJCio6P1/vvvP9X8r7zyijp06KDVq1ebv7eNGzfWmTNnlCdPnkd+v3x9fSXJHEJ9++23FnMuWbLkieetWrWqHB0dtWjRIov2ixcvavPmzU/1ZxIAAACeXayIAQAAQJY2duzYJ47p0KGDvvjiC3Xs2FFnz55VYGCgduzYoU8++UQNGzZUnTp10n3ewMBASdKUKVPUsWNH2dnZyd/f32Jvmb+jb9++at26tUwmk/lxYU8rd+7cGjZsmIYMGaKvv/5a7dq108yZMxUaGqr69esrLCxM+fPn140bN3TixAkdPHhQ//nPfyRJo0aN0po1a1SzZk29++67CgwM1M2bN7V27VoNGDBAJUqUUP/+/bVgwQI1atRIo0aNUqFChbR69Wp9+eWX6t69u4oXL/7EGkePHq0GDRqobt26GjhwoJKSkjRu3Dg5OTnpxo0b5nEffvihLl68qNq1a6tAgQK6efOmpkyZIjs7O4vVGY+yYMECNWjQQKGhoercubNCQ0OVO3duRUVF6ccff9Q333yjAwcOqGDBgmrcuLFGjx6t4cOHKygoSKdOndKoUaPk5+enxMRE85xdu3aVo6OjqlevLi8vL12+fFljxoyRq6ureT+bUaNGacOGDapWrZr69Okjf39/3bt3T2fPntV///tfzZgxQwUKFEjTXI+TLVs21a1bVwMGDFBycrLGjRun2NhYjRw5MsXYvn37qnLlypKkuXPnPnHuh0wmk4KDg7Vs2TIZhpHingcFBalfv34yDMMqQUyRIkW0cOFCvfHGG6pUqZIGDBggf39/XblyRXPmzNGaNWs0aNCgJ+5v8zijR4/Wt99+qw8++EAbN25Uv3799N1336lmzZrq37+/ypQpo+TkZJ0/f17r16/XwIEDVblyZTVo0EDVq1fXwIEDFRsbq5deekm7d+82B7w2Nqn/u8dcuXLpgw8+0LvvvqsOHTro9ddf1/Xr1zVy5Ehlz55dw4cPf+rrAQAAwDPIAAAAALKIuXPnGpKMiIiIx44rVaqUERQUZNF2/fp1o1u3boaXl5dha2trFCpUyBg2bJhx7949i3GSjJ49e6aYs1ChQkbHjh0t2oYNG2Z4e3sbNjY2hiRjy5Yt5rGNGjVKMUdQUJBFXVu2bLE47s/u379vODg4GA0aNHjstf7Z4+7P3bt3jYIFCxrFihUzEhMTDcMwjCNHjhitWrUy3N3dDTs7O8PT09OoVauWMWPGDItjL1y4YHTu3Nnw9PQ07OzsDG9vb6NVq1bGlStXzGPOnTtntG3b1siTJ49hZ2dn+Pv7G59++qmRlJRkHhMZGWlIMj799NNH1v/DDz8YZcqUMezt7Y2CBQsaY8eONYYPH278+a8tq1atMkJDQ438+fMb9vb2hru7u9GwYUNj+/btabpHd+/eNT7//HOjatWqRs6cOQ1bW1vD29vbeO2114zVq1ebx92/f98YNGiQkT9/fiN79uxGhQoVjJUrVxodO3Y0ChUqZB43f/58IyQkxPDw8DDs7e3N9+ann36yOO+1a9eMPn36GH5+foadnZ3h5uZmvPTSS8Z7771nxMXFpWuuv3p4X8eNG2eMHDnSKFCggGFvb2+UL1/eWLduXarH+fr6GgEBAWm6b3/25ZdfGpKMfPnypeg7fPiwIcmQZPz6668p+oOCgoxSpUo9ct5r164Zkozhw4en6Dt27JjRsWNHo0CBAub716BBA4vv2ZOk9tk2DMMYPHiwIcnYunWrYRiGERcXZ7z//vuGv7+/YW9vb7i6uhqBgYFG//79jcuXL5uPu3HjhtGpUycjV65cRo4cOYy6desae/bsMSQZU6ZMMY97+NmMjIy0OO9XX31l/pl3dXU1mjVrZhw7dsxiTMeOHQ0nJ6cUNf/1swEAAIBnl8kwDOMfT38AAAAAPNaPP/6opk2bavXq1WrYsGFml4PnzE8//aSyZcvqiy+++NsrrmDp66+/1htvvKGdO3eqWrVqmV0OAAAAngEEMQAAAMAz5Pjx4zp37pz69u0rJycnHTx4MMXm9sDTOnPmjM6dO6d3331X58+f1+nTp5UjR47MLivL+uabb/T7778rMDBQNjY22rNnjz799FOVL19eW7duzezyAAAA8IxI/aG1AAAAAP5xPXr0UNOmTZU7d2598803hDCwqtGjR6tu3bqKi4vTf/7zH0KYv8nFxUVLlixR69at1bBhQ82aNUthYWH68ccfM7s0AAAAPENYEQMAAAAAAAAAAJBBWBEDAAAAAAAAAACQQQhiAAAAAAAAAAAAMghBDAAAAAAAAAAAQAaxzewCsork5GRdunRJLi4ubJgKAAAAAAAAAMALzjAM3bp1S97e3rKxSX3dC0FMGl26dEk+Pj6ZXQYAAAAAAAAAAHiGXLhwQQUKFEi1nyAmjVxcXCQ9uKE5c+bM5GoAAAAAAAAAAEBmio2NlY+Pjzk/SA1BTBo9fBxZzpw5CWIAAAAAAAAAAIAkPXE7k9QfWgYAAAAAAAAAAIC/hSAGAAAAAAAAAAAggxDEAAAAAAAAAAAAZBD2iAEAAAAAAACA55xhGEpMTFRSUlJmlwJkGdmyZZOtre0T94B5EoIYAAAAAAAAAHiOxcfHKyoqSnfu3MnsUoAsJ0eOHPLy8pK9vf1Tz0EQAwAAAAAAAADPqeTkZEVGRipbtmzy9vaWvb393/7X/cCLwDAMxcfH69q1a4qMjFSxYsVkY/N0u70QxAAAAAAAAADAcyo+Pl7Jycny8fFRjhw5MrscIEtxdHSUnZ2dzp07p/j4eGXPnv2p5nm6+AYAAAAAAAAAkGU87b/kB1501vjs8OkDAAAAAAAAAADIIAQxAAAAAAAAAAAAGYQgBgAAAAAAAACA55Svr68mT56c2WW80AhiAAAAAAAAAADPlRkzZsjFxUWJiYnmtri4ONnZ2emVV16xGLt9+3aZTCb98ssvklIPLkaMGKFy5cpZtN24cUP9+vWTr6+v7O3t5eXlpU6dOun8+fOPrS88PFwmk8n8ypMnj2rVqqWdO3c+3QU/RkREhN566y2rz4u0I4gBAAAAAAAAADxXQkJCFBcXp/3795vbtm/fLk9PT0VEROjOnTvm9vDwcHl7e6t48eLpOseNGzdUpUoVbdy4UV9++aVOnz6tb7/9VmfOnFGlSpX022+/PXGOU6dOKSoqSuHh4cqXL58aNWqkq1evpquOJ8mXL59y5Mhh1TmRPgQxAAAAAAAAAIDnir+/v7y9vRUeHm5uCw8PV7NmzVSkSBHt2rXLoj0kJCTd53jvvfd06dIlbdy4UQ0bNlTBggVVs2ZNrVu3TnZ2durZs+cT53B3d5enp6cCAwP1/vvvKyYmRnv37jX3Hz9+XA0bNpSzs7M8PDzUvn17/fHHH+b+W7du6Y033pCTk5O8vLw0adIkBQcHq1+/fuYxf13hc/78eTVr1kzOzs7KmTOnWrVqpStXrpj7H678WbhwoXx9feXq6qo2bdro1q1b6b5HeCBTg5ht27apSZMm8vb2lslk0sqVKy36/7w068+vTz/91DwmODg4RX+bNm0s5omOjlb79u3l6uoqV1dXtW/fXjdv3vwHrhAAAAAAAAAAkBmCg4O1ZcsW8/stW7YoODhYQUFB5vb4+Hjt3r073UFMcnKylixZojfeeEOenp4WfY6OjurRo4fWrVunGzdupGm+O3fuaO7cuZIkOzs7SVJUVJSCgoJUrlw57d+/X2vXrtWVK1fUqlUr83EDBgzQzp079cMPP2jDhg3avn27Dh48mOp5DMPQq6++qhs3bmjr1q3asGGDzpw5o9atW1uMO3PmjFauXKlVq1Zp1apV2rp1q8aOHZuma0FKtpl58tu3b6ts2bLq1KmTWrRokaI/KirK4v2aNWvUpUuXFGO7du2qUaNGmd87Ojpa9Ldt21YXL17U2rVrJUlvvfWW2rdvrx9//NFalwIAAAAAAAAAeIYEBwerf//+SkxM1N27d3Xo0CHVrFlTSUlJ+vzzzyVJe/bs0d27d1MEMUOHDtX7779v0RYfH6+SJUtKkq5du6abN28qICDgkecOCAiQYRg6ffq0Xn755VRrLFCggKQHQYxhGHrppZdUu3ZtSdL06dNVoUIFffLJJ+bxc+bMkY+Pj3755Rd5eXlp/vz5+vrrr83HzJ07V97e3qmeb+PGjfrpp58UGRkpHx8fSdLChQtVqlQpRUREqFKlSpIeBE3z5s2Ti4uLJKl9+/batGmTPv7441TnRuoyNYgJDQ1VaGhoqv1/TRK///57hYSEqHDhwhbtOXLkSDH2oRMnTmjt2rXas2ePKleuLEmaNWuWqlatqlOnTsnf3/9vXgUAAAAAAAAA4FkTEhKi27dvKyIiQtHR0SpevLjc3d0VFBSk9u3b6/bt2woPD1fBggVT/M558ODBCgsLs2j7/PPPtW3btjSd2zAMSQ+e+vQ427dvl5OTkw4dOqShQ4dq3rx55hUxBw4c0JYtW+Ts7JziuDNnzuju3btKSEiwCHpcXV0f+zvvEydOyMfHxxzCSFLJkiWVK1cunThxwhzE+Pr6mkMYSfLy8rL63jUvkkwNYtLjypUrWr16tebPn5+ib/HixVq0aJE8PDwUGhqq4cOHm39Idu/eLVdXV3MII0lVqlSRq6urdu3aleoP5f3793X//n3z+9jYWCtfEQAAAAAAAAAgoxQtWlQFChTQli1bFB0draCgIEkPFgD4+flp586d2rJli2rVqpXi2Lx586po0aIWbW5ubuav8+XLp1y5cun48eOPPPfJkydlMplUpEiRx9bo5+enXLlyqXjx4rp3756aN2+uo0ePysHBQcnJyWrSpInGjRuX4jgvLy/9+uuvklKGPQ9DoEcxDOOR4dBf2x+GQQ+ZTCYlJyc/9lqQukzdIyY95s+fLxcXF7322msW7W+88Ya++eYbhYeH64MPPtB3331nMeby5ctyd3dPMZ+7u7suX76c6vnGjBlj3lPG1dXVIiEEAAAAAAAAADz7QkJCFB4ervDwcAUHB5vbg4KCtG7dOu3Zsyfd+8NIko2NjVq1aqWvv/46xe+Z7969qy+//FL169e3CG+epH379kpOTtaXX34pSapQoYKOHTsmX19fFS1a1OLl5OSkIkWKyM7OTvv27TPPERsbaw5oHqVkyZI6f/68Lly4YG47fvy4YmJiUn3MGv6+LBPEzJkzR2+88YayZ89u0d61a1fVqVNHpUuXVps2bbRs2TJt3LjRYkOitCR8fzVs2DDFxMSYX3/+wQQAAAAAAAAAPPtCQkK0Y8cOHT582LwiRnoQxMyaNUv37t17qiBGkj7++GN5enqqbt26WrNmjS5cuKBt27apfv36SkhI0BdffJGu+WxsbNSvXz+NHTtWd+7cUc+ePXXjxg29/vrr2rdvn3777TetX79enTt3VlJSklxcXNSxY0cNHjxYW7Zs0bFjx9S5c2fZ2Nik+rvvOnXqqEyZMnrjjTd08OBB7du3Tx06dFBQUJAqVqz4VPcBT5Ylgpjt27fr1KlTevPNN584tkKFCrKzszOnfp6enrpy5UqKcdeuXZOHh0eq8zg4OChnzpwWLwAAAAAAAABA1hESEqK7d++qaNGiFr8PDgoK0q1bt1SkSJGnfhpS3rx5zStq3n77bRUuXFitWrVS4cKFFRERkWLfmbTo3LmzEhISNG3aNHl7e2vnzp1KSkpS/fr1Vbp0afXt21eurq6ysXnwq/2JEyeqatWqaty4serUqaPq1asrICAgxYKGh0wmk1auXKncuXOrZs2aqlOnjgoXLqxvv/32qe4B0sZkPO6Bcf8gk8mkFStW6NVXX03RFxYWpqNHj2r//v1PnOfo0aMKDAzU1q1bVbNmTZ04cUIlS5bU3r17zZsW7d27V1WqVNHJkycfu3HRn8XGxsrV1VUxMTGEMgAAAAAAAACyhHv37ikyMlJ+fn6p/nIez4/bt28rf/78mjBhgrp06ZLZ5TwXHvcZSmtuYJvRRT5OXFycTp8+bX4fGRmpw4cPy83NTQULFpT04EL+85//aMKECSmOP3PmjBYvXqyGDRsqb968On78uAYOHKjy5curevXqkqSAgAA1aNBAXbt21cyZMyVJb731lho3bpzmEAYAAAAAAAB4kZwoYZ29IgJOnrDKPMDz7u7Ro0913OETJ/RLZKQqBgYq5tYtjZkxQ5LUrFkza5aHvylTg5j9+/dbPH9vwIABkqSOHTtq3rx5kqQlS5bIMAy9/vrrKY63t7fXpk2bNGXKFMXFxcnHx0eNGjXS8OHDlS1bNvO4xYsXq0+fPqpXr54kqWnTppo2bVoGXhkAAAAAAAAAABlv8rx5+vXsWdnb2al8yZLavn278ubNm9ll4U+emUeTPet4NBkAAAAAAABeFKyIeX7waLKs4WlXxDyKY+nSVpsL1nk0mU1GFwkAAAAAAAAAAPCiIogBAAAAAAAAAADIIAQxAAAAAAAAAAAAGYQgBgAAAAAAAAAAIIMQxAAAAAAAAAAAAGQQghgAAAAAAAAAAIAMYpvZBQAAAAAAAAAA/nm+76z+x851dmwjq89pGIbefvttLVu2TNHR0Tp06JDKlSv3yLEmk0krVqzQq6++avU6gCdhRQwAAAAAAAAA4Jm1a9cuZcuWTQ0aNLBoX7t2rebNm6dVq1YpKipKpUuXTnWOqKgohYaGZnSpwCMRxAAAAAAAAAAAnllz5sxR7969tWPHDp0/f97cfubMGXl5ealatWry9PSUrW3KB0DFx8dLkjw9PeXg4PCP1Qz8GUEMAAAAAAAAAOCZdPv2bS1dulTdu3dX48aNNW/ePElSWFiYevfurfPnz8tkMsnX11eSFBwcrF69emnAgAHKmzev6tatK+nBo8lWrlxpnvfixYtq06aN3Nzc5OTkpIoVK2rv3r2SHgQ8zZo1k4eHh5ydnVWpUiVt3Ljxn7xsPGcIYgAAAAAAAAAAz6Rvv/1W/v7+8vf3V7t27TR37lwZhqEpU6Zo1KhRKlCggKKiohQREWE+Zv78+bK1tdXOnTs1c+bMFHPGxcUpKChIly5d0g8//KAjR45oyJAhSk5ONvc3bNhQGzdu1KFDh1S/fn01adLEYjUOkB4p12oBAAAAAAAAAPAMmD17ttq1aydJatCggeLi4rRp0ybVqVNHLi4uypYtmzw9PS2OKVq0qMaPH5/qnF9//bWuXbumiIgIubm5mY95qGzZsipbtqz5/UcffaQVK1bohx9+UK9evax5eXhBsCIGAAAAAAAAAPDMOXXqlPbt26c2bdpIkmxtbdW6dWvNmTPnscdVrFjxsf2HDx9W+fLlzSHMX92+fVtDhgxRyZIllStXLjk7O+vkyZOsiMFTY0UMAAAAAAAAAOCZM3v2bCUmJip//vzmNsMwZGdnp+jo6FSPc3Jyeuy8jo6Oj+0fPHiw1q1bp88++0xFixaVo6OjWrZsqfj4+PRdAPA/BDF47p0oEWC1uQJOnrDaXAAAAACAtOHvdQDw4klMTNSCBQs0YcIE1atXz6KvRYsWWrx48VPPXaZMGX311Ve6cePGI1fFbN++XWFhYWrevLmkB3vGnD179qnPB/BoMgAAAAAAAADAM2XVqlWKjo5Wly5dVLp0aYtXy5YtNXv27Kee+/XXX5enp6deffVV7dy5U7/99pu+++477d69W9KD/WKWL1+uw4cP68iRI2rbtq2Sk5OtdWl4AbEiBgAAAAAAAABeQGfHNsrsElI1e/Zs1alTR66urin6WrRooU8++UTt27d/qrnt7e21fv16DRw4UA0bNlRiYqJKliypL774QpI0adIkde7cWdWqVVPevHk1dOhQxcbG/q3rwYvNZBiGkdlFZAWxsbFydXVVTEyMcubMmdnlIB1Ywg4AAAAAWRt/rwP+edb63PGZy3z37t1TZGSk/Pz8lD179swuB6m4e/So1eZyLF3aanPh8Z+htOYGPJoMAAAAAAAAAAAggxDEAAAAAAAAAAAAZBCCGAAAAAAAAAAAgAxCEAMAAAAAAAAAAJBBCGIAAAAAAAAAAAAyCEEMAAAAAAAAAABABiGIAQAAAAAAAAAAyCAEMQAAAAAAAAAAABmEIAYAAAAAAAAAACCD2GZ2AQAAAAAAAACATDDC9R88V8w/d64MMmLECK1cuVKHDx/O7FKQxbAiBgAAAAAAAADwzNq1a5eyZcumBg0aZGodgwYN0qZNmzK1BmRNBDEAAAAAAAAAgGfWnDlz1Lt3b+3YsUPnz5//x89vGIYSExPl7OysPHny/OPnR9ZHEAMAAAAAAAAAeCbdvn1bS5cuVffu3dW4cWPNmzfP3BceHi6TyaR169apfPnycnR0VK1atXT16lWtWbNGAQEBypkzp15//XXduXPHfJxhGBo/frwKFy4sR0dHlS1bVsuWLXvkvBUrVpSDg4O2b9+uESNGqFy5chb1zZkzR6VKlZKDg4O8vLzUq1cvc9/EiRMVGBgoJycn+fj4qEePHoqLizP3nzt3Tk2aNFHu3LmV9+WX9dKrr2rttm3Wv4nIdOwRAwCwuhMlAqwyT8DJE1aZBwAAAAAAZE3ffvut/P395e/vr3bt2ql379764IMPZDKZzGNGjBihadOmKUeOHGrVqpVatWolBwcHff3114qLi1Pz5s01depUDR06VJL0/vvva/ny5Zo+fbqKFSumbdu2qV27dsqXL5+CgoLM8w4ZMkSfffaZChcurFy5cmnr1q0WtU2fPl0DBgzQ2LFjFRoaqpiYGO3cudPcb2Njo88//1y+vr6KjIxUjx49NGTIEH355ZeSpJ49eyo+Pl7btm1TtosXdeK33+ScI0dG3k5kEoIYAAAAAAAAAMAzafbs2WrXrp0kqUGDBoqLi9OmTZtUp04d85iPPvpI1atXlyR16dJFw4YN05kzZ1S4cGFJUsuWLbVlyxYNHTpUt2/f1sSJE7V582ZVrVpVklS4cGHt2LFDM2fOtAhiRo0apbp166Za20cffaSBAweqb9++5rZKlSqZv+7Xr5/5az8/P40ePVrdu3c3BzHnz59XixYtFBgYqLsmk/x8fJ72NuEZRxADAAAAAAAAAHjmnDp1Svv27dPy5cslSba2tmrdurXmzJljEcSUKVPG/LWHh4dy5MhhDmEetu3bt0+SdPz4cd27dy9FwBIfH6/y5ctbtFWsWDHV2q5evapLly6pdu3aqY7ZsmWLPvnkEx0/flyxsbFKTEzUvXv3dPv2bTk5OalPnz7q3r271q9fr6AyZfRqnToK9PdPw51BVkMQAwAAAAAAAAB45syePVuJiYnKnz+/uc0wDNnZ2Sk6OtrcZmdnZ/7aZDJZvH/YlpycLEnm/129erXFvJLk4OBg8d7JySnV2hwdHR9b+7lz59SwYUN169ZNo0ePlpubm3bs2KEuXbooISFBkvTmm2+qfv36Wr16tdYsW6bPvvpKYwcNUvc33njs3Mh6CGIAAAAAAAAAAM+UxMRELViwQBMmTFC9evUs+lq0aKHFixerdOnS6Z63ZMmScnBw0Pnz5y0eQ5ZeLi4u8vX11aZNmxQSEpKif//+/UpMTNSECRNkY2MjSVq6dGmKcT4+PurWrZs61qihDydP1tzvviOIeQ4RxAAAAAAAAAAAnimrVq1SdHS0unTpIldXV4u+li1bavbs2Zo0aVK653VxcdGgQYPUv39/JScnq0aNGoqNjdWuXbvk7Oysjh07pnmuESNGqFu3bnJ3d1doaKhu3bqlnTt3qnfv3ipSpIgSExM1depUNWnSRDt37tSMGTMsju/Xr59CQ0NVvHhxRR0/rvB9++T/p0eq4flBEAMAAAAAAAAAL6IRMZldQapmz56tOnXqpAhhpAcrYj755BMdPHjwqeYePXq03N3dNWbMGP3222/KlSuXKlSooHfffTdd83Ts2FH37t3TpEmTNGjQIOXNm1ctW7aUJJUrV04TJ07UuHHjNGzYMNWsWVNjxoxRhw4dzMcnJSWpZ8+eunjxonI6Oalu9eoaN2TIU10Tnm0mwzCMzC4iK4iNjZWrq6tiYmKUM2fOzC4H6XCiRIDV5go4ecJqcwHPM2t97vjMAQAAQOLvdUBm4O91z4979+4pMjJSfn5+yp49e2aXg1TcPXrUanM5PsUj25C6x32G0pob2GR0kQAAAAAAAAAAAC8qghgAAAAAAAAAAIAMQhADAAAAAAAAAACQQQhiAAAAAAAAAAAAMghBDAAAAAAAAAAAQAYhiAEAAAAAAAAAAMggBDEAAAAAAAAAAAAZhCAGAAAAAAAAAAAggxDEAAAAAAAAAAAAZBDbzC4AAAAAAAAAAPDPC5wf+I+d6+eOP/9j58L/O3v2rPz8/HTo0CGVK1dO4eHhCgkJUXR0tHLlypXZ5b0wWBEDAAAAAAAAAHimhIWFyWQypXg1aNDAKvOHh4fLZDLp5s2bVpnvaYwYMSLVa5o4Z45yBAaqfqdOVj1ntWrVFBUVJVdXV0nSvHnzCGT+AayIAQAAAAAAAAA8cxo0aKC5c+datDk4OGRSNY9mGIaSkpJka/t0v2r38vLSli1bdPHyZRXw9DS3L1y5Uj5eXtYq08ze3l6efzqPtSQlJclkMsnGxnLtR3x8vOzt7a1+vqyGFTEAAAAAAAAAgGeOg4ODPD09LV65c+c290+cOFGBgYFycnKSj4+PevToobi4OHP/uXPn1KRJE+XOnVtOTk4qVaqU/vvf/+rs2bMKCQmRJOXOnVsmk0lhYWGSHgQr48ePV+HCheXo6KiyZctq2bJl5jkfrqRZt26dKlasKAcHB23fvl3BwcHq06ePhgwZIjc3N3l6emrEiBFPvEZ3d3fVq1dPi3/4wdy25/BhXb95Uw1q1kwxfsGKFSrftKlyv/SSyjVpoplLllj0R/z8s8qXL6/s2bOrYsWKOnTokEX/n1cChYeHq1OnToqJiTGvOHpYc3x8vIYMGaL8+fPLyclJlStXVnh4uHmehytpVq1apZIlS8rBwUHnzp2Tr6+vPvroI4WFhcnV1VVdu3aVJA0dOlTFixdXjhw5VLhwYX3wwQdKSEgwzzdixAiVK1dOCxculK+vr1xdXdWmTRvdunXLPOZJ35ukpCR16dJFfn5+cnR0lL+/v6ZMmWJx/WFhYXr11Vf12WefycvLS3ny5FHPnj0taskIrIgBAAAAAAAAAGQ5NjY2+vzzz+Xr66vIyEj16NFDQ4YM0ZdffilJ6tmzp+Lj47Vt2zY5OTnp+PHjcnZ2lo+Pj7777ju1aNFCp06dUs6cOeXo6ChJev/997V8+XJNnz5dxYoV07Zt29SuXTvly5dPQUFB5nMPGTJEn332mQoXLmx+tNf8+fM1YMAA7d27V7t371ZYWJiqV6+uunXrPvY6OnfurMH9+mnoW289mGfFCrVu1CjFuDnLlumjL7/UxHffVbkSJXT45En1GjFCTo6OatesmW7fuaOWvXqpVt26WrRokSIjI9W3b99Uz1utWjVNnjxZH374oU6dOiVJcnZ2liR16tRJZ8+e1ZIlS+Tt7a0VK1aoQYMG+vnnn1WsWDFJ0p07dzRmzBh99dVXypMnj9zd3SVJn376qT744AO9//775nO5uLho3rx58vb21s8//6yuXbvKxcVFQ4YMMY85c+aMVq5cqVWrVik6OlqtWrXS2LFj9fHHH6fpe5OcnKwCBQpo6dKlyps3r3bt2qW33npLXl5eatWqlfk8W7ZsMa9EOn36tFq3bq1y5cqZQ6OMQBADAAAAAAAAAHjmrFq1yhwMPDR06FB98MEHkqR+/fqZ2/38/DR69Gh1797dHMScP39eLVq0UGBgoCSpcOHC5vFubm6SHqxIeRik3L59WxMnTtTmzZtVtWpV8zE7duzQzJkzLYKYUaNGpQhYypQpo+HDh0uSihUrpmnTpmnTpk1PDGIaN26sbm++qR3796t8yZJavm6dNs6frwUrV1qMGztzpsYOGqRX69SRJPkWKKCTZ85o9n/+o3bNmmnJ6tVKSkrSnDlzlCNHDpUqVUoXL15U9+7dH3lee3t7ubq6ymQyWTyu7MyZM/rmm2908eJFeXt7S5IGDRqktWvXau7cufrkk08kSQkJCfryyy9VtmxZi3lr1aqlQYMGWbT9OZTx9fXVwIED9e2331oEMcnJyZo3b55cXFwkSe3bt9emTZv08ccfp+l7Y2dnp5EjR5rn8/Pz065du7R06VKLICZ37tyaNm2asmXLphIlSqhRo0batGkTQQwAAAAAAAAA4MUSEhKi6dOnW7Q9DFCkBysbPvnkEx0/flyxsbFKTEzUvXv3dPv2bTk5OalPnz7q3r271q9frzp16qhFixYqU6ZMquc7fvy47t27lyI4iY+PV/ny5S3aKlasmOL4v87t5eWlq1evPvE67ezs1KZxYy1YuVKRFy+qaKFCCvT3txhz7cYNXbx8Wd2HD1fPPz3yLDEpSa7/C6tO/fabAv39lSNHDnP/w9AiPQ4ePCjDMFS8eHGL9vv37ytPnjzm9/b29o+8n4+6N8uWLdPkyZN1+vRpxcXFKTExUTlz5rQY4+vraw5hJMv7l9bvzYwZM/TVV1/p3Llzunv3ruLj41WuXDmLY0qVKqVs2bJZnOfnn39O7XZYBUEMAAAAAAAAAOCZ4+TkpKJFiz6y79y5c2rYsKG6deum0aNHy83NTTt27FCXLl3M+328+eabql+/vlavXq3169drzJgxmjBhgnr37v3IOZOTkyVJq1evVv78+S36HBwcUtT2V3Z2dhbvTSaTec4n6dC8uYLattXx06fVoXnzVGv7YvhwVfpL+JHN5sFW8EaazvRkycnJypYtmw4cOGARWEiyWKHk6Ogok8mU4vi/3ps9e/aoTZs2GjlypOrXry9XV1ctWbJEEyZMsBj3uPuXlu/N0qVL1b9/f02YMEFVq1aVi4uLPv30U+3duzfN58koBDEAAAAAAAAAgCxl//79SkxM1IQJE2TzvyBi6dKlKcb5+PioW7du6tatm4YNG6ZZs2apd+/esre3l/Rgg/eHHm46f/78eYvHkP0TShYtqoCiRXX0l1/UumHDFP0eefPK291dkRcvqk3jxo+co0Thwvrmxx919+5d8543e/bseex57e3tLe6BJJUvX15JSUm6evWqXnnllae8ov+3c+dOFSpUSO+995657dy5c+maIy3fm+3bt6tatWrq0aOHue3MmTNPV7SVEcQAAAAAAAAAAJ459+/f1+XLly3abG1tlTdvXhUpUkSJiYmaOnWqmjRpop07d2rGjBkWY/v166fQ0FAVL15c0dHR2rx5swICAiRJhQoVkslk0qpVq9SwYUM5OjrKxcVFgwYNUv/+/ZWcnKwaNWooNjZWu3btkrOzszp27Jih17vmq6+UkJioXH95ZNdD7/XooUFjxyqns7Pq1aih+/HxOnjsmG7GxqpPx45q3aiRRk6dqi5duuj999/X2bNn9dlnnz32nL6+voqLi9OmTZtUtmxZ5ciRQ8WLF9cbb7yhDh06aMKECSpfvrz++OMPbd68WYGBgWr4iKDocYoWLarz589ryZIlqlSpklavXq0VK1aka460fG+KFi2qBQsWaN26dfLz89PChQsVEREhPz+/dJ0rIxDEAAAAAAAAAMAL6OeOGbsvxt+1du1aeXl5WbT5+/vr5MmTKleunCZOnKhx48Zp2LBhqlmzpsaMGaMOHTqYxyYlJalnz566ePGicubMqQYNGmjSpEmSpPz582vkyJF655131KlTJ3Xo0EHz5s3T6NGj5e7urjFjxui3335Trly5VKFCBb377rsZfr1Of9rb5VE6tWihHNmza9K8eXpv4kQ5OTqqVLFi6tm+vSTJOUcOLZs6VX0//VTly5dXyZIlNW7cOLVo0SLVOatVq6Zu3bqpdevWun79uoYPH64RI0Zo7ty5+uijjzRw4ED9/vvvypMnj6pWrZruEEaSmjVrpv79+6tXr166f/++GjVqpA8++EAj/rTXTVo86XvTrVs3HT58WK1bt5bJZNLrr7+uHj16aM2aNemu2dpMhmFY69Fxz7XY2Fi5uroqJiYmxSZCeLadKBFgtbkCTp6w2lzA88xanzs+cwAAAJD4ex2QGfh73fPj3r17ioyMlJ+fn7Jnz57Z5SAVd48etdpcjqVLW20uPP4zlNbcwCajiwQAAAAAAAAAAHhREcQAAAAAAAAAAABkEIIYAAAAAAAAAACADJKpQcy2bdvUpEkTeXt7y2QyaeXKlRb9YWFhMplMFq8qVapYjLl//7569+6tvHnzysnJSU2bNtXFixctxkRHR6t9+/ZydXWVq6ur2rdvr5s3b2bw1QEAAAAAAAAAgBedbWae/Pbt2ypbtqw6deqkFi1aPHJMgwYNNHfuXPN7e3t7i/5+/frpxx9/1JIlS5QnTx4NHDhQjRs31oEDB5QtWzZJUtu2bXXx4kWtXbtWkvTWW2+pffv2+vHHHzPoygAAAAA8z9jAGAAAAEBaZWoQExoaqtDQ0MeOcXBwkKen5yP7YmJiNHv2bC1cuFB16tSRJC1atEg+Pj7auHGj6tevrxMnTmjt2rXas2ePKleuLEmaNWuWqlatqlOnTsnf39+6FwUAAAAAAAAAAPA/z/weMeHh4XJ3d1fx4sXVtWtXXb161dx34MABJSQkqF69euY2b29vlS5dWrt27ZIk7d69W66uruYQRpKqVKkiV1dX85hHuX//vmJjYy1eAAAAAAAAAAAA6fFMBzGhoaFavHixNm/erAkTJigiIkK1atXS/fv3JUmXL1+Wvb29cufObXGch4eHLl++bB7j7u6eYm53d3fzmEcZM2aMeU8ZV1dX+fj4WPHKAAAAAAAAAADAiyBTH032JK1btzZ/Xbp0aVWsWFGFChXS6tWr9dprr6V6nGEYMplM5vd//jq1MX81bNgwDRgwwPw+NjaWMAYAAAAAAAAAAKTLMx3E/JWXl5cKFSqkX3/9VZLk6emp+Ph4RUdHW6yKuXr1qqpVq2Yec+XKlRRzXbt2TR4eHqmey8HBQQ4ODla+AgAAAAAAAAB4NpwoEfCPnSvg5Il/7FzAs+aZfjTZX12/fl0XLlyQl5eXJOmll16SnZ2dNmzYYB4TFRWlo0ePmoOYqlWrKiYmRvv27TOP2bt3r2JiYsxjAAAAAAAAAADPlrCwMJlMphSvBg0aZHZpQLpk6oqYuLg4nT592vw+MjJShw8flpubm9zc3DRixAi1aNFCXl5eOnv2rN59913lzZtXzZs3lyS5urqqS5cuGjhwoPLkySM3NzcNGjRIgYGBqlOnjiQpICBADRo0UNeuXTVz5kxJ0ltvvaXGjRvL39//n79oAAAAAAAAZHm+76y22lxnxzay2lzA86ZBgwaaO3euJOn4pRhJkr29g366eDPdcxmGoaSkJFXwzWvNEoEnytQVMfv371f58uVVvnx5SdKAAQNUvnx5ffjhh8qWLZt+/vlnNWvWTMWLF1fHjh1VvHhx7d69Wy4uLuY5Jk2apFdffVWtWrVS9erVlSNHDv3444/Kli2beczixYsVGBioevXqqV69eipTpowWLlz4j18vAAAAAAAAACDtHBwc5OnpKU9PT+V191Bedw/lzJVLv184r7I+uXXy2M/msbExMSrrk1sRu3dIkiJ271BZn9zaGb5JrzcMUcUiHjq4b7fu37+vPn36yN3dXdmzZ1eNGjUUERFhnic8PFwmk0mrV69W2bJllT17dlWuXFk///yzRW27du1SzZo15ejoKB8fH/Xp00e3b9/+Z24MspRMXRETHBwswzBS7V+3bt0T58iePbumTp2qqVOnpjrGzc1NixYteqoaAQAAAAAAAABZ1+RPhmvA+6NVoKCvXFxdNWTIEH333XeaP3++ChUqpPHjx6t+/fo6ffq03NzczMcNHjxYU6ZMkaenp9599101bdpUv/zyi+zs7PTzzz+rfv36Gj16tGbPnq1r166pV69e6tWrl3kFD/BQltojBgAAAAAAAADw4li1apWcnZ3l7OysKv4FVMW/gGZO/jRdc/QY+K6q1gyRj6+f7B0cNH36dH366acKDQ1VyZIlNWvWLDk6Omr27NkWxw0fPlx169ZVYGCg5s+frytXrmjFihWSpE8//VRt27ZVv379VKxYMVWrVk2ff/65FixYoHv37lnt+vF8yNQVMQAAAAAAAAAApCYkJETTp0+XJJ2MipUkuebKrbi4W2meo2SZcuavL56LVEJCgqpXr25us7Oz08svv6wTJ05YHFe1alXz125ubvL39zePOXDggE6fPq3FixebxxiGoeTkZEVGRiogICDtF4nnHkEMAAAAAAAAAOCZ5OTkpKJFi0qS7mS/aW6/cydOkiy2vkhMTHjkHI45nMxfPxxvMpksxhiGkaLtUR6OSU5O1ttvv60+ffqkGFOwYMEnzoMXC48mAwAAAAAAAABkKbnd8kqS/rh62dx26tjPTzzOx7ew7O3ttWPHDnNbQkKC9u/fn2IVy549e8xfR0dH65dfflGJEiUkSRUqVNCxY8dUtGjRFC97e/u/dW14/rAiBgAAAAAAAADwTLp//74uX34QtvxxNUaSlM3WVrnd8qhMhUqa88VkeRcoqJs3rmvapx8/cb4cOZzUvXt3DR48WG5ubipYsKDGjx+vO3fuqEuXLhZjR40apTx58sjDw0Pvvfee8ubNq1dffVWSNHToUFWpUkU9e/ZU165d5eTkpBMnTmjDhg2aOnWqdW8CsjyCGAAAAAAAAAB4AQWcPPHkQZls7dq18vLysmjzLVJM34fv08jPpmr4oN5q26iWChUpqv7vjlS3N1574pxjx45VcnKy2rdvr1u3bqlixYpat26dcufOnWJc37599euvv6ps2bL64YcfzKtdypQpo61bt+q9997TK6+8IsMwVKRIEbVu3dp6F4/nBkEMAAAAAAAAAOCZM2/ePM2bN8/8/qeLNy36Cxfz18Lv11u0HbkQbf66UtUaFu8fyp49uz7//HN9/vnnjz1/jRo1dPTo0VT7K1WqpPXr16faDzzEHjEAAAAAAAAAAAAZhCAGAAAAAAAAAAAgg/BoMgAAAAAAAAAA/ic4OFiGYWR2GXiOsCIGAAAAAAAAAAAgg7AiBpIk33dWW22us2MbWW0uAAAAAEDaWOvvdfydDgAAwLpYEQMAAAAAAAAAAJBBCGIAAAAAAAAAAAAyCEEMAAAAAAAAAABABiGIAQAAAAAAAAAAyCC2mV0AAAAAAAAAAOCf90W3zf/YuXrOqPWPnevvCg8PV0hIiKKjo5UrV67MLidThIWF6ebNm1q5cmVml/JcYEUMAAAAAAAAAOCZcvXqVb399tsqWLCgHBwc5OnpqW5vtNCRA/usep7g4GD169fPKnONGDFCJpMpxatEiRJWmf/c778rR2Cgjpw8meZj6tWrp2zZsmnPnj3pOteUKVM0b968dFaI1LAiBgAAAAAAAADwTGnRooUSEhI0f/58FS5cWFeuXNHi5asUczM6s0t7rFKlSmnjxo0Wbba2mfNr+PPnz2v37t3q1auXZs+erSpVqqT5WFdX1wys7MXDihgAAAAAAAAAwDPj5s2b2rFjh8aNG6eQkBAVKlRIL7/8srr0GqCateubx0X9fkF9O7dVFf8CqhZQUIO7d9L1a1fN/R/076F+Xd6wmHv8iGEKDg6W9ODxW1u3btWUKVPMq1fOnj1rHnvgwAFVrFhROXLkULVq1XTq1Kkn1m5raytPT0+LV968ec39ixYtUsWKFeXi4iJPT0+1bdtWV6/+f83RMTHqNHSoCtasKbeKFRXYqJEWrFghSQpo0ECSVPVf/1KOwEDV79TpsbXMnTtXjRs3Vvfu3fXtt9/q9u3bFv3Lli1TYGCgHB0dlSdPHtWpU8c8JiwsTK+++qp57Nq1a1WjRg3lypVLefLkUePGjXXmzJkn3g88QBADAAAAAAAAAHhmODs7y9nZWStXrtT9+/cfOcYwDPV7s51ibkZrzn9WacbXy3XhXKSG9Oic5vNMmTJFVatWVdeuXRUVFaWoqCj5+PiY+9977z1NmDBB+/fvl62trTp3TvvcqYmPj9fo0aN15MgRrVy5UpGRkQoLCzP3j5o2TSd++00rpk/Xoe+/15T331ee3LklSdu++UaStHrWLP22ZYu+mTw51fMYhqG5c+eqXbt2KlGihIoXL66lS5ea+6OiovT666+rc+fOOnHihMLDw/Xaa6/JMIxHznf79m0NGDBAERER2rRpk2xsbNS8eXMlJyf/7XvyIuDRZAAAAAAAAACAZ4atra3mzZunrl27asaMGapQoYKCgoJUIaShigeUliTt2R6uX08c0393HZandwFJ0seTZ+i12lV19PBBlS5X4YnncXV1lb29vXLkyCFPT88U/R9//LGCgoIkSe+8844aNWqke/fuKXv27KnO+fPPP8vZ2dmirU2bNvrqq68kySLMKVy4sD7//HO9/PLLihsxQs45cujC5csqW6KEXipVSpJUKH9+8/h8/wtk3HLlkuefVtk8ysaNG3Xnzh3Vr/9gBVG7du00e/ZsdfrfKpqoqCglJibqtddeU6FChSRJgYGBqc7XokULi/ezZ8+Wu7u7jh8/rtKlSz+2FrAiBgAAAAAAAADwjGnRooUuXbqkH374QfXr11d4eLjahAbr+6VfS5J+O/2LPLzzm0MYSSpSvIRcXF0VefoXq9RQpkwZ89deXl6SpKtXr+r8+fPmVTvOzs765JNPzOP8/f11+PBhi9fHH39s7j906JCaNWumQoUKycXFxfyYtAtRUZKkrq1aadnatarcsqXemzhRew4ffqraZ8+erdatW5v3p3n99de1d+9e8+PVypYtq9q1ayswMFD/+te/NGvWLEVHp77/zpkzZ9S2bVsVLlxYOXPmlJ+fn6QH+9DgyQhiAAAAAAAAAADPnOzZs6tu3br68MMPtWvXLjX9V1tNnzjmQadhyGQypTzIMKT/NZtsbFI8aisxISHN57ezszN//fBcycnJ8vb2tghaunXrZh5nb2+vokWLWrw8PDwkPXi8V7169eTs7KxFixYpIiJCK/63/0v8/+qq/8orOrlunXq1a6eoq1fV8M03Neyzz9JcsyTduHFDK1eu1JdffilbW1vZ2toqf/78SkxM1Jw5cyRJ2bJl04YNG7RmzRqVLFlSU6dOlb+/vyIjIx85Z5MmTXT9+nXNmjVLe/fu1d69ex/UHR+frtpeVAQxAAAAAAAAAIBnXuFi/rp7547568u/X9TlSxfN/Wd+OalbsbEqXNRfkpQ7Tx5du3rFYo5Tx3+2eG9vb6+kpKR01WFra2sRtLi5uaXpuJMnT+qPP/7Q2LFj9corr6hEiRK6evVqinH53NzU/tVXNWfsWI0fMkRzli2T9P/B0JPqXbx4sQoUKKAjR45YBEaTJ0/W/PnzlZiYKOlBuFS9enWNHDlShw4dkr29vTkY+rPr16/rxIkTev/991W7dm0FBAQ8dvUMUmKPGADIJL7vrLbKPGfHNrLKPAAAAAAAAM+C69ev61//+pc6d+6sMmXKyMXFRfv379e8GZ8ruF5DSVKVV4JVLKCUhvV+S0NGjFFiYqI+eW+QKlaprlJly0uSXq5WU/NnTNWPy5aozEuVtHr5Up0+dUIvVfj//WN8fX21d+9enT17Vs7OzmkOVVKTmJioy5cvW7SZTCZ5eHioYMGCsre319SpU9WtWzcdPXpUo0ePthg7ato0lS9ZUiWLFtX9+Hit2bZN/oULS5Lc3dzkmD27NuzcqfweHsru4CBXF5cUNcyePVstW7ZMsXdLoUKFNHToUK1evVqenp7atGmT6tWrJ3d3d+3du1fXrl1TQEBAivly586tPHny6N///re8vLx0/vx5vfPOO3/rPr1oCGIAAAAAAAAA4AXUc0atzC7hkZydnVW5cmVNmjRJZ86cUUJCgnx8fPTa6x30Zq8Bkh6EG5O/WqSxHwxVp5aNZGNjo+rBtfXOqHHmeaoH19ZbfQdr0ifDFX//npq1aqfGLdooKvL/95AZNGiQOnbsqJIlS+ru3bupPporrY4dO2beT+YhBwcH3bt3T/ny5dO8efP07rvv6vPPP1eFChX02WefqWnTpuax9nZ2Gj5lis5duiRHBwdVq1BBC8aPl/RgJc5n77yjMTNmaPQXX6h6hQpaN3euxbkOHjumI0eOaNasWSlqc3FxUb169TR79myNGzdO27Zt0+TJkxUbG6tChQppwoQJCg0NTXGcjY2NlixZoj59+qh06dLy9/fX559/bt7fBk9mMv76kDw8UmxsrFxdXRUTE6OcOXNmdjlWZ61/mS89e/86/0SJlCnu0wo4ecJqcwHP84oYa33u+MwBAJ5V/LcOzyL+/2Xa8LmDtTzPv0uR+G/d8+TevXuKjIyUn5+fsmfPntnl/C0/XbxplXnKFMhllXms6e7Ro1aby/EvK2Hw9zzuM5TW3IA9YgAAAAAAAAAAADIIQQwAAAAAAAAAAEAGIYgBAAAAAAAAAADIIAQxAAAAAAAAAAAAGYQgBgAAAAAAAAAAIIMQxAAAAAAAAAAAAGQQghgAAAAAAAAAAIAMQhADAAAAAAAAAACQQQhiAAAAAAAAAAB4zo0YMULlypVL0ebh4SGTyaSVK1cqLCxMr776aqbU9zyzzewCAAAAAAAAAAD/vAmtG/9j5xr47ao0j50xY4YGDx6s6Oho2do++BV2XFycXvLLp8DyFTVv+Rrz2IN7d6lTy0b6fmuEfAsXfer6wsPDFRISoujoaOXKleup5/k7PvryS30yfbokycbGRl758qlO9eoa1bev8rm5/e35Bw0apN69e5vfnzhxQiNHjtSKFStUpUoV5c6dWyEhITIM42+fC5YIYgAAAAAAAAAAz4yQkBDFxcVp//79qlKliiRp+/btypPPXcd+OqS7d+/I0TGHJCli907l8/D6WyGMNRmGoaSkJHOAlF4lixbVqlmzlJSUpCMnT6rHhx/q0pUr+n7GjL9dm7Ozs5ydnc3vz5w5I0lq1qyZTCaTJMnBweFvnwcp8WgyAAAAAAAAAMAzw9/fX97e3goPDze3hYeHK7heQxUo5Kcj+/eZ2/fv2aFK1WpIkhLi4zXp4w9Vp2JJVS6eX280qaOI3TvMYy9dPK/endood+7ccnJyUqlSpfTf//5XZ8+eVUhIiCQpd+7cMplMCgsLk/QgWBk/frwKFy4sR0dHlS1bVsuWLbOoy2Qyad26dapYsaIcHBy0fft2BQcHq0+fPhoyZIjc3Nzk6empESNGPPHas2XLJs+8eZXfw0MNg4LU/Y03tGn3bt29d0/rd+xQ7Q4d5FWtmgrUqKHXevbUbxcuWBx/8fJltWnTRm5ubnJyclLFihW1d+9eSZaPJhsxYoSaNGki6cHqm4dBzF8fTZacnKxx48apaNGicnBwUMGCBfXxxx8/8TpgiRUxAAAAAAAAAIBnSnBwsLZs2aJ33nlHkrRlyxa17tJTRnKyInZtV5VXgpUQH6+fDkRo6OhxkqQPB/bUpYvnNf6Lr5TPw0ub165Sj/YttWzDThXyK6JP3h+shPgEbdu2TU5OTjp+/LicnZ3l4+Oj7777Ti1atNCpU6eUM2dOOTo6SpLef/99LV++XNOnT1exYsW0bds2tWvXTvny5VNQUJC53iFDhuizzz5T4cKFzY82mz9/vgYMGKC9e/dq9+7dCgsLU/Xq1VW3bt003wdHBwclJycrMSlJd+7eVe8OHVS6WDHdvntXo7/4Qm369tWeZctkY2OjuDt3VL9TJxXw89MPP/wgT09PHTx4UMnJySnmHTRokHx9fdWpUydFRUWlev5hw4Zp1qxZmjRpkmrUqKGoqCidPHkyzfXjAYIYAAAAAAAAAMAzJTg4WP3791diYqLu3r2rQ4cOaVzlakpKStI3c2dKkn46GKF79+7q5aqv6MLZSK35/jut33dM7p5ekqSO3Xpr59ZN+v7bxerzzoe6/PtF1WnYVIGBgZKkwoULm8/n9r89WNzd3c1Byu3btzVx4kRt3rxZVatWNR+zY8cOzZw50yKIGTVqVIqApUyZMho+fLgkqVixYpo2bZo2bdqU5iDm1G+/adbSpaoYGCgXJye9+pfjpo8cqUJBQTpx5oxKFSumb1ev1h/R0dp/5Ij5eooWffQj25ydnc3X6enp+cgxt27d0pQpUzRt2jR17NhRklSkSBHVqFEjTfXj/xHEAAAAAAAAAACeKSEhIbp9+7YiIiIUHR2t4sWLK0/efKpYpbre69dNd+7cVsSenfLKX0AFCvlq/aqVMgxDTYMqWcyTEH9frrkehBJtO7+tj98dqCN7tqlOnTpq0aKFypQpk2oNx48f171791IEJ/Hx8SpfvrxFW8WKFVMc/9e5vby8dPXq1cde97Fff1W+l19WUnKy7sfHq2alSpr2vzDntwsXNGrqVO376Sddv3nTvNLlQlSUShUrpp9OnVLZEiXMIczfdeLECd2/f1+1a9e2ynwvMoIYAAAAAAAAAMAzpWjRoipQoIC2bNmi6Oho8+qTvO4eyu9TSIcj9ipi13ZVqlZT0oO9TLJly6Yl/90iG5tsFnPlcHKSJL32egdVC6ql3w7u0Pr16zVmzBhNmDBBvXv3fmQND4OO1atXK3/+/BZ9f93U3ul/5/gzOzs7i/cmk+mRjwn7s+K+vvrP1KnKZmMjL3d3Odjbm/ta9uqlAp6e+mLECHm5uys5OVkVmzdXfEKCpAePMbOmh49nw99nk9kFAAAAAAAAAADwVyEhIQoPD1d4eLiCg4PN7RWrVNeurZv188H9ernaK5KkEqXLKCkpSTf+uKaCfoUtXnndPczHenoXULdu3bR8+XINHDhQs2bNkiTZ/y/wSEpKMo8tWbKkHBwcdP78eRUtWtTi5ePjkyHXbGdnpyIFC8q3QAGLEOb6zZs6+dtvGvrWWwqpUkUlChfWzdhYi2NLFy+un06d0o0bN6xSS7FixeTo6KhNmzZZZb4XGStiAAAAAAAAAADPnJCQEPXs2VMJCQkKCgrSlQcLP/RSlWr6+N1Bun//nipVe7BfiW/homrY/F96r393DfzgI5UoVUY3b1zXvl3bVKxESb1Sq57Gjxim6sF15FK9gqKjo7V582YFBARIkgoVKiSTyaRVq1apYcOGcnR0lIuLiwYNGqT+/fsrOTlZNWrUUGxsrHbt2iVnZ2fzvin/hNw5cypPrlyas2yZPPPl04WoKH0webLFmFYNG+rTr77Sq6++qjFjxsjLy0uHDh2St7e3eY+b9MiePbuGDh2qIUOGyN7eXtWrV9e1a9d07NgxdenSxUpX9mJgRQwAAAAAAAAA4JkTEhKiu3fvqmjRovLw+P9VLRWrVNftuFvyKeQnT+8C5vZRE75QkxZtNGH0+2oWXEl9u7TVz4cOyNPrwWPFkpKSNOb9wQoICFCDBg3k7++vL7/8UpKUP39+jRw5Uu+88448PDzUq1cvSdLo0aP14YcfasyYMQoICFD9+vX1448/ys/P7x+8E5KNjY3mjx+vQ8ePq2Lz5ho6frw+GTDAYoy9nZ1+nDlT7u7uatiwoQIDAzV27Fhly5YtlVmf7IMPPtDAgQP14YcfKiAgQK1bt37iPjdIyWQYhpHZRWQFsbGxcnV1VUxMjHLmzJnZ5Vid7zurrTbX2bGNrDaXNZwoEWC1uQJOnrDaXIC1PnfP2mdOst7njs8cAOBZxX/r8Czi/1+mDZ87WMvz/LsUif/WPU/u3bunyMhI+fn5KXv27Jldzt/y08WbVpmnTIFcVpnHmu4ePWq1uRxLl7baXHj8ZyituQErYgAAAAAAAAAAADIIQQwAAAAAAAAAAEAGIYgBAAAAAAAAAADIIAQxAAAAAAAAAAAAGYQgBgAAAAAAAAAAIIPYZnYBAAAAAJ4/vu+sttpcZ8c2stpcAAAAL6rk5OTMLgHIkqzx2SGIAQAAAAAAAIDnlL29vWxsbHTp0iXly5dP9vb2MplMmV3WUzES460yz71796wyjzXdt2JQZnoGry8rMgxD8fHxunbtmmxsbGRvb//UcxHEAAAAAAAAAMBzysbGRn5+foqKitKlS5cyu5y/5Wr0XavMY3/X0SrzWFPCtWtWm8vOzs5qc0HKkSOHChYsKBubp9/phSAGAAAAAAAAAJ5j9vb2KliwoBITE5WUlJTZ5Ty1N5eHW2WeTQODrTKPNZ3p0dNqc/mt+a/V5nrRZcuWTba2tn97FRlBDAAAAAAAAAA850wmk+zs7LL0aonfb1knRMqePbtV5rEmm6goq831LF7fi+7p19IAAAAAAAAAAADgsQhiAAAAAAAAAAAAMghBDAAAAAAAAAAAQAYhiAEAAAAAAAAAAMggBDEAAAAAAAAAAAAZJFODmG3btqlJkyby9vaWyWTSypUrzX0JCQkaOnSoAgMD5eTkJG9vb3Xo0EGXLl2ymCM4OFgmk8ni1aZNG4sx0dHRat++vVxdXeXq6qr27dvr5s2b/8AVAgAAAAAAAACAF1mmBjG3b99W2bJlNW3atBR9d+7c0cGDB/XBBx/o4MGDWr58uX755Rc1bdo0xdiuXbsqKirK/Jo5c6ZFf9u2bXX48GGtXbtWa9eu1eHDh9W+ffsMuy4AAAAAAAAAAABJss3Mk4eGhio0NPSRfa6urtqwYYNF29SpU/Xyyy/r/PnzKliwoLk9R44c8vT0fOQ8J06c0Nq1a7Vnzx5VrlxZkjRr1ixVrVpVp06dkr+/v5WuBgAAAAAAAAAAwFKW2iMmJiZGJpNJuXLlsmhfvHix8ubNq1KlSmnQoEG6deuWuW/37t1ydXU1hzCSVKVKFbm6umrXrl2pnuv+/fuKjY21eAEAAAAAAAAAAKRHpq6ISY979+7pnXfeUdu2bZUzZ05z+xtvvCE/Pz95enrq6NGjGjZsmI4cOWJeTXP58mW5u7unmM/d3V2XL19O9XxjxozRyJEjrX8hAAAAAAAAAADghZElgpiEhAS1adNGycnJ+vLLLy36unbtav66dOnSKlasmCpWrKiDBw+qQoUKkiSTyZRiTsMwHtn+0LBhwzRgwADz+9jYWPn4+PzdSwEAAAAAAAAAAC+QZz6ISUhIUKtWrRQZGanNmzdbrIZ5lAoVKsjOzk6//vqrKlSoIE9PT125ciXFuGvXrsnDwyPVeRwcHOTg4PC36wcAAAAAAAAAAC+uZ3qPmIchzK+//qqNGzcqT548Tzzm2LFjSkhIkJeXlySpatWqiomJ0b59+8xj9u7dq5iYGFWrVi3DagcAAAAAAAAAAMjUFTFxcXE6ffq0+X1kZKQOHz4sNzc3eXt7q2XLljp48KBWrVqlpKQk854ubm5usre315kzZ7R48WI1bNhQefPm1fHjxzVw4ECVL19e1atXlyQFBASoQYMG6tq1q2bOnClJeuutt9S4cWP5+/v/8xcNAAAAAAAAAABeGJkaxOzfv18hISHm9w/3ZOnYsaNGjBihH374QZJUrlw5i+O2bNmi4OBg2dvba9OmTZoyZYri4uLk4+OjRo0aafjw4cqWLZt5/OLFi9WnTx/Vq1dPktS0aVNNmzYtg68OAAAAAAAAAAC86DI1iAkODpZhGKn2P65Pknx8fLR169YnnsfNzU2LFi1Kd30AAAAAAAAAAAB/xzO9RwwAAAAAAAAAAEBWRhADAAAAAAAAAACQQQhiAAAAAAAAAAAAMghBDAAAAAAAAAAAQAYhiAEAAAAAAAAAAMggBDEAAAAAAAAAAAAZhCAGAAAAAAAAAAAggxDEAAAAAAAAAAAAZBCCGAAAAAAAAAAAgAxCEAMAAAAAAAAAAJBBCGIAAAAAAAAAAAAyCEEMAAAAAAAAAABABiGIAQAAAAAAAAAAyCAEMQAAAAAAAAAAABmEIAYAAAAAAAAAACCDEMQAAAAAAAAAAABkEIIYAAAAAAAAAACADEIQAwAAAAAAAAAAkEEIYgAAAAAAAAAAADIIQQwAAAAAAAAAAEAGIYgBAAAAAAAAAADIIAQxAAAAAAAAAAAAGYQgBgAAAAAAAAAAIIMQxAAAAAAAAAAAAGQQghgAAAAAAAAAAIAMQhADAAAAAAAAAACQQQhiAAAAAAAAAAAAMghBDAAAAAAAAAAAQAYhiAEAAAAAAAAAAMggBDEAAAAAAAAAAAAZhCAGAAAAAAAAAAAggxDEAAAAAAAAAAAAZBCCGAAAAAAAAAAAgAxCEAMAAAAAAAAAAJBBCGIAAAAAAAAAAAAyCEEMAAAAAAAAAABABrFKEHPz5k1rTAMAAAAAAAAAAPBcSXcQM27cOH377bfm961atVKePHmUP39+HTlyxKrFAQAAAAAAAAAAZGXpDmJmzpwpHx8fSdKGDRu0YcMGrVmzRqGhoRo8eLDVCwQAAAAAAAAAAMiqbNN7QFRUlDmIWbVqlVq1aqV69erJ19dXlStXtnqBAAAAAAAAAAAAWVW6V8Tkzp1bFy5ckCStXbtWderUkSQZhqGkpCTrVgcAAAAAAAAAAJCFpXtFzGuvvaa2bduqWLFiun79ukJDQyVJhw8fVtGiRa1eIAAAAAAAAAAAQFaV7iBm0qRJ8vX11YULFzR+/Hg5OztLevDIsh49eli9QAAAAAAAAOC5NsLVSvPEWGce4Hlnrc+cxOcOaZLuIMbOzk6DBg1K0d6vXz9r1AMAAAAAAAAAAPDcSPceMZK0cOFC1ahRQ97e3jp37pwkafLkyfr++++tWhwAAAAAAAAAAEBWlu4gZvr06RowYIBCQ0N18+ZNJSUlSZJy5cqlyZMnW7s+AAAAAAAAAACALCvdQczUqVM1a9Ysvffee8qWLZu5vWLFivr555+tWhwAAAAAAAAAAEBWlu4gJjIyUuXLl0/R7uDgoNu3b1ulKAAAAAAAAAAAgOdBuoMYPz8/HT58OEX7mjVrVLJkSWvUBAAAAAAAAAAA8FywTe8BgwcPVs+ePXXv3j0ZhqF9+/bpm2++0ZgxY/TVV19lRI0AAAAAAAAAAABZUrqDmE6dOikxMVFDhgzRnTt31LZtW+XPn19TpkxRmzZtMqJGAAAAAAAAAACALCndQYwkde3aVV27dtUff/yh5ORkubu7W7suAAAAAAAAAACALC/dQczdu3dlGIZy5MihvHnz6ty5c5o8ebJKliypevXqZUSNyGpGuFppnhjrzAMAAAAASDtr/Z1O4u91AAAAkmzSe0CzZs20YMECSdLNmzf18ssva8KECWrWrJmmT59u9QIBAAAAAAAAAACyqnQHMQcPHtQrr7wiSVq2bJk8PT117tw5LViwQJ9//rnVCwQAAAAAAAAAAMiq0h3E3LlzRy4uLpKk9evX67XXXpONjY2qVKmic+fOWb1AAAAAAAAAAACArCrdQUzRokW1cuVKXbhwQevWrTPvC3P16lXlzJnT6gUCAAAAAAAAAABkVekOYj788EMNGjRIvr6+qly5sqpWrSrpweqY8uXLW71AAAAAAAAAAACArMo2vQe0bNlSNWrUUFRUlMqWLWtur127tpo3b27V4gAAAAAAAAAAALKydAcxkuTp6SlPT0+LtpdfftkqBQEAAAAAAAAAADwvniqIiYiI0H/+8x+dP39e8fHxFn3Lly+3SmEAAAAAAAAAAABZXbr3iFmyZImqV6+u48ePa8WKFUpISNDx48e1efNmubq6ZkSNAAAAAAAAAAAAWVK6g5hPPvlEkyZN0qpVq2Rvb68pU6boxIkTatWqlQoWLJgRNQIAAAAAAAAAAGRJ6Q5izpw5o0aNGkmSHBwcdPv2bZlMJvXv31///ve/0zXXtm3b1KRJE3l7e8tkMmnlypUW/YZhaMSIEfL29pajo6OCg4N17NgxizH3799X7969lTdvXjk5Oalp06a6ePGixZjo6Gi1b99erq6ucnV1Vfv27XXz5s30XjoAPJtGuFrnBQAAAAAAAMDq0h3EuLm56datW5Kk/Pnz6+jRo5Kkmzdv6s6dO+ma6/bt2ypbtqymTZv2yP7x48dr4sSJmjZtmiIiIuTp6am6deuazy9J/fr104oVK7RkyRLt2LFDcXFxaty4sZKSksxj2rZtq8OHD2vt2rVau3atDh8+rPbt26f30gEAAAAAAAAAANLFNr0HvPLKK9qwYYMCAwPVqlUr9e3bV5s3b9aGDRtUu3btdM0VGhqq0NDQR/YZhqHJkyfrvffe02uvvSZJmj9/vjw8PPT111/r7bffVkxMjGbPnq2FCxeqTp06kqRFixbJx8dHGzduVP369XXixAmtXbtWe/bsUeXKlSVJs2bNUtWqVXXq1Cn5+/un9xYAAAAAAAAAAACkSbpXxEybNk1t2rSRJA0bNkyDBg3SlStX9Nprr2n27NlWKywyMlKXL19WvXr1zG0ODg4KCgrSrl27JEkHDhxQQkKCxRhvb2+VLl3aPGb37t1ydXU1hzCSVKVKFbm6uprHPMr9+/cVGxtr8QIAAAAAAAAAAEiPdK+IcXNzM39tY2OjIUOGaMiQIVYtSpIuX74sSfLw8LBo9/Dw0Llz58xj7O3tlTt37hRjHh5/+fJlubu7p5jf3d3dPOZRxowZo5EjR/6tawAAAAAAAAAAAC+2NK+IuXTpkgYNGvTIlSExMTEaPHiwrly5YtXiJMlkMlm8NwwjRdtf/XXMo8Y/aZ5hw4YpJibG/Lpw4UI6KwcAAAAAAAAAAC+6NAcxEydOVGxsrHLmzJmiz9XVVbdu3dLEiROtVpinp6ckpVi1cvXqVfMqGU9PT8XHxys6OvqxYx4VEF27di3Faps/c3BwUM6cOS1eAAAAAAAAAAAA6ZHmIGbt2rXq0KFDqv0dOnTQqlWrrFKUJPn5+cnT01MbNmwwt8XHx2vr1q2qVq2aJOmll16SnZ2dxZioqCgdPXrUPKZq1aqKiYnRvn37zGP27t2rmJgY8xgAAAAAAAAAAICMkOY9YiIjI1WwYMFU+wsUKKCzZ8+m6+RxcXE6ffq0xTkOHz4sNzc3FSxYUP369dMnn3yiYsWKqVixYvrkk0+UI0cOtW3bVtKDlThdunTRwIEDlSdPHrm5uWnQoEEKDAxUnTp1JEkBAQFq0KCBunbtqpkzZ0qS3nrrLTVu3Fj+/v7pqhcAAAAAAAAAACA90hzEODo66uzZs6mGMWfPnpWjo2O6Tr5//36FhISY3w8YMECS1LFjR82bN09DhgzR3bt31aNHD0VHR6ty5cpav369XFxczMdMmjRJtra2atWqle7evavatWtr3rx5ypYtm3nM4sWL1adPH9WrV0+S1LRpU02bNi1dtQIAAAAAAAAAAKRXmoOYypUra+HChapZs+Yj+xcsWKCXX345XScPDg6WYRip9ptMJo0YMUIjRoxIdUz27Nk1depUTZ06NdUxbm5uWrRoUbpqAwAAAAAAAAAA+LvSHMQMGjRIdevWlaurqwYPHmze6P7KlSsaP3685s2bp/Xr12dYoQAAAAAAAAAAAFlNmoOYkJAQffHFF+rbt68mTZqknDlzymQyKSYmRnZ2dpo6dapq1aqVkbUCAAAAAAAAAABkKWkOYiTp7bffVuPGjbV06VKdPn1ahmGoePHiatmypQoUKJBRNQIAAAAAAAAAAGRJ6QpiJCl//vzq379/RtQCAAAAAAAAAADwXLHJ7AIAAAAAAAAAAACeVwQxAAAAAAAAAAAAGYQgBgAAAAAAAAAAIIMQxAAAAAAAAAAAAGQQghgAAAAAAAAAAIAMYpuWQblz55bJZErThDdu3PhbBQEAAACAhRGuVponxjrzAAAAAEA6pCmImTx5svnr69ev66OPPlL9+vVVtWpVSdLu3bu1bt06ffDBBxlSJAAAAAAAAAAAQFaUpiCmY8eO5q9btGihUaNGqVevXua2Pn36aNq0adq4caP69+9v/SoBAAAAAAAAAACyoHTvEbNu3To1aNAgRXv9+vW1ceNGqxQFAAAAAAAAAADwPEh3EJMnTx6tWLEiRfvKlSuVJ08eqxQFAAAAAAAAAADwPEjTo8n+bOTIkerSpYvCw8PNe8Ts2bNHa9eu1VdffWX1AgEAAAAAAAAAALKqdAcxYWFhCggI0Oeff67ly5fLMAyVLFlSO3fuVOXKlTOiRgAAAAAAAAAAgCwp3UGMJFWuXFmLFy+2di0AAAAAAAAAAADPlXTvESNJZ86c0fvvv6+2bdvq6tWrkqS1a9fq2LFjVi0OAAAAAAAAAAAgK0t3ELN161YFBgZq7969+u677xQXFydJ+umnnzR8+HCrFwgAAAAAAAAAAJBVpTuIeeedd/TRRx9pw4YNsre3N7eHhIRo9+7dVi0OAAAAAAAAAAAgK0t3EPPzzz+refPmKdrz5cun69evW6UoAAAAAAAAAACA50G6g5hcuXIpKioqRfuhQ4eUP39+qxQFAAAAAAAAAADwPEh3ENO2bVsNHTpUly9flslkUnJysnbu3KlBgwapQ4cOGVEjAAAAAAAAAABAlpTuIObjjz9WwYIFlT9/fsXFxalkyZKqWbOmqlWrpvfffz8jagQAAAAAAAAAAMiSbNN7gJ2dnRYvXqxRo0bp0KFDSk5OVvny5VWsWLGMqA8AAAAAAAAAACDLSncQ81CRIkVUpEgRa9YCAAAAAAAAAADwXEl3EGMYhpYtW6YtW7bo6tWrSk5Otuhfvny51YoDAAAAAAAAAADIytIdxPTt21f//ve/FRISIg8PD5lMpoyoCwAAAAAAAAAAIMtLdxCzaNEiLV++XA0bNsyIegAAAAAAAAAAAJ4bNuk9wNXVVYULF86IWgAAAAAAAAAAAJ4r6Q5iRowYoZEjR+ru3bsZUQ8AAAAAAAAAAMBzI92PJvvXv/6lb775Ru7u7vL19ZWdnZ1F/8GDB61WHAAAAAAAAAAAQFaW7iAmLCxMBw4cULt27eTh4SGTyZQRdQEAAAAAAAAAAGR56Q5iVq9erXXr1qlGjRoZUQ8AAAAAAAAAAMBzI917xPj4+ChnzpwZUQsAAAAAAAAAAMBzJd1BzIQJEzRkyBCdPXs2A8oBAAAAAAAAAAB4fqT70WTt2rXTnTt3VKRIEeXIkUN2dnYW/Tdu3LBacQAAAAAAAAAAAFlZuoOYyZMnZ0AZAAAAAAAAAAAAz590BTEJCQkKDw/XBx98oMKFC2dUTQAAAAAAAAAAAM+FdO0RY2dnpxUrVmRULQAAAAAAAAAAAM+VdAUxktS8eXOtXLkyA0oBAAAAAAAAAAB4vqR7j5iiRYtq9OjR2rVrl1566SU5OTlZ9Pfp08dqxQEAAAAAAAAAAGRl6Q5ivvrqK+XKlUsHDhzQgQMHLPpMJhNBDAAAAAAAAAAAwP+kO4iJjIzMiDoAAAAAAAAAAACeO+neIwYAAAAAAAAAAABpk6YVMQMGDNDo0aPl5OSkAQMGPHbsxIkTrVIYAAAAAAAAAABAVpemIObQoUNKSEiQJB08eFAmk+mR41JrBwAAAAAAAAAAeBGlKYiZMmWKcubMKUkKDw/PyHoAAAAAAAAAAACeG2naI6Z8+fL6448/JEmFCxfW9evXM7QoAAAAAAAAAACA50GagphcuXIpMjJSknT27FklJydnaFEAAAAAAAAAAADPgzQ9mqxFixYKCgqSl5eXTCaTKlasqGzZsj1y7G+//WbVAgEAAAAAAAAAALKqNAUx//73v/Xaa6/p9OnT6tOnj7p27SoXF5eMrg0AAAAAAAAAACBLS1MQI0kNGjSQJB04cEB9+/YliAEAAAAAAAAAAHiCNAcxD82dOzcj6gAAAAAAAAAAAHjupDuIuX37tsaOHatNmzbp6tWrSk5OtuhnjxgAAAAAAAAAAIAH0h3EvPnmm9q6davat28vLy8vmUymjKgLAAAAAAAAAAAgy0t3ELNmzRqtXr1a1atXz4h6AAAAAAAAAAAAnhs26T0gd+7ccnNzy4haAAAAAAAAAAAAnivpDmJGjx6tDz/8UHfu3MmIegAAAAAAAAAAAJ4b6X402YQJE3TmzBl5eHjI19dXdnZ2Fv0HDx60WnEAAAAAAAAAAABZWbqDmFdffTUDygAAAAAAAAAAAHj+pDuIGT58eEbUAQAAAAAAAAAA8NxJdxDz0IEDB3TixAmZTCaVLFlS5cuXt2ZdAAAAAAAAAAAAWZ5Neg+4evWqatWqpUqVKqlPnz7q1auXXnrpJdWuXVvXrl2zeoG+vr4ymUwpXj179pQkhYWFpeirUqWKxRz3799X7969lTdvXjk5Oalp06a6ePGi1WsFAAAAAAAAAAD4s3QHMb1791ZsbKyOHTumGzduKDo6WkePHlVsbKz69Olj9QIjIiIUFRVlfm3YsEGS9K9//cs8pkGDBhZj/vvf/1rM0a9fP61YsUJLlizRjh07FBcXp8aNGyspKcnq9QIAAAAAAAAAADyU7keTrV27Vhs3blRAQIC5rWTJkvriiy9Ur149qxYnSfny5bN4P3bsWBUpUkRBQUHmNgcHB3l6ej7y+JiYGM2ePVsLFy5UnTp1JEmLFi2Sj4+PNm7cqPr161u9ZgAAAAAAAAAAAOkpVsQkJyfLzs4uRbudnZ2Sk5OtUlRq4uPjtWjRInXu3Fkmk8ncHh4eLnd3dxUvXlxdu3bV1atXzX0HDhxQQkKCRUjk7e2t0qVLa9euXame6/79+4qNjbV4AQAAAAAAAAAApEe6g5hatWqpb9++unTpkrnt999/V//+/VW7dm2rFvdXK1eu1M2bNxUWFmZuCw0N1eLFi7V582ZNmDBBERERqlWrlu7fvy9Junz5suzt7ZU7d26LuTw8PHT58uVUzzVmzBi5urqaXz4+PhlyTQAAAAAAAAAA4PmV7iBm2rRpunXrlnx9fVWkSBEVLVpUfn5+unXrlqZOnZoRNZrNnj1boaGh8vb2Nre1bt1ajRo1UunSpdWkSROtWbNGv/zyi1avXv3YuQzDsFhV81fDhg1TTEyM+XXhwgWrXQcAAAAAAAAAAHgxpHuPGB8fHx08eFAbNmzQyZMnZRiGSpYsad5/JaOcO3dOGzdu1PLlyx87zsvLS4UKFdKvv/4qSfL09FR8fLyio6MtVsVcvXpV1apVS3UeBwcHOTg4WKd4AAAAAAAAAADwQkp3EPNQ3bp1VbduXWvW8lhz586Vu7u7GjVq9Nhx169f14ULF+Tl5SVJeumll2RnZ6cNGzaoVatWkqSoqCgdPXpU48ePz/C6AQAAAAAAAADAiyvNjybbvHmzSpYs+chN62NiYlSqVClt377dqsU9lJycrLlz56pjx46ytf3/7CguLk6DBg3S7t27dfbsWYWHh6tJkybKmzevmjdvLklydXVVly5dNHDgQG3atEmHDh1Su3btFBgYmOGreAAAAAAAAAAAwIstzStiJk+erK5duypnzpwp+lxdXfX2229r4sSJeuWVV6xaoCRt3LhR58+fV+fOnS3as2XLpp9//lkLFizQzZs35eXlpZD/a+/ug6yq7/uBv6+7sDwEECE86YIkgNGAMYJVqUlEEVDQqlQoCTZE7VQNWosm0VIjJBFtEh9miDrG8GTUoGnRWHViidZMkToSU5Uk/KyxKjpdQlUiirgg7O+PjHdcCYrxnr378HrN3Jm95/s93/0ch4934b3fc8aNy+23354ePXqU511zzTWpra3NtGnTsnXr1hx77LFZunRpampqKl4rAAAAAADA2/Y4iHniiSfyT//0T7sdnzBhQr773e9WpKg/tnZTU9Mux7t27Zr777//fc/v0qVLFi5cmIULFxZRHgAAAAAAwB+1x7cm+93vfpdOnTrtdry2tjb/93//V5GiAAAAAAAA2oM9DmL23XffrF27drfjTz75ZAYOHFiRogAAAAAAANqDPQ5iTjjhhHz961/Pm2++ucvY1q1bc9lll2XKlCkVLQ4AAAAAAKAt2+NnxPzjP/5jVqxYkREjRmT27Nk54IADUiqVsm7dulx33XXZsWNH5s6dW2StAAAAAAAAbcoeBzH9+/fP6tWrc8455+SSSy5JU1NTkqRUKmXixIm5/vrr079//8IKBQAAAAAAaGv2OIhJkiFDhuS+++7Lpk2b8tvf/jZNTU0ZPnx4evfuXVR9AAAAAAAAbdYHCmLe1rt37xx22GGVrgUAAAAAAKBd2avaBQAAAAAAALRXghgAAAAAAICCCGIAAAAAAAAKIogBAAAAAAAoiCAGAAAAAACgIIIYAAAAAACAgtRWuwAAAAAA4MMbtWxUxda6o2IrQftWqb7Tc+2bHTEAAAAAAAAFEcQAAAAAAAAURBADAAAAAABQEEEMAAAAAABAQQQxAAAAAAAABRHEAAAAAAAAFKS22gXA7oxaNqoi69xRkVUAAAD4oPy9DgDAjhgAAAAAAIDCCGIAAAAAAAAKIogBAAAAAAAoiCAGAAAAAACgIIIYAAAAAACAgtRWuwAAWodRy0ZVbK07KrYSAAAAALRtdsQAAAAAAAAURBADAAAAAABQEEEMAAAAAABAQQQxAAAAAAAABRHEAAAAAAAAFEQQAwAAAAAAUBBBDAAAAAAAQEEEMQAAAAAAAAURxAAAAAAAABREEAMAAAAAAFAQQQwAAAAAAEBBBDEAAAAAAAAFqa12AQAAAC1h1LJRFVvrjoqtBAAAtHd2xAAAAAAAABREEAMAAAAAAFAQQQwAAAAAAEBBBDEAAAAAAAAFEcQAAAAAAAAURBADAAAAAABQEEEMAAAAAABAQQQxAAAAAAAABRHEAAAAAAAAFKS22gUAAPDhrPvEgRVb68D/t65iawEAAAB2xAAAAAAAABRGEAMAAAAAAFAQQQwAAAAAAEBBBDEAAAAAAAAFEcQAAAAAAAAURBADAAAAAABQEEEMAAAAAABAQQQxAAAAAAAABRHEAAAAAAAAFEQQAwAAAAAAUBBBDAAAAAAAQEEEMQAAAAAAAAURxAAAAAAAABSkVQcx8+bNS6lUavYaMGBAebypqSnz5s3LoEGD0rVr1xx99NH59a9/3WyNxsbGnHfeeenbt2+6d++ek046KS+++GJLXwoAAAAAANABteogJkk++clPpqGhofxau3Zteezb3/52rr766nzve9/LmjVrMmDAgBx33HF57bXXynMuuOCC3HnnnVm+fHlWrVqV119/PVOmTMmOHTuqcTkAAAAAAEAHUlvtAt5PbW1ts10wb2tqasq1116buXPn5tRTT02SLFu2LP37989tt92Wv/3bv82rr76aRYsW5Yc//GHGjx+fJLnllltSX1+fn/3sZ5k4cWKLXgsAAAAAANCxtPodMU8//XQGDRqUoUOH5q/+6q/yP//zP0mSZ599Nhs2bMiECRPKc+vq6vK5z30uq1evTpI89thj2b59e7M5gwYNysiRI8tzdqexsTGbN29u9gIAAAAAAPggWnUQc/jhh+fmm2/O/fffn5tuuikbNmzI2LFj8/LLL2fDhg1Jkv79+zc7p3///uWxDRs2pHPnzundu/du5+zOFVdckV69epVf9fX1FbwyAAAAAACgI2jVtyY7/vjjy1+PGjUqRx55ZD7+8Y9n2bJlOeKII5IkpVKp2TlNTU27HHu3PZlzySWXZM6cOeX3mzdvFsYAAAAAQJVcNX1KRda58PZ7KrIOtHd6rnJa9Y6Yd+vevXtGjRqVp59+uvzcmHfvbNm4cWN5l8yAAQOybdu2bNq0abdzdqeuri49e/Zs9gIAAAAAAPgg2lQQ09jYmHXr1mXgwIEZOnRoBgwYkJUrV5bHt23blp///OcZO3ZskmT06NHp1KlTszkNDQ351a9+VZ4DAAAAAABQlFZ9a7KLLrooJ554YgYPHpyNGzfmW9/6VjZv3pwvfvGLKZVKueCCC7JgwYIMHz48w4cPz4IFC9KtW7d8/vOfT5L06tUrZ555Zi688ML06dMn++yzTy666KKMGjUq48ePr/LVAQAAAAAA7V2rDmJefPHFzJgxIy+99FI++tGP5ogjjsgjjzySIUOGJEm++tWvZuvWrTn33HOzadOmHH744fm3f/u39OjRo7zGNddck9ra2kybNi1bt27Nsccem6VLl6ampqZalwUAAAAAAHQQrTqIWb58+XuOl0qlzJs3L/PmzdvtnC5dumThwoVZuHBhhauDP12lHnSVeNgVwJ7a/+J7K7LOc1dOrsg6AEDb5u91AMCealPPiAEAAAAAAGhLBDEAAAAAAAAFEcQAAAAAAAAURBADAAAAAABQkNpqFwAALaFSD1P1IFUAAAAAPgg7YgAAAAAAAAoiiAEAAAAAACiIIAYAAAAAAKAgghgAAAAAAICCCGIAAAAAAAAKIogBAAAAAAAoiCAGAAAAAACgIIIYAAAAAACAgtRWuwAAAAA+vKumT6nIOhfefk9F1gEAAP7AjhgAAAAAAICCCGIAAAAAAAAKIogBAAAAAAAoiCAGAAAAAACgIIIYAAAAAACAgghiAAAAAAAACiKIAQAAAAAAKIggBgAAAAAAoCCCGAAAAAAAgIIIYgAAAAAAAAoiiAEAAAAAACiIIAYAAAAAAKAgghgAAAAAAICCCGIAAAAAAAAKIogBAAAAAAAoiCAGAAAAAACgIIIYAAAAAACAgghiAAAAAAAACiKIAQAAAAAAKIggBgAAAAAAoCCCGAAAAAAAgIIIYgAAAAAAAAoiiAEAAAAAAChIbbULAABoU+b1quBar1ZuLQAAAKBVsiMGAAAAAACgIIIYAAAAAACAgghiAAAAAAAACiKIAQAAAAAAKIggBgAAAAAAoCCCGAAAAAAAgIIIYgAAAAAAAAoiiAEAAAAAACiIIAYAAAAAAKAgghgAAAAAAICCCGIAAAAAAAAKUlvtAgAAAACA9um6sx+sdgnQ4ei71seOGAAAAAAAgIIIYgAAAAAAAAri1mTwAdjWBwAA0Lb5ex0A0NLsiAEAAAAAACiIIAYAAAAAAKAgbk0GQKvlthEAAAAAtHV2xAAAAAAAABREEAMAAAAAAFAQQQwAAAAAAEBBBDEAAAAAAAAFEcQAAAAAAAAUpLbaBQAAAHRU1539YLVLAAAACmZHDAAAAAAAQEFadRBzxRVX5LDDDkuPHj3Sr1+/nHzyyXnqqaeazZk1a1ZKpVKz1xFHHNFsTmNjY84777z07ds33bt3z0knnZQXX3yxJS8FAAAAAADogFp1EPPzn/88X/7yl/PII49k5cqVeeuttzJhwoRs2bKl2bxJkyaloaGh/LrvvvuajV9wwQW58847s3z58qxatSqvv/56pkyZkh07drTk5QAAAAAAAB1Mq35GzE9/+tNm75csWZJ+/frlsccey2c/+9ny8bq6ugwYMOCPrvHqq69m0aJF+eEPf5jx48cnSW655ZbU19fnZz/7WSZOnFjcBQAAAAAAAB1aq94R826vvvpqkmSfffZpdvyhhx5Kv379MmLEiPzN3/xNNm7cWB577LHHsn379kyYMKF8bNCgQRk5cmRWr1692+/V2NiYzZs3N3sBAAAAAAB8EG0miGlqasqcOXNy1FFHZeTIkeXjxx9/fG699dY8+OCDueqqq7JmzZocc8wxaWxsTJJs2LAhnTt3Tu/evZut179//2zYsGG33++KK65Ir169yq/6+vpiLgwAAAAAAGi3WvWtyd5p9uzZefLJJ7Nq1apmx6dPn17+euTIkRkzZkyGDBmSe++9N6eeeupu12tqakqpVNrt+CWXXJI5c+aU32/evFkYAwAAAAAAfCBtYkfMeeedl7vvvjv//u//nv322+895w4cODBDhgzJ008/nSQZMGBAtm3blk2bNjWbt3HjxvTv33+369TV1aVnz57NXgAAAAAAAB9Eqw5impqaMnv27KxYsSIPPvhghg4d+r7nvPzyy3nhhRcycODAJMno0aPTqVOnrFy5sjynoaEhv/rVrzJ27NjCagcAAAAAAGjVtyb78pe/nNtuuy0/+clP0qNHj/IzXXr16pWuXbvm9ddfz7x58zJ16tQMHDgwzz33XP7hH/4hffv2zSmnnFKee+aZZ+bCCy9Mnz59ss8+++Siiy7KqFGjMn78+GpeHgAAAAAA0M616iDmhhtuSJIcffTRzY4vWbIks2bNSk1NTdauXZubb745v//97zNw4MCMGzcut99+e3r06FGef80116S2tjbTpk3L1q1bc+yxx2bp0qWpqalpycsBAAAAAAA6mFYdxDQ1Nb3neNeuXXP//fe/7zpdunTJwoULs3DhwkqVBgAAAAAA8L5a9TNiAAAAAAAA2jJBDAAAAAAAQEFa9a3JAADas1HLRlVknTsqsgoAAABQBDtiAAAAAAAACiKIAQAAAAAAKIggBgAAAAAAoCCCGAAAAAAAgIIIYgAAAAAAAAoiiAEAAAAAACiIIAYAAAAAAKAgghgAAAAAAICCCGIAAAAAAAAKIogBAAAAAAAoiCAGAAAAAACgIIIYAAAAAACAgghiAAAAAAAACiKIAQAAAAAAKIggBgAAAAAAoCCCGAAAAAAAgILUVrsAAADan6umT6nYWhfefk/F1gIAAICWZkcMAAAAAABAQQQxAAAAAAAABRHEAAAAAAAAFEQQAwAAAAAAUBBBDAAAAAAAQEEEMQAAAAAAAAURxAAAAAAAABREEAMAAAAAAFAQQQwAAAAAAEBBBDEAAAAAAAAFEcQAAAAAAAAURBADAAAAAABQEEEMAAAAAABAQQQxAAAAAAAABRHEAAAAAAAAFEQQAwAAAAAAUBBBDAAAAAAAQEFqq10AAACtx3VnP1jtEgAAAKBdsSMGAAAAAACgIIIYAAAAAACAgghiAAAAAAAACiKIAQAAAAAAKIggBgAAAAAAoCCCGAAAAAAAgIIIYgAAAAAAAAoiiAEAAAAAACiIIAYAAAAAAKAgghgAAAAAAICCCGIAAAAAAAAKIogBAAAAAAAoiCAGAAAAAACgIIIYAAAAAACAgghiAAAAAAAACiKIAQAAAAAAKIggBgAAAAAAoCCCGAAAAAAAgIIIYgAAAAAAAAoiiAEAAAAAACiIIAYAAAAAAKAgghgAAAAAAICCCGIAAAAAAAAKIogBAAAAAAAoiCAGAAAAAACgIB0qiLn++uszdOjQdOnSJaNHj85//Md/VLskAAAAAACgHeswQcztt9+eCy64IHPnzs1//dd/5TOf+UyOP/74rF+/vtqlAQAAAAAA7VSHCWKuvvrqnHnmmTnrrLNy4IEH5tprr019fX1uuOGGapcGAAAAAAC0U7XVLqAlbNu2LY899lguvvjiZscnTJiQ1atX/9FzGhsb09jYWH7/6quvJkk2b95cXKFVtLPxjYqttbnUVJF1dmzdUZF1Xt9RmXWSZOu2LRVZp3H79oqsk7TfP5MdQaX6rrX1XFK5vqtUzyWV6zs913a1tp5LfNbtKX3XNrXnny8Tn3W0Tj7r9ozPOirFZ92e8VlHJfms2zOt7bOuPffc29fW1PTef6ZKTe83ox343//93+y77755+OGHM3bs2PLxBQsWZNmyZXnqqad2OWfevHmZP39+S5YJAAAAAAC0MS+88EL222+/3Y53iB0xbyuVSs3eNzU17XLsbZdccknmzJlTfr9z58688sor6dOnz27PofXZvHlz6uvr88ILL6Rnz57VLgc6BH0HLUvPQcvTd9Cy9By0PH0HLUvPtV1NTU157bXXMmjQoPec1yGCmL59+6ampiYbNmxodnzjxo3p37//Hz2nrq4udXV1zY7tvffeRZVIwXr27Ol/YtDC9B20LD0HLU/fQcvSc9Dy9B20LD3XNvXq1et95+zVAnVUXefOnTN69OisXLmy2fGVK1c2u1UZAAAAAABAJXWIHTFJMmfOnJx++ukZM2ZMjjzyyHz/+9/P+vXrc/bZZ1e7NAAAAAAAoJ3qMEHM9OnT8/LLL+cb3/hGGhoaMnLkyNx3330ZMmRItUujQHV1dbnssst2uc0cUBx9By1Lz0HL03fQsvQctDx9By1Lz7V/paampqZqFwEAAAAAANAedYhnxAAAAAAAAFSDIAYAAAAAAKAgghgAAAAAAICCCGIAKFypVMpdd91V7TIAoFA+7wAAgD9GEEObt3r16tTU1GTSpEnVLgXatVmzZqVUKu3y+u1vf1vt0qBdmzVrVk4++eRqlwEdkv6DlqHXoGW8/Xe6s88+e5exc889N6VSKbNmzWr5wqAd0m+8myCGNm/x4sU577zzsmrVqqxfv/5DrbVjx47s3LmzQpVB+zNp0qQ0NDQ0ew0dOrTaZQEAALAH6uvrs3z58mzdurV87M0338yPfvSjDB48+EOtvX379g9bHrQrRfYbbY8ghjZty5YtueOOO3LOOedkypQpWbp0aXnsoYceSqlUyr333ptPfepT6dKlSw4//PCsXbu2PGfp0qXZe++9c8899+Sggw5KXV1dnn/++SpcCbQNdXV1GTBgQLNXTU1N/vVf/zWjR49Oly5d8rGPfSzz58/PW2+91ezchoaGHH/88enatWuGDh2aH//4x1W6Cmi7fvrTn+aoo47K3nvvnT59+mTKlCl55plnyuPPPfdcSqVSVqxYkXHjxqVbt2751Kc+lf/8z/+sYtXQPuy///659tprmx075JBDMm/evKrUA+3VnvRaqVTKD37wg5xyyinp1q1bhg8fnrvvvrtlC4U26tBDD83gwYOzYsWK8rEVK1akvr4+n/70p8vH9vTnzjvuuCNHH310unTpkltuuaVFrwVau0r12zHHHJPZs2c3W/vll19OXV1dHnzwweIvhIoQxNCm3X777TnggANywAEHZObMmVmyZEmampqazfnKV76S7373u1mzZk369euXk046qdlvabzxxhu54oor8oMf/CC//vWv069fv5a+DGjT7r///sycOTPnn39+fvOb3+TGG2/M0qVLc/nllzebd+mll2bq1Kl54oknMnPmzMyYMSPr1q2rUtXQNm3ZsiVz5szJmjVr8sADD2SvvfbKKaecsstuzrlz5+aiiy7K448/nhEjRmTGjBm7hKMA0JbNnz8/06ZNy5NPPpkTTjghX/jCF/LKK69UuyxoE770pS9lyZIl5feLFy/OGWec0WzOnv7c+bWvfS3nn39+1q1bl4kTJ7ZI/dCWVKLfzjrrrNx2221pbGwsn3Prrbdm0KBBGTduXMtcCB+aIIY2bdGiRZk5c2aSP9wy6fXXX88DDzzQbM5ll12W4447LqNGjcqyZcvyu9/9LnfeeWd5fPv27bn++uszduzYHHDAAenevXuLXgO0Jffcc08+8pGPlF+nnXZaLr/88lx88cX54he/mI997GM57rjj8s1vfjM33nhjs3NPO+20nHXWWRkxYkS++c1vZsyYMVm4cGGVrgTapqlTp+bUU0/N8OHDc8ghh2TRokVZu3ZtfvOb3zSbd9FFF2Xy5MkZMWJE5s+fn+eff97znABoV2bNmpUZM2Zk2LBhWbBgQbZs2ZJHH3202mVBm3D66adn1apVee655/L888/n4YcfLv/bytv29OfOCy64IKeeemqGDh2aQYMGteRlQJtQiX6bOnVqSqVSfvKTn5TPWbJkSfk5NLQNtdUuAP5UTz31VB599NHy9r7a2tpMnz49ixcvzvjx48vzjjzyyPLX++yzTw444IBmv4XfuXPnHHzwwS1XOLRh48aNyw033FB+37179wwbNixr1qxptgNmx44defPNN/PGG2+kW7duSZr34tvvH3/88RapG9qLZ555JpdeemkeeeSRvPTSS+XfkFq/fn1GjhxZnvfOz7WBAwcmSTZu3JhPfOITLVswABTknZ913bt3T48ePbJx48YqVgRtR9++fTN58uQsW7YsTU1NmTx5cvr27dtszp7+3DlmzJgWrR3amkr0W11dXWbOnJnFixdn2rRpefzxx/PEE0/krrvuqsIV8acSxNBmLVq0KG+99Vb23Xff8rGmpqZ06tQpmzZtes9z35kWd+3aVXoMe+jt4OWddu7cmfnz5+fUU0/dZX6XLl3ecz29Bx/MiSeemPr6+tx0000ZNGhQdu7cmZEjR2bbtm3N5nXq1Kn89dt99u7bSAAfzF577bXLLXA9lBgqb0977Z2fdckfPu981sGeO+OMM8rPnLjuuut2Gd/TnzvdVQTeXyX67ayzzsohhxySF198MYsXL86xxx6bIUOGtNg18OEJYmiT3nrrrdx888256qqrMmHChGZjU6dOza233lr+DY1HHnkkgwcPTpJs2rQp//3f/+03gqGCDj300Dz11FO7BDTv9sgjj+Sv//qvm71/58PpgPf28ssvZ926dbnxxhvzmc98JkmyatWqKlcFHcdHP/rRNDQ0lN9v3rw5zz77bBUrgvZJr0HLmDRpUvkfed/9bBc/d0JlVaLfRo0alTFjxuSmm27Kbbfd5lbvbZAghjbpnnvuyaZNm3LmmWemV69ezcb+8i//MosWLco111yTJPnGN76RPn36pH///pk7d2769u2bk08+uQpVQ/v09a9/PVOmTEl9fX1OO+207LXXXnnyySezdu3afOtb3yrP+/GPf5wxY8bkqKOOyq233ppHH300ixYtqmLl0Lb07t07ffr0yfe///0MHDgw69evz8UXX1ztsqDDOOaYY7J06dKceOKJ6d27dy699NLU1NRUuyxod/QatIyamprybdvf3WN+7oTKqlS/nXXWWZk9e3a6deuWU045pfC6qay9ql0A/CkWLVqU8ePH7xLCJH/YEfP444/nl7/8ZZLkyiuvzN/93d9l9OjRaWhoyN13353OnTu3dMnQbk2cODH33HNPVq5cmcMOOyxHHHFErr766l22yM6fPz/Lly/PwQcfnGXLluXWW2/NQQcdVKWqoe3YuXNnamtrs9dee2X58uV57LHHMnLkyPz93/99vvOd71S7PGjX3u6/JLnkkkvy2c9+NlOmTMkJJ5yQk08+OR//+MerXCG0D3oNqqNnz57p2bPnLsf93AmVV4l+mzFjRmpra/P5z3/+fW8FT+tTanr3zVehnXjooYcybty4bNq0KXvvvXe1ywGAP8mkSZMybNiwfO9736t2KdDh6D9oGXoNAN7fCy+8kP333z9r1qzJoYceWu1y+IDsiAEAaIU2bdqUe++9Nw899FDGjx9f7XKgQ9F/0DL0GgC8v+3bt2f9+vX52te+liOOOEII00Z5RgwAQCt0xhlnZM2aNbnwwgvzF3/xF9UuBzoU/QctQ68BwPt7+OGHM27cuIwYMSL//M//XO1y+BO5NRkAAAAAAEBB3JoMAAAAAACgIIIYAAAAAACAgghiAAAAAAAACiKIAQAAAAAAKIggBgAAAAAAoCCCGAAAgBZQKpVy1113VbsMAACghQliAACAdm3WrFkplUo5++yzdxk799xzUyqVMmvWrIp9v3nz5uWQQw6p2HoAAEDbJogBAADavfr6+ixfvjxbt24tH3vzzTfzox/9KIMHD65iZQAAQHsniAEAANq9Qw89NIMHD86KFSvKx1asWJH6+vp8+tOfLh9rbGzM+eefn379+qVLly456qijsmbNmvL4Qw89lFKplAceeCBjxoxJt27dMnbs2Dz11FNJkqVLl2b+/Pl54oknUiqVUiqVsnTp0vL5L730Uk455ZR069Ytw4cPz9133138xQMAAFUliAEAADqEL33pS1myZEn5/eLFi3PGGWc0m/PVr341//Iv/5Jly5bll7/8ZYYNG5aJEyfmlVdeaTZv7ty5ueqqq/KLX/witbW15XWmT5+eCy+8MJ/85CfT0NCQhoaGTJ8+vXze/PnzM23atDz55JM54YQT8oUvfGGXtQEAgPZFEAMAAHQIp59+elatWpXnnnsuzz//fB5++OHMnDmzPL5ly5bccMMN+c53vpPjjz8+Bx10UG666aZ07do1ixYtarbW5Zdfns997nM56KCDcvHFF2f16tV5880307Vr13zkIx9JbW1tBgwYkAEDBqRr167l82bNmpUZM2Zk2LBhWbBgQbZs2ZJHH320xf4bAAAALa+22gUAAAC0hL59+2by5MlZtmxZmpqaMnny5PTt27c8/swzz2T79u358z//8/KxTp065c/+7M+ybt26ZmsdfPDB5a8HDhyYJNm4ceP7Pm/mned17949PXr0yMaNGz/UdQEAAK2bIAYAAOgwzjjjjMyePTtJct111zUba2pqSpKUSqVdjr/7WKdOncpfvz22c+fO9/3+7zzv7XP35DwAAKDtcmsyAACgw5g0aVK2bduWbdu2ZeLEic3Ghg0bls6dO2fVqlXlY9u3b88vfvGLHHjggXv8PTp37pwdO3ZUrGYAAKBtsyMGAADoMGpqasq3GaupqWk21r1795xzzjn5yle+kn322SeDBw/Ot7/97bzxxhs588wz9/h77L///nn22Wfz+OOPZ7/99kuPHj1SV1dX0esAAADaDkEMAADQofTs2XO3Y1deeWV27tyZ008/Pa+99lrGjBmT+++/P717997j9adOnZoVK1Zk3Lhx+f3vf58lS5Zk1qxZFagcAABoi0pNb98IGQAAAAAAgIryjBgAAAAAAICCCGIAAAAAAAAKIogBAAAAAAAoiCAGAAAAAACgIIIYAAAAAACAgghiAAAAAAAACiKIAQAAAAAAKIggBgAAAAAAoCCCGAAAAAAAgIIIYgAAAAAAAAoiiAEAAAAAACjI/wcqKbSNZ9OKU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
        <p:nvSpPr>
          <p:cNvPr id="5" name="AutoShape 4" descr="data:image/png;base64,iVBORw0KGgoAAAANSUhEUgAABmIAAAJuCAYAAACjTR0fAAAAOXRFWHRTb2Z0d2FyZQBNYXRwbG90bGliIHZlcnNpb24zLjcuMiwgaHR0cHM6Ly9tYXRwbG90bGliLm9yZy8pXeV/AAAACXBIWXMAAA9hAAAPYQGoP6dpAACU3klEQVR4nOzdd3zNZ//H8feJDJFECLIIiRVBrFKzktgxq9yoGkG19h7VZbU1Wqu0uNWmVbeiLbdN7BGzNVsaq2KUSMTK+v7+cDu/nkZI9KQRXs/H4zzunOu6vtf38/0mR295u76XyTAMQwAAAAAAAAAAALA6m8wuAAAAAAAAAAAA4HlFEAMAAAAAAAAAAJBBCGIAAAAAAAAAAAAyCEEMAAAAAAAAAABABiGIAQAAAAAAAAAAyCAEMQAAAAAAAAAAABmEIAYAAAAAAAAAACCDEMQAAAAAAAAAAABkEIIYAAAAAAAAAACADEIQAwAAgCxj3rx5MplMMplMCg8PT9FvGIaKFi0qk8mk4ODgDK1l165dGjFihG7evJmiz9fXV40bN37iHOHh4aley9P48/0xmUyytbWVl5eX2rRpo19//dUq5/injRgxQiaTyWrz3b9/X9OmTVONGjWUO3du2dvbK3/+/GrVqpW2bt1qtfP8k86ePSuTyaTPPvssw86xf/9+mUwmjRs3LkVfs2bNZDKZNHPmzBR9tWvXVp48eWQYhiQpODhYpUuXfuQ5/vjjD5lMJo0YMSJF34kTJxQWFqaCBQvK3t5eefPmVcOGDbVmzZo0X8OfPxsmk0k5c+ZUtWrV9M0336R5jqf18LN59uzZDD8XAAAAnj0EMQAAAMhyXFxcNHv27BTtW7du1ZkzZ+Ti4pLhNezatUsjR458ZBCT2ebOnavdu3dr48aN6tWrl3744QfVqFFD0dHRmV1apvrjjz9UvXp1DRgwQKVLl9a8efO0adMmTZgwQdmyZVPt2rV15MiRzC7zmVShQgW5urpqy5YtFu3Jycnavn27nJycUvTFx8dr9+7dCg4O/lth2vLly1W+fHnt27dPH3zwgTZu3Kjp06dLkho2bKghQ4akea6WLVtq9+7d2rVrl2bMmKHY2Fi1bdtWX3/99VPXlxaNGjXS7t275eXllaHnAQAAwLPJNrMLAAAAANKrdevWWrx4sb744gvlzJnT3D579mxVrVpVsbGxmVhd5itdurQqVqwo6cEKhKSkJA0fPlwrV65Up06dMrk6S0lJSUpMTJSDg0OGn6tDhw46cuSI1q1bp1q1aln0tWnTRgMGDFDu3LkzvI6syMbGRjVr1tSWLVuUmJgoW9sHf5U8cuSIoqOjNWjQIC1cuNDimL179+ru3bsKCQl56vOeOXNG7du3V2BgoMLDw+Xk5GTu+9e//qXu3bvr008/VYUKFdSmTZsnzufh4aEqVapIkqpWrarq1avL19dXM2fOVNu2bZ+6zifJly+f8uXLl2HzAwAA4NnGihgAAABkOa+//rokWTxSKCYmRt999506d+78yGNu3LihHj16KH/+/LK3t1fhwoX13nvv6f79+xbjTCaTevXqpYULFyogIEA5cuRQ2bJltWrVKvOYESNGaPDgwZIkPz+/VB+XtnbtWlWoUEGOjo4qUaKE5syZ89jrWrhwoUwmk3bv3p2ib9SoUbKzs9OlS5ceO8ejPAxlrly5YtG+f/9+NW3aVG5ubsqePbvKly+vpUuXpjj+999/11tvvSUfHx/Z29vL29tbLVu2tJjv/Pnzateundzd3eXg4KCAgABNmDBBycnJ5jEPH6E1fvx4ffTRR/Lz85ODg4N5JcXq1atVrlw5OTg4yM/PL9VHbf3nP/9R5cqV5erqqhw5cqhw4cKpft8fOnDggNasWaMuXbqkCGEeqlSpkgoWLChJunbtmnr06KGSJUvK2dlZ7u7uqlWrlrZv357iuOnTp6ts2bJydnaWi4uLSpQooXfffddizOXLl/X222+rQIECsre3l5+fn0aOHKnExMR0z5Wa5ORkffzxxypYsKCyZ8+uihUratOmTeb+7du3y2QyPfJRXAsWLJDJZFJERESq84eEhCguLk779+83t4WHh8vb21tvvvmmrly5ouPHj1v0PTzuaU2aNEl37tzR1KlTLUKYhyZMmKBcuXLp448/fqr5CxUqpHz58qX4bMTGxmrQoEHy8/MzP76uX79+un37tsW4mzdvqkuXLnJzc5Ozs7MaNWqk3377LcUj1lJ7NNmcOXNUtmxZZc+eXW5ubmrevLlOnDhhMSYsLEzOzs46ffq0GjZsKGdnZ/n4+GjgwIEp/vwCAADAs4kgBgAAAFlOzpw51bJlS4tg45tvvpGNjY1at26dYvy9e/cUEhKiBQsWaMCAAVq9erXatWun8ePH67XXXksxfvXq1Zo2bZpGjRql7777zvwL0t9++02S9Oabb6p3796SHjw2affu3dq9e7cqVKhgnuPIkSMaOHCg+vfvr++//15lypRRly5dtG3btlSvq3Xr1vL09NQXX3xh0Z6YmKiZM2eqefPm8vb2Tt/NkhQZGSlJKl68uLlty5Ytql69um7evKkZM2bo+++/V7ly5dS6dWvNmzfPPO73339XpUqVtGLFCg0YMEBr1qzR5MmT5erqan7U2bVr11StWjWtX79eo0eP1g8//KA6depo0KBB6tWrV4p6Pv/8c23evFmfffaZ1qxZoxIlSmjTpk1q1qyZXFxctGTJEn366adaunSp5s6da3Hs7t271bp1axUuXFhLlizR6tWr9eGHH6YINP5q/fr1kqRXX301Tffsxo0bkqThw4dr9erVmjt3rgoXLqzg4GCLwG3JkiXq0aOHgoKCtGLFCq1cuVL9+/e3+IX95cuX9fLLL2vdunX68MMPzYHQmDFj1LVr13TN9TjTpk3T2rVrNXnyZC1atEg2NjYKDQ01B3uvvPKKypcvn+Ln6+GxlSpVUqVKlVKd/2Gg8udHkG3ZskVBQUHy9/eXp6enxb3ZsmWL8uXLp5IlS6aYKzExMcUrKSkpxbgNGzZYrGL5qxw5cqhevXo6evSoLl++nGrtqYmJidGNGzcsPht37txRUFCQ5s+frz59+mjNmjUaOnSo5s2bp6ZNm5r3u0lOTlaTJk309ddfa+jQoVqxYoUqV66sBg0apOncY8aMUZcuXVSqVCktX75cU6ZM0U8//aSqVaum2NMpISFBTZs2Ve3atfX999+rc+fOmjRp0iP37AEAAMAzyAAAAACyiLlz5xqSjIiICGPLli2GJOPo0aOGYRhGpUqVjLCwMMMwDKNUqVJGUFCQ+bgZM2YYkoylS5dazDdu3DhDkrF+/XpzmyTDw8PDiI2NNbddvnzZsLGxMcaMGWNu+/TTTw1JRmRkZIo6CxUqZGTPnt04d+6cue3u3buGm5ub8fbbb5vbHl7Dli1bzG3Dhw837O3tjStXrpjbvv32W0OSsXXr1jTdnz179hgJCQnGrVu3jLVr1xqenp5GzZo1jYSEBPPYEiVKGOXLl7doMwzDaNy4seHl5WUkJSUZhmEYnTt3Nuzs7Izjx4+net533nnHkGTs3bvXor179+6GyWQyTp06ZRiGYURGRhqSjCJFihjx8fEWYytXrmx4e3sbd+/eNbfFxsYabm5uxp//2vLZZ58ZkoybN28+9l78Vbdu3QxJxsmTJ9N13EOJiYlGQkKCUbt2baN58+bm9l69ehm5cuV67LFvv/224ezsbPHzYBj/fy3Hjh1L81yP8vC+pnb/6tSpY257+DNy6NAhc9u+ffsMScb8+fMfe57k5GTDzc3NqFevnmEYhpGUlGTkypXLmDFjhmEYhtGqVSujZcuWhmEYxv379w1HR0ejVatWFnMEBQUZkh77Gj58uHl89uzZjSpVqjy2rqFDhz7y5++vJBk9evQwEhISjPj4eOOXX34xmjZtari4uBj79+83jxszZoxhY2NjREREWBy/bNkyQ5Lx3//+1zAMw1i9erUhyZg+fbrFuDFjxqS4jof3/eGfF9HR0Yajo6PRsGFDi2PPnz9vODg4GG3btjW3dezY8ZF/fjVs2NDw9/d/7DUDAADg2cCKGAAAAGRJQUFBKlKkiObMmaOff/5ZERERqT6eavPmzXJyclLLli0t2sPCwiTJ4vFN0oN/+e/i4mJ+7+HhIXd3d507dy7N9ZUrV878mCtJyp49u4oXL/7EObp37y5JmjVrlrlt2rRpCgwMVM2aNdN07ipVqsjOzk4uLi5q0KCBcufOre+//968r8fp06d18uRJvfHGG5IsVyc0bNhQUVFROnXqlCRpzZo1CgkJUUBAQKrn27x5s0qWLKmXX37Zoj0sLEyGYWjz5s0W7U2bNpWdnZ35/e3btxUREaHXXntN2bNnN7e7uLioSZMmFsc+XLHRqlUrLV26VL///nua7snTmDFjhipUqKDs2bPL1tZWdnZ22rRpk8Wjo15++WXdvHlTr7/+ur7//nv98ccfKeZZtWqVQkJC5O3tbXGvQ0NDJUlbt25N81yPk9r927Ztm3m1yeuvvy53d3eLVTFTp05Vvnz5Hrma7M9MJpOCgoK0c+dOJSQk6PDhw7p586aCg4MlPfhMhoeHyzAM7dmzJ9X9YYoUKaKIiIgUr40bN6breh8y/rdCxWQyPXHsl19+KTs7O9nb26t48eJas2aNvvnmG7300kvmMatWrVLp0qVVrlw5i+9X/fr1LR5B+PD71qpVK4tzPHx04uPs3r1bd+/eNf8Z9JCPj49q1aqV4s8kk8mU4rNQpkyZdP2ZBAAAgMxDEAMAAIAsyWQyqVOnTlq0aJFmzJih4sWL65VXXnnk2OvXr8vT0zPFL2rd3d1la2ur69evW7TnyZMnxRwODg66e/dumut72jk8PDzUunVrzZw5U0lJSfrpp5+0ffv2Rz7iKzULFixQRESENm/erLffflsnTpyw+OXww/0wBg0aJDs7O4tXjx49JMkcAly7dk0FChR47PmuX78uLy+vFO0PH6P21/v717HR0dFKTk6Wp6dnijn+2lazZk2tXLlSiYmJ6tChgwoUKKDSpUs/ct+TP3sYij18TNuTTJw4Ud27d1flypX13Xffac+ePYqIiFCDBg0svoft27fXnDlzdO7cObVo0ULu7u6qXLmyNmzYYB5z5coV/fjjjynudalSpST9/71Oy1yPk9r9i4+PV1xcnKQHP4Nvv/22vv76a928eVPXrl3T0qVL9eabb8rBweGJ5wgJCTEHZ1u2bJGHh4f8/f0lPQhi/vjjDx07dsz8+LJHBTEP96/566ts2bIpxhYsWPCJ37OH+674+Pg8sf5WrVopIiJCu3bt0syZM+Xi4qI2bdpYPArsypUr+umnn1J8v1xcXGQYhvn7df36ddna2srNzc3iHB4eHk+s4+FnIrXPzV8/Mzly5LAI2aQH38t79+498VwAAADIfLaZXQAAAADwtMLCwvThhx9qxowZj92sO0+ePNq7d68Mw7AIY65evarExETlzZv3nyg3zfr27auFCxfq+++/19q1a5UrVy7z6pW0CAgIUMWKFSU9+EV4UlKSvvrqKy1btkwtW7Y0X++wYcMeuUeOJPMv1/Ply6eLFy8+9nx58uRRVFRUivZLly5JUor7+9dALHfu3DKZTI/c4+NRbc2aNVOzZs10//597dmzR2PGjFHbtm3l6+urqlWrPrLG+vXr691339XKlSvTtIfHokWLFBwcrOnTp1u037p1K8XYTp06qVOnTrp9+7a2bdum4cOHq3Hjxvrll19UqFAh5c2bV2XKlEn1Z/TP+/48aa7HSe3+2dvby9nZ2dzWvXt3jR07VnPmzNG9e/eUmJiobt26PXbuhx4GK+Hh4dq9e7eCgoLMfSVLllTevHm1ZcsWhYeHy8vLy/xz9LTq1q2rL774Qnv27HnkPjF37tzRhg0bVLp06UcGUX+VL18+82ejatWqCggIUFBQkPr3769Vq1ZJevDz6ujoaLEH1Z89/HnOkyePEhMTdePGDYswJi171TwMalP73DxrfyYBAADg72FFDAAAALKs/Pnza/DgwWrSpIk6duyY6rjatWsrLi5OK1eutGhfsGCBuT+9Hq4eSM8qmbR66aWXVK1aNY0bN06LFy9WWFiYnJycnnq+8ePHK3fu3Prwww+VnJwsf39/FStWTEeOHHnkyoSKFSuaH80WGhqqLVu2mB9V9ii1a9fW8ePHdfDgQYv2BQsWyGQyPXJVxJ85OTnp5Zdf1vLlyy3+hf+tW7f0448/pnqcg4ODgoKCzBuWHzp0KNWxFSpUUGhoqGbPnp3iUWkP7d+/X+fPn5f0ICz66wqRn376ybzxfWrXERoaqvfee0/x8fE6duyYJKlx48Y6evSoihQp8sh7/ecg5klzPU5q9++VV15RtmzZzO1eXl7617/+pS+//FIzZsxQkyZNLB6j9zilSpVSvnz5tHnzZm3fvt38WDLpwT2rWbOm1q5dqz179jzx+54W/fv3l6Ojo3r37q3bt2+n6B80aJCio6P1/vvvP9X8r7zyijp06KDVq1ebv7eNGzfWmTNnlCdPnkd+v3x9fSXJHEJ9++23FnMuWbLkieetWrWqHB0dtWjRIov2ixcvavPmzU/1ZxIAAACeXayIAQAAQJY2duzYJ47p0KGDvvjiC3Xs2FFnz55VYGCgduzYoU8++UQNGzZUnTp10n3ewMBASdKUKVPUsWNH2dnZyd/f32Jvmb+jb9++at26tUwmk/lxYU8rd+7cGjZsmIYMGaKvv/5a7dq108yZMxUaGqr69esrLCxM+fPn140bN3TixAkdPHhQ//nPfyRJo0aN0po1a1SzZk29++67CgwM1M2bN7V27VoNGDBAJUqUUP/+/bVgwQI1atRIo0aNUqFChbR69Wp9+eWX6t69u4oXL/7EGkePHq0GDRqobt26GjhwoJKSkjRu3Dg5OTnpxo0b5nEffvihLl68qNq1a6tAgQK6efOmpkyZIjs7O4vVGY+yYMECNWjQQKGhoercubNCQ0OVO3duRUVF6ccff9Q333yjAwcOqGDBgmrcuLFGjx6t4cOHKygoSKdOndKoUaPk5+enxMRE85xdu3aVo6OjqlevLi8vL12+fFljxoyRq6ureT+bUaNGacOGDapWrZr69Okjf39/3bt3T2fPntV///tfzZgxQwUKFEjTXI+TLVs21a1bVwMGDFBycrLGjRun2NhYjRw5MsXYvn37qnLlypKkuXPnPnHuh0wmk4KDg7Vs2TIZhpHingcFBalfv34yDMMqQUyRIkW0cOFCvfHGG6pUqZIGDBggf39/XblyRXPmzNGaNWs0aNCgJ+5v8zijR4/Wt99+qw8++EAbN25Uv3799N1336lmzZrq37+/ypQpo+TkZJ0/f17r16/XwIEDVblyZTVo0EDVq1fXwIEDFRsbq5deekm7d+82B7w2Nqn/u8dcuXLpgw8+0LvvvqsOHTro9ddf1/Xr1zVy5Ehlz55dw4cPf+rrAQAAwDPIAAAAALKIuXPnGpKMiIiIx44rVaqUERQUZNF2/fp1o1u3boaXl5dha2trFCpUyBg2bJhx7949i3GSjJ49e6aYs1ChQkbHjh0t2oYNG2Z4e3sbNjY2hiRjy5Yt5rGNGjVKMUdQUJBFXVu2bLE47s/u379vODg4GA0aNHjstf7Z4+7P3bt3jYIFCxrFihUzEhMTDcMwjCNHjhitWrUy3N3dDTs7O8PT09OoVauWMWPGDItjL1y4YHTu3Nnw9PQ07OzsDG9vb6NVq1bGlStXzGPOnTtntG3b1siTJ49hZ2dn+Pv7G59++qmRlJRkHhMZGWlIMj799NNH1v/DDz8YZcqUMezt7Y2CBQsaY8eONYYPH278+a8tq1atMkJDQ438+fMb9vb2hru7u9GwYUNj+/btabpHd+/eNT7//HOjatWqRs6cOQ1bW1vD29vbeO2114zVq1ebx92/f98YNGiQkT9/fiN79uxGhQoVjJUrVxodO3Y0ChUqZB43f/58IyQkxPDw8DDs7e3N9+ann36yOO+1a9eMPn36GH5+foadnZ3h5uZmvPTSS8Z7771nxMXFpWuuv3p4X8eNG2eMHDnSKFCggGFvb2+UL1/eWLduXarH+fr6GgEBAWm6b3/25ZdfGpKMfPnypeg7fPiwIcmQZPz6668p+oOCgoxSpUo9ct5r164Zkozhw4en6Dt27JjRsWNHo0CBAub716BBA4vv2ZOk9tk2DMMYPHiwIcnYunWrYRiGERcXZ7z//vuGv7+/YW9vb7i6uhqBgYFG//79jcuXL5uPu3HjhtGpUycjV65cRo4cOYy6desae/bsMSQZU6ZMMY97+NmMjIy0OO9XX31l/pl3dXU1mjVrZhw7dsxiTMeOHQ0nJ6cUNf/1swEAAIBnl8kwDOMfT38AAAAAPNaPP/6opk2bavXq1WrYsGFml4PnzE8//aSyZcvqiy+++NsrrmDp66+/1htvvKGdO3eqWrVqmV0OAAAAngEEMQAAAMAz5Pjx4zp37pz69u0rJycnHTx4MMXm9sDTOnPmjM6dO6d3331X58+f1+nTp5UjR47MLivL+uabb/T7778rMDBQNjY22rNnjz799FOVL19eW7duzezyAAAA8IxI/aG1AAAAAP5xPXr0UNOmTZU7d2598803hDCwqtGjR6tu3bqKi4vTf/7zH0KYv8nFxUVLlixR69at1bBhQ82aNUthYWH68ccfM7s0AAAAPENYEQMAAAAAAAAAAJBBWBEDAAAAAAAAAACQQQhiAAAAAAAAAAAAMghBDAAAAAAAAAAAQAaxzewCsork5GRdunRJLi4ubJgKAAAAAAAAAMALzjAM3bp1S97e3rKxSX3dC0FMGl26dEk+Pj6ZXQYAAAAAAAAAAHiGXLhwQQUKFEi1nyAmjVxcXCQ9uKE5c+bM5GoAAAAAAAAAAEBmio2NlY+Pjzk/SA1BTBo9fBxZzpw5CWIAAAAAAAAAAIAkPXE7k9QfWgYAAAAAAAAAAIC/hSAGAAAAAAAAAAAggxDEAAAAAAAAAAAAZBD2iAEAAAAAAACA55xhGEpMTFRSUlJmlwJkGdmyZZOtre0T94B5EoIYAAAAAAAAAHiOxcfHKyoqSnfu3MnsUoAsJ0eOHPLy8pK9vf1Tz0EQAwAAAAAAAADPqeTkZEVGRipbtmzy9vaWvb393/7X/cCLwDAMxcfH69q1a4qMjFSxYsVkY/N0u70QxAAAAAAAAADAcyo+Pl7Jycny8fFRjhw5MrscIEtxdHSUnZ2dzp07p/j4eGXPnv2p5nm6+AYAAAAAAAAAkGU87b/kB1501vjs8OkDAAAAAAAAAADIIAQxAAAAAAAAAAAAGYQgBgAAAAAAAACA55Svr68mT56c2WW80AhiAAAAAAAAAADPlRkzZsjFxUWJiYnmtri4ONnZ2emVV16xGLt9+3aZTCb98ssvklIPLkaMGKFy5cpZtN24cUP9+vWTr6+v7O3t5eXlpU6dOun8+fOPrS88PFwmk8n8ypMnj2rVqqWdO3c+3QU/RkREhN566y2rz4u0I4gBAAAAAAAAADxXQkJCFBcXp/3795vbtm/fLk9PT0VEROjOnTvm9vDwcHl7e6t48eLpOseNGzdUpUoVbdy4UV9++aVOnz6tb7/9VmfOnFGlSpX022+/PXGOU6dOKSoqSuHh4cqXL58aNWqkq1evpquOJ8mXL59y5Mhh1TmRPgQxAAAAAAAAAIDnir+/v7y9vRUeHm5uCw8PV7NmzVSkSBHt2rXLoj0kJCTd53jvvfd06dIlbdy4UQ0bNlTBggVVs2ZNrVu3TnZ2durZs+cT53B3d5enp6cCAwP1/vvvKyYmRnv37jX3Hz9+XA0bNpSzs7M8PDzUvn17/fHHH+b+W7du6Y033pCTk5O8vLw0adIkBQcHq1+/fuYxf13hc/78eTVr1kzOzs7KmTOnWrVqpStXrpj7H678WbhwoXx9feXq6qo2bdro1q1b6b5HeCBTg5ht27apSZMm8vb2lslk0sqVKy36/7w068+vTz/91DwmODg4RX+bNm0s5omOjlb79u3l6uoqV1dXtW/fXjdv3vwHrhAAAAAAAAAAkBmCg4O1ZcsW8/stW7YoODhYQUFB5vb4+Hjt3r073UFMcnKylixZojfeeEOenp4WfY6OjurRo4fWrVunGzdupGm+O3fuaO7cuZIkOzs7SVJUVJSCgoJUrlw57d+/X2vXrtWVK1fUqlUr83EDBgzQzp079cMPP2jDhg3avn27Dh48mOp5DMPQq6++qhs3bmjr1q3asGGDzpw5o9atW1uMO3PmjFauXKlVq1Zp1apV2rp1q8aOHZuma0FKtpl58tu3b6ts2bLq1KmTWrRokaI/KirK4v2aNWvUpUuXFGO7du2qUaNGmd87Ojpa9Ldt21YXL17U2rVrJUlvvfWW2rdvrx9//NFalwIAAAAAAAAAeIYEBwerf//+SkxM1N27d3Xo0CHVrFlTSUlJ+vzzzyVJe/bs0d27d1MEMUOHDtX7779v0RYfH6+SJUtKkq5du6abN28qICDgkecOCAiQYRg6ffq0Xn755VRrLFCggKQHQYxhGHrppZdUu3ZtSdL06dNVoUIFffLJJ+bxc+bMkY+Pj3755Rd5eXlp/vz5+vrrr83HzJ07V97e3qmeb+PGjfrpp58UGRkpHx8fSdLChQtVqlQpRUREqFKlSpIeBE3z5s2Ti4uLJKl9+/batGmTPv7441TnRuoyNYgJDQ1VaGhoqv1/TRK///57hYSEqHDhwhbtOXLkSDH2oRMnTmjt2rXas2ePKleuLEmaNWuWqlatqlOnTsnf3/9vXgUAAAAAAAAA4FkTEhKi27dvKyIiQtHR0SpevLjc3d0VFBSk9u3b6/bt2woPD1fBggVT/M558ODBCgsLs2j7/PPPtW3btjSd2zAMSQ+e+vQ427dvl5OTkw4dOqShQ4dq3rx55hUxBw4c0JYtW+Ts7JziuDNnzuju3btKSEiwCHpcXV0f+zvvEydOyMfHxxzCSFLJkiWVK1cunThxwhzE+Pr6mkMYSfLy8rL63jUvkkwNYtLjypUrWr16tebPn5+ib/HixVq0aJE8PDwUGhqq4cOHm39Idu/eLVdXV3MII0lVqlSRq6urdu3aleoP5f3793X//n3z+9jYWCtfEQAAAAAAAAAgoxQtWlQFChTQli1bFB0draCgIEkPFgD4+flp586d2rJli2rVqpXi2Lx586po0aIWbW5ubuav8+XLp1y5cun48eOPPPfJkydlMplUpEiRx9bo5+enXLlyqXjx4rp3756aN2+uo0ePysHBQcnJyWrSpInGjRuX4jgvLy/9+uuvklKGPQ9DoEcxDOOR4dBf2x+GQQ+ZTCYlJyc/9lqQukzdIyY95s+fLxcXF7322msW7W+88Ya++eYbhYeH64MPPtB3331nMeby5ctyd3dPMZ+7u7suX76c6vnGjBlj3lPG1dXVIiEEAAAAAAAAADz7QkJCFB4ervDwcAUHB5vbg4KCtG7dOu3Zsyfd+8NIko2NjVq1aqWvv/46xe+Z7969qy+//FL169e3CG+epH379kpOTtaXX34pSapQoYKOHTsmX19fFS1a1OLl5OSkIkWKyM7OTvv27TPPERsbaw5oHqVkyZI6f/68Lly4YG47fvy4YmJiUn3MGv6+LBPEzJkzR2+88YayZ89u0d61a1fVqVNHpUuXVps2bbRs2TJt3LjRYkOitCR8fzVs2DDFxMSYX3/+wQQAAAAAAAAAPPtCQkK0Y8cOHT582LwiRnoQxMyaNUv37t17qiBGkj7++GN5enqqbt26WrNmjS5cuKBt27apfv36SkhI0BdffJGu+WxsbNSvXz+NHTtWd+7cUc+ePXXjxg29/vrr2rdvn3777TetX79enTt3VlJSklxcXNSxY0cNHjxYW7Zs0bFjx9S5c2fZ2Nik+rvvOnXqqEyZMnrjjTd08OBB7du3Tx06dFBQUJAqVqz4VPcBT5Ylgpjt27fr1KlTevPNN584tkKFCrKzszOnfp6enrpy5UqKcdeuXZOHh0eq8zg4OChnzpwWLwAAAAAAAABA1hESEqK7d++qaNGiFr8PDgoK0q1bt1SkSJGnfhpS3rx5zStq3n77bRUuXFitWrVS4cKFFRERkWLfmbTo3LmzEhISNG3aNHl7e2vnzp1KSkpS/fr1Vbp0afXt21eurq6ysXnwq/2JEyeqatWqaty4serUqaPq1asrICAgxYKGh0wmk1auXKncuXOrZs2aqlOnjgoXLqxvv/32qe4B0sZkPO6Bcf8gk8mkFStW6NVXX03RFxYWpqNHj2r//v1PnOfo0aMKDAzU1q1bVbNmTZ04cUIlS5bU3r17zZsW7d27V1WqVNHJkycfu3HRn8XGxsrV1VUxMTGEMgAAAAAAAACyhHv37ikyMlJ+fn6p/nIez4/bt28rf/78mjBhgrp06ZLZ5TwXHvcZSmtuYJvRRT5OXFycTp8+bX4fGRmpw4cPy83NTQULFpT04EL+85//aMKECSmOP3PmjBYvXqyGDRsqb968On78uAYOHKjy5curevXqkqSAgAA1aNBAXbt21cyZMyVJb731lho3bpzmEAYAAAAAAAB4kZwoYZ29IgJOnrDKPMDz7u7Ro0913OETJ/RLZKQqBgYq5tYtjZkxQ5LUrFkza5aHvylTg5j9+/dbPH9vwIABkqSOHTtq3rx5kqQlS5bIMAy9/vrrKY63t7fXpk2bNGXKFMXFxcnHx0eNGjXS8OHDlS1bNvO4xYsXq0+fPqpXr54kqWnTppo2bVoGXhkAAAAAAAAAABlv8rx5+vXsWdnb2al8yZLavn278ubNm9ll4U+emUeTPet4NBkAAAAAAABeFKyIeX7waLKs4WlXxDyKY+nSVpsL1nk0mU1GFwkAAAAAAAAAAPCiIogBAAAAAAAAAADIIAQxAAAAAAAAAAAAGYQgBgAAAAAAAAAAIIMQxAAAAAAAAAAAAGQQghgAAAAAAAAAAIAMYpvZBQAAAAAAAAAA/nm+76z+x851dmwjq89pGIbefvttLVu2TNHR0Tp06JDKlSv3yLEmk0krVqzQq6++avU6gCdhRQwAAAAAAAAA4Jm1a9cuZcuWTQ0aNLBoX7t2rebNm6dVq1YpKipKpUuXTnWOqKgohYaGZnSpwCMRxAAAAAAAAAAAnllz5sxR7969tWPHDp0/f97cfubMGXl5ealatWry9PSUrW3KB0DFx8dLkjw9PeXg4PCP1Qz8GUEMAAAAAAAAAOCZdPv2bS1dulTdu3dX48aNNW/ePElSWFiYevfurfPnz8tkMsnX11eSFBwcrF69emnAgAHKmzev6tatK+nBo8lWrlxpnvfixYtq06aN3Nzc5OTkpIoVK2rv3r2SHgQ8zZo1k4eHh5ydnVWpUiVt3Ljxn7xsPGcIYgAAAAAAAAAAz6Rvv/1W/v7+8vf3V7t27TR37lwZhqEpU6Zo1KhRKlCggKKiohQREWE+Zv78+bK1tdXOnTs1c+bMFHPGxcUpKChIly5d0g8//KAjR45oyJAhSk5ONvc3bNhQGzdu1KFDh1S/fn01adLEYjUOkB4p12oBAAAAAAAAAPAMmD17ttq1aydJatCggeLi4rRp0ybVqVNHLi4uypYtmzw9PS2OKVq0qMaPH5/qnF9//bWuXbumiIgIubm5mY95qGzZsipbtqz5/UcffaQVK1bohx9+UK9evax5eXhBsCIGAAAAAAAAAPDMOXXqlPbt26c2bdpIkmxtbdW6dWvNmTPnscdVrFjxsf2HDx9W+fLlzSHMX92+fVtDhgxRyZIllStXLjk7O+vkyZOsiMFTY0UMAAAAAAAAAOCZM3v2bCUmJip//vzmNsMwZGdnp+jo6FSPc3Jyeuy8jo6Oj+0fPHiw1q1bp88++0xFixaVo6OjWrZsqfj4+PRdAPA/BDF47p0oEWC1uQJOnrDaXAAAAACAtOHvdQDw4klMTNSCBQs0YcIE1atXz6KvRYsWWrx48VPPXaZMGX311Ve6cePGI1fFbN++XWFhYWrevLmkB3vGnD179qnPB/BoMgAAAAAAAADAM2XVqlWKjo5Wly5dVLp0aYtXy5YtNXv27Kee+/XXX5enp6deffVV7dy5U7/99pu+++477d69W9KD/WKWL1+uw4cP68iRI2rbtq2Sk5OtdWl4AbEiBgAAAAAAAABeQGfHNsrsElI1e/Zs1alTR66urin6WrRooU8++UTt27d/qrnt7e21fv16DRw4UA0bNlRiYqJKliypL774QpI0adIkde7cWdWqVVPevHk1dOhQxcbG/q3rwYvNZBiGkdlFZAWxsbFydXVVTEyMcubMmdnlIB1Ywg4AAAAAWRt/rwP+edb63PGZy3z37t1TZGSk/Pz8lD179swuB6m4e/So1eZyLF3aanPh8Z+htOYGPJoMAAAAAAAAAAAggxDEAAAAAAAAAAAAZBCCGAAAAAAAAAAAgAxCEAMAAAAAAAAAAJBBCGIAAAAAAAAAAAAyCEEMAAAAAAAAAABABiGIAQAAAAAAAAAAyCAEMQAAAAAAAAAAABmEIAYAAAAAAAAAACCD2GZ2AQAAAAAAAACATDDC9R88V8w/d64MMmLECK1cuVKHDx/O7FKQxbAiBgAAAAAAAADwzNq1a5eyZcumBg0aZGodgwYN0qZNmzK1BmRNBDEAAAAAAAAAgGfWnDlz1Lt3b+3YsUPnz5//x89vGIYSExPl7OysPHny/OPnR9ZHEAMAAAAAAAAAeCbdvn1bS5cuVffu3dW4cWPNmzfP3BceHi6TyaR169apfPnycnR0VK1atXT16lWtWbNGAQEBypkzp15//XXduXPHfJxhGBo/frwKFy4sR0dHlS1bVsuWLXvkvBUrVpSDg4O2b9+uESNGqFy5chb1zZkzR6VKlZKDg4O8vLzUq1cvc9/EiRMVGBgoJycn+fj4qEePHoqLizP3nzt3Tk2aNFHu3LmV9+WX9dKrr2rttm3Wv4nIdOwRAwCwuhMlAqwyT8DJE1aZBwAAAAAAZE3ffvut/P395e/vr3bt2ql379764IMPZDKZzGNGjBihadOmKUeOHGrVqpVatWolBwcHff3114qLi1Pz5s01depUDR06VJL0/vvva/ny5Zo+fbqKFSumbdu2qV27dsqXL5+CgoLM8w4ZMkSfffaZChcurFy5cmnr1q0WtU2fPl0DBgzQ2LFjFRoaqpiYGO3cudPcb2Njo88//1y+vr6KjIxUjx49NGTIEH355ZeSpJ49eyo+Pl7btm1TtosXdeK33+ScI0dG3k5kEoIYAAAAAAAAAMAzafbs2WrXrp0kqUGDBoqLi9OmTZtUp04d85iPPvpI1atXlyR16dJFw4YN05kzZ1S4cGFJUsuWLbVlyxYNHTpUt2/f1sSJE7V582ZVrVpVklS4cGHt2LFDM2fOtAhiRo0apbp166Za20cffaSBAweqb9++5rZKlSqZv+7Xr5/5az8/P40ePVrdu3c3BzHnz59XixYtFBgYqLsmk/x8fJ72NuEZRxADAAAAAAAAAHjmnDp1Svv27dPy5cslSba2tmrdurXmzJljEcSUKVPG/LWHh4dy5MhhDmEetu3bt0+SdPz4cd27dy9FwBIfH6/y5ctbtFWsWDHV2q5evapLly6pdu3aqY7ZsmWLPvnkEx0/flyxsbFKTEzUvXv3dPv2bTk5OalPnz7q3r271q9fr6AyZfRqnToK9PdPw51BVkMQAwAAAAAAAAB45syePVuJiYnKnz+/uc0wDNnZ2Sk6OtrcZmdnZ/7aZDJZvH/YlpycLEnm/129erXFvJLk4OBg8d7JySnV2hwdHR9b+7lz59SwYUN169ZNo0ePlpubm3bs2KEuXbooISFBkvTmm2+qfv36Wr16tdYsW6bPvvpKYwcNUvc33njs3Mh6CGIAAAAAAAAAAM+UxMRELViwQBMmTFC9evUs+lq0aKHFixerdOnS6Z63ZMmScnBw0Pnz5y0eQ5ZeLi4u8vX11aZNmxQSEpKif//+/UpMTNSECRNkY2MjSVq6dGmKcT4+PurWrZs61qihDydP1tzvviOIeQ4RxAAAAAAAAAAAnimrVq1SdHS0unTpIldXV4u+li1bavbs2Zo0aVK653VxcdGgQYPUv39/JScnq0aNGoqNjdWuXbvk7Oysjh07pnmuESNGqFu3bnJ3d1doaKhu3bqlnTt3qnfv3ipSpIgSExM1depUNWnSRDt37tSMGTMsju/Xr59CQ0NVvHhxRR0/rvB9++T/p0eq4flBEAMAAAAAAAAAL6IRMZldQapmz56tOnXqpAhhpAcrYj755BMdPHjwqeYePXq03N3dNWbMGP3222/KlSuXKlSooHfffTdd83Ts2FH37t3TpEmTNGjQIOXNm1ctW7aUJJUrV04TJ07UuHHjNGzYMNWsWVNjxoxRhw4dzMcnJSWpZ8+eunjxonI6Oalu9eoaN2TIU10Tnm0mwzCMzC4iK4iNjZWrq6tiYmKUM2fOzC4H6XCiRIDV5go4ecJqcwHPM2t97vjMAQAAQOLvdUBm4O91z4979+4pMjJSfn5+yp49e2aXg1TcPXrUanM5PsUj25C6x32G0pob2GR0kQAAAAAAAAAAAC8qghgAAAAAAAAAAIAMQhADAAAAAAAAAACQQQhiAAAAAAAAAAAAMghBDAAAAAAAAAAAQAYhiAEAAAAAAAAAAMggBDEAAAAAAAAAAAAZhCAGAAAAAAAAAAAggxDEAAAAAAAAAAAAZBDbzC4AAAAAAAAAAPDPC5wf+I+d6+eOP/9j58L/O3v2rPz8/HTo0CGVK1dO4eHhCgkJUXR0tHLlypXZ5b0wWBEDAAAAAAAAAHimhIWFyWQypXg1aNDAKvOHh4fLZDLp5s2bVpnvaYwYMSLVa5o4Z45yBAaqfqdOVj1ntWrVFBUVJVdXV0nSvHnzCGT+AayIAQAAAAAAAAA8cxo0aKC5c+datDk4OGRSNY9mGIaSkpJka/t0v2r38vLSli1bdPHyZRXw9DS3L1y5Uj5eXtYq08ze3l6efzqPtSQlJclkMsnGxnLtR3x8vOzt7a1+vqyGFTEAAAAAAAAAgGeOg4ODPD09LV65c+c290+cOFGBgYFycnKSj4+PevToobi4OHP/uXPn1KRJE+XOnVtOTk4qVaqU/vvf/+rs2bMKCQmRJOXOnVsmk0lhYWGSHgQr48ePV+HCheXo6KiyZctq2bJl5jkfrqRZt26dKlasKAcHB23fvl3BwcHq06ePhgwZIjc3N3l6emrEiBFPvEZ3d3fVq1dPi3/4wdy25/BhXb95Uw1q1kwxfsGKFSrftKlyv/SSyjVpoplLllj0R/z8s8qXL6/s2bOrYsWKOnTokEX/n1cChYeHq1OnToqJiTGvOHpYc3x8vIYMGaL8+fPLyclJlStXVnh4uHmehytpVq1apZIlS8rBwUHnzp2Tr6+vPvroI4WFhcnV1VVdu3aVJA0dOlTFixdXjhw5VLhwYX3wwQdKSEgwzzdixAiVK1dOCxculK+vr1xdXdWmTRvdunXLPOZJ35ukpCR16dJFfn5+cnR0lL+/v6ZMmWJx/WFhYXr11Vf12WefycvLS3ny5FHPnj0taskIrIgBAAAAAAAAAGQ5NjY2+vzzz+Xr66vIyEj16NFDQ4YM0ZdffilJ6tmzp+Lj47Vt2zY5OTnp+PHjcnZ2lo+Pj7777ju1aNFCp06dUs6cOeXo6ChJev/997V8+XJNnz5dxYoV07Zt29SuXTvly5dPQUFB5nMPGTJEn332mQoXLmx+tNf8+fM1YMAA7d27V7t371ZYWJiqV6+uunXrPvY6OnfurMH9+mnoW289mGfFCrVu1CjFuDnLlumjL7/UxHffVbkSJXT45En1GjFCTo6OatesmW7fuaOWvXqpVt26WrRokSIjI9W3b99Uz1utWjVNnjxZH374oU6dOiVJcnZ2liR16tRJZ8+e1ZIlS+Tt7a0VK1aoQYMG+vnnn1WsWDFJ0p07dzRmzBh99dVXypMnj9zd3SVJn376qT744AO9//775nO5uLho3rx58vb21s8//6yuXbvKxcVFQ4YMMY85c+aMVq5cqVWrVik6OlqtWrXS2LFj9fHHH6fpe5OcnKwCBQpo6dKlyps3r3bt2qW33npLXl5eatWqlfk8W7ZsMa9EOn36tFq3bq1y5cqZQ6OMQBADAAAAAAAAAHjmrFq1yhwMPDR06FB98MEHkqR+/fqZ2/38/DR69Gh1797dHMScP39eLVq0UGBgoCSpcOHC5vFubm6SHqxIeRik3L59WxMnTtTmzZtVtWpV8zE7duzQzJkzLYKYUaNGpQhYypQpo+HDh0uSihUrpmnTpmnTpk1PDGIaN26sbm++qR3796t8yZJavm6dNs6frwUrV1qMGztzpsYOGqRX69SRJPkWKKCTZ85o9n/+o3bNmmnJ6tVKSkrSnDlzlCNHDpUqVUoXL15U9+7dH3lee3t7ubq6ymQyWTyu7MyZM/rmm2908eJFeXt7S5IGDRqktWvXau7cufrkk08kSQkJCfryyy9VtmxZi3lr1aqlQYMGWbT9OZTx9fXVwIED9e2331oEMcnJyZo3b55cXFwkSe3bt9emTZv08ccfp+l7Y2dnp5EjR5rn8/Pz065du7R06VKLICZ37tyaNm2asmXLphIlSqhRo0batGkTQQwAAAAAAAAA4MUSEhKi6dOnW7Q9DFCkBysbPvnkEx0/flyxsbFKTEzUvXv3dPv2bTk5OalPnz7q3r271q9frzp16qhFixYqU6ZMquc7fvy47t27lyI4iY+PV/ny5S3aKlasmOL4v87t5eWlq1evPvE67ezs1KZxYy1YuVKRFy+qaKFCCvT3txhz7cYNXbx8Wd2HD1fPPz3yLDEpSa7/C6tO/fabAv39lSNHDnP/w9AiPQ4ePCjDMFS8eHGL9vv37ytPnjzm9/b29o+8n4+6N8uWLdPkyZN1+vRpxcXFKTExUTlz5rQY4+vraw5hJMv7l9bvzYwZM/TVV1/p3Llzunv3ruLj41WuXDmLY0qVKqVs2bJZnOfnn39O7XZYBUEMAAAAAAAAAOCZ4+TkpKJFiz6y79y5c2rYsKG6deum0aNHy83NTTt27FCXLl3M+328+eabql+/vlavXq3169drzJgxmjBhgnr37v3IOZOTkyVJq1evVv78+S36HBwcUtT2V3Z2dhbvTSaTec4n6dC8uYLattXx06fVoXnzVGv7YvhwVfpL+JHN5sFW8EaazvRkycnJypYtmw4cOGARWEiyWKHk6Ogok8mU4vi/3ps9e/aoTZs2GjlypOrXry9XV1ctWbJEEyZMsBj3uPuXlu/N0qVL1b9/f02YMEFVq1aVi4uLPv30U+3duzfN58koBDEAAAAAAAAAgCxl//79SkxM1IQJE2TzvyBi6dKlKcb5+PioW7du6tatm4YNG6ZZs2apd+/esre3l/Rgg/eHHm46f/78eYvHkP0TShYtqoCiRXX0l1/UumHDFP0eefPK291dkRcvqk3jxo+co0Thwvrmxx919+5d8543e/bseex57e3tLe6BJJUvX15JSUm6evWqXnnllae8ov+3c+dOFSpUSO+995657dy5c+maIy3fm+3bt6tatWrq0aOHue3MmTNPV7SVEcQAAAAAAAAAAJ459+/f1+XLly3abG1tlTdvXhUpUkSJiYmaOnWqmjRpop07d2rGjBkWY/v166fQ0FAVL15c0dHR2rx5swICAiRJhQoVkslk0qpVq9SwYUM5OjrKxcVFgwYNUv/+/ZWcnKwaNWooNjZWu3btkrOzszp27Jih17vmq6+UkJioXH95ZNdD7/XooUFjxyqns7Pq1aih+/HxOnjsmG7GxqpPx45q3aiRRk6dqi5duuj999/X2bNn9dlnnz32nL6+voqLi9OmTZtUtmxZ5ciRQ8WLF9cbb7yhDh06aMKECSpfvrz++OMPbd68WYGBgWr4iKDocYoWLarz589ryZIlqlSpklavXq0VK1aka460fG+KFi2qBQsWaN26dfLz89PChQsVEREhPz+/dJ0rIxDEAAAAAAAAAMAL6OeOGbsvxt+1du1aeXl5WbT5+/vr5MmTKleunCZOnKhx48Zp2LBhqlmzpsaMGaMOHTqYxyYlJalnz566ePGicubMqQYNGmjSpEmSpPz582vkyJF655131KlTJ3Xo0EHz5s3T6NGj5e7urjFjxui3335Trly5VKFCBb377rsZfr1Of9rb5VE6tWihHNmza9K8eXpv4kQ5OTqqVLFi6tm+vSTJOUcOLZs6VX0//VTly5dXyZIlNW7cOLVo0SLVOatVq6Zu3bqpdevWun79uoYPH64RI0Zo7ty5+uijjzRw4ED9/vvvypMnj6pWrZruEEaSmjVrpv79+6tXr166f/++GjVqpA8++EAj/rTXTVo86XvTrVs3HT58WK1bt5bJZNLrr7+uHj16aM2aNemu2dpMhmFY69Fxz7XY2Fi5uroqJiYmxSZCeLadKBFgtbkCTp6w2lzA88xanzs+cwAAAJD4ex2QGfh73fPj3r17ioyMlJ+fn7Jnz57Z5SAVd48etdpcjqVLW20uPP4zlNbcwCajiwQAAAAAAAAAAHhREcQAAAAAAAAAAABkEIIYAAAAAAAAAACADJKpQcy2bdvUpEkTeXt7y2QyaeXKlRb9YWFhMplMFq8qVapYjLl//7569+6tvHnzysnJSU2bNtXFixctxkRHR6t9+/ZydXWVq6ur2rdvr5s3b2bw1QEAAAAAAAAAgBedbWae/Pbt2ypbtqw6deqkFi1aPHJMgwYNNHfuXPN7e3t7i/5+/frpxx9/1JIlS5QnTx4NHDhQjRs31oEDB5QtWzZJUtu2bXXx4kWtXbtWkvTWW2+pffv2+vHHHzPoygAAAAA8z9jAGAAAAEBaZWoQExoaqtDQ0MeOcXBwkKen5yP7YmJiNHv2bC1cuFB16tSRJC1atEg+Pj7auHGj6tevrxMnTmjt2rXas2ePKleuLEmaNWuWqlatqlOnTsnf39+6FwUAAAAAAAAAAPA/z/weMeHh4XJ3d1fx4sXVtWtXXb161dx34MABJSQkqF69euY2b29vlS5dWrt27ZIk7d69W66uruYQRpKqVKkiV1dX85hHuX//vmJjYy1eAAAAAAAAAAAA6fFMBzGhoaFavHixNm/erAkTJigiIkK1atXS/fv3JUmXL1+Wvb29cufObXGch4eHLl++bB7j7u6eYm53d3fzmEcZM2aMeU8ZV1dX+fj4WPHKAAAAAAAAAADAiyBTH032JK1btzZ/Xbp0aVWsWFGFChXS6tWr9dprr6V6nGEYMplM5vd//jq1MX81bNgwDRgwwPw+NjaWMAYAAAAAAAAAAKTLMx3E/JWXl5cKFSqkX3/9VZLk6emp+Ph4RUdHW6yKuXr1qqpVq2Yec+XKlRRzXbt2TR4eHqmey8HBQQ4ODla+AgAAAAAAAAB4NpwoEfCPnSvg5Il/7FzAs+aZfjTZX12/fl0XLlyQl5eXJOmll16SnZ2dNmzYYB4TFRWlo0ePmoOYqlWrKiYmRvv27TOP2bt3r2JiYsxjAAAAAAAAAADPlrCwMJlMphSvBg0aZHZpQLpk6oqYuLg4nT592vw+MjJShw8flpubm9zc3DRixAi1aNFCXl5eOnv2rN59913lzZtXzZs3lyS5urqqS5cuGjhwoPLkySM3NzcNGjRIgYGBqlOnjiQpICBADRo0UNeuXTVz5kxJ0ltvvaXGjRvL39//n79oAAAAAAAAZHm+76y22lxnxzay2lzA86ZBgwaaO3euJOn4pRhJkr29g366eDPdcxmGoaSkJFXwzWvNEoEnytQVMfv371f58uVVvnx5SdKAAQNUvnx5ffjhh8qWLZt+/vlnNWvWTMWLF1fHjh1VvHhx7d69Wy4uLuY5Jk2apFdffVWtWrVS9erVlSNHDv3444/Kli2beczixYsVGBioevXqqV69eipTpowWLlz4j18vAAAAAAAAACDtHBwc5OnpKU9PT+V191Bedw/lzJVLv184r7I+uXXy2M/msbExMSrrk1sRu3dIkiJ271BZn9zaGb5JrzcMUcUiHjq4b7fu37+vPn36yN3dXdmzZ1eNGjUUERFhnic8PFwmk0mrV69W2bJllT17dlWuXFk///yzRW27du1SzZo15ejoKB8fH/Xp00e3b9/+Z24MspRMXRETHBwswzBS7V+3bt0T58iePbumTp2qqVOnpjrGzc1NixYteqoaAQAAAAAAAABZ1+RPhmvA+6NVoKCvXFxdNWTIEH333XeaP3++ChUqpPHjx6t+/fo6ffq03NzczMcNHjxYU6ZMkaenp9599101bdpUv/zyi+zs7PTzzz+rfv36Gj16tGbPnq1r166pV69e6tWrl3kFD/BQltojBgAAAAAAAADw4li1apWcnZ3l7OysKv4FVMW/gGZO/jRdc/QY+K6q1gyRj6+f7B0cNH36dH366acKDQ1VyZIlNWvWLDk6Omr27NkWxw0fPlx169ZVYGCg5s+frytXrmjFihWSpE8//VRt27ZVv379VKxYMVWrVk2ff/65FixYoHv37lnt+vF8yNQVMQAAAAAAAAAApCYkJETTp0+XJJ2MipUkuebKrbi4W2meo2SZcuavL56LVEJCgqpXr25us7Oz08svv6wTJ05YHFe1alXz125ubvL39zePOXDggE6fPq3FixebxxiGoeTkZEVGRiogICDtF4nnHkEMAAAAAAAAAOCZ5OTkpKJFi0qS7mS/aW6/cydOkiy2vkhMTHjkHI45nMxfPxxvMpksxhiGkaLtUR6OSU5O1ttvv60+ffqkGFOwYMEnzoMXC48mAwAAAAAAAABkKbnd8kqS/rh62dx26tjPTzzOx7ew7O3ttWPHDnNbQkKC9u/fn2IVy549e8xfR0dH65dfflGJEiUkSRUqVNCxY8dUtGjRFC97e/u/dW14/rAiBgAAAAAAAADwTLp//74uX34QtvxxNUaSlM3WVrnd8qhMhUqa88VkeRcoqJs3rmvapx8/cb4cOZzUvXt3DR48WG5ubipYsKDGjx+vO3fuqEuXLhZjR40apTx58sjDw0Pvvfee8ubNq1dffVWSNHToUFWpUkU9e/ZU165d5eTkpBMnTmjDhg2aOnWqdW8CsjyCGAAAAAAAAAB4AQWcPPHkQZls7dq18vLysmjzLVJM34fv08jPpmr4oN5q26iWChUpqv7vjlS3N1574pxjx45VcnKy2rdvr1u3bqlixYpat26dcufOnWJc37599euvv6ps2bL64YcfzKtdypQpo61bt+q9997TK6+8IsMwVKRIEbVu3dp6F4/nBkEMAAAAAAAAAOCZM2/ePM2bN8/8/qeLNy36Cxfz18Lv11u0HbkQbf66UtUaFu8fyp49uz7//HN9/vnnjz1/jRo1dPTo0VT7K1WqpPXr16faDzzEHjEAAAAAAAAAAAAZhCAGAAAAAAAAAAAgg/BoMgAAAAAAAAAA/ic4OFiGYWR2GXiOsCIGAAAAAAAAAAAgg7AiBpIk33dWW22us2MbWW0uAAAAAEDaWOvvdfydDgAAwLpYEQMAAAAAAAAAAJBBCGIAAAAAAAAAAAAyCEEMAAAAAAAAAABABiGIAQAAAAAAAAAAyCC2mV0AAAAAAAAAAOCf90W3zf/YuXrOqPWPnevvCg8PV0hIiKKjo5UrV67MLidThIWF6ebNm1q5cmVml/JcYEUMAAAAAAAAAOCZcvXqVb399tsqWLCgHBwc5OnpqW5vtNCRA/usep7g4GD169fPKnONGDFCJpMpxatEiRJWmf/c778rR2Cgjpw8meZj6tWrp2zZsmnPnj3pOteUKVM0b968dFaI1LAiBgAAAAAAAADwTGnRooUSEhI0f/58FS5cWFeuXNHi5asUczM6s0t7rFKlSmnjxo0Wbba2mfNr+PPnz2v37t3q1auXZs+erSpVqqT5WFdX1wys7MXDihgAAAAAAAAAwDPj5s2b2rFjh8aNG6eQkBAVKlRIL7/8srr0GqCateubx0X9fkF9O7dVFf8CqhZQUIO7d9L1a1fN/R/076F+Xd6wmHv8iGEKDg6W9ODxW1u3btWUKVPMq1fOnj1rHnvgwAFVrFhROXLkULVq1XTq1Kkn1m5raytPT0+LV968ec39ixYtUsWKFeXi4iJPT0+1bdtWV6/+f83RMTHqNHSoCtasKbeKFRXYqJEWrFghSQpo0ECSVPVf/1KOwEDV79TpsbXMnTtXjRs3Vvfu3fXtt9/q9u3bFv3Lli1TYGCgHB0dlSdPHtWpU8c8JiwsTK+++qp57Nq1a1WjRg3lypVLefLkUePGjXXmzJkn3g88QBADAAAAAAAAAHhmODs7y9nZWStXrtT9+/cfOcYwDPV7s51ibkZrzn9WacbXy3XhXKSG9Oic5vNMmTJFVatWVdeuXRUVFaWoqCj5+PiY+9977z1NmDBB+/fvl62trTp3TvvcqYmPj9fo0aN15MgRrVy5UpGRkQoLCzP3j5o2TSd++00rpk/Xoe+/15T331ee3LklSdu++UaStHrWLP22ZYu+mTw51fMYhqG5c+eqXbt2KlGihIoXL66lS5ea+6OiovT666+rc+fOOnHihMLDw/Xaa6/JMIxHznf79m0NGDBAERER2rRpk2xsbNS8eXMlJyf/7XvyIuDRZAAAAAAAAACAZ4atra3mzZunrl27asaMGapQoYKCgoJUIaShigeUliTt2R6uX08c0393HZandwFJ0seTZ+i12lV19PBBlS5X4YnncXV1lb29vXLkyCFPT88U/R9//LGCgoIkSe+8844aNWqke/fuKXv27KnO+fPPP8vZ2dmirU2bNvrqq68kySLMKVy4sD7//HO9/PLLihsxQs45cujC5csqW6KEXipVSpJUKH9+8/h8/wtk3HLlkuefVtk8ysaNG3Xnzh3Vr/9gBVG7du00e/ZsdfrfKpqoqCglJibqtddeU6FChSRJgYGBqc7XokULi/ezZ8+Wu7u7jh8/rtKlSz+2FrAiBgAAAAAAAADwjGnRooUuXbqkH374QfXr11d4eLjahAbr+6VfS5J+O/2LPLzzm0MYSSpSvIRcXF0VefoXq9RQpkwZ89deXl6SpKtXr+r8+fPmVTvOzs765JNPzOP8/f11+PBhi9fHH39s7j906JCaNWumQoUKycXFxfyYtAtRUZKkrq1aadnatarcsqXemzhRew4ffqraZ8+erdatW5v3p3n99de1d+9e8+PVypYtq9q1ayswMFD/+te/NGvWLEVHp77/zpkzZ9S2bVsVLlxYOXPmlJ+fn6QH+9DgyQhiAAAAAAAAAADPnOzZs6tu3br68MMPtWvXLjX9V1tNnzjmQadhyGQypTzIMKT/NZtsbFI8aisxISHN57ezszN//fBcycnJ8vb2tghaunXrZh5nb2+vokWLWrw8PDwkPXi8V7169eTs7KxFixYpIiJCK/63/0v8/+qq/8orOrlunXq1a6eoq1fV8M03Neyzz9JcsyTduHFDK1eu1JdffilbW1vZ2toqf/78SkxM1Jw5cyRJ2bJl04YNG7RmzRqVLFlSU6dOlb+/vyIjIx85Z5MmTXT9+nXNmjVLe/fu1d69ex/UHR+frtpeVAQxAAAAAAAAAIBnXuFi/rp7547568u/X9TlSxfN/Wd+OalbsbEqXNRfkpQ7Tx5du3rFYo5Tx3+2eG9vb6+kpKR01WFra2sRtLi5uaXpuJMnT+qPP/7Q2LFj9corr6hEiRK6evVqinH53NzU/tVXNWfsWI0fMkRzli2T9P/B0JPqXbx4sQoUKKAjR45YBEaTJ0/W/PnzlZiYKOlBuFS9enWNHDlShw4dkr29vTkY+rPr16/rxIkTev/991W7dm0FBAQ8dvUMUmKPGADIJL7vrLbKPGfHNrLKPAAAAAAAAM+C69ev61//+pc6d+6sMmXKyMXFRfv379e8GZ8ruF5DSVKVV4JVLKCUhvV+S0NGjFFiYqI+eW+QKlaprlJly0uSXq5WU/NnTNWPy5aozEuVtHr5Up0+dUIvVfj//WN8fX21d+9enT17Vs7OzmkOVVKTmJioy5cvW7SZTCZ5eHioYMGCsre319SpU9WtWzcdPXpUo0ePthg7ato0lS9ZUiWLFtX9+Hit2bZN/oULS5Lc3dzkmD27NuzcqfweHsru4CBXF5cUNcyePVstW7ZMsXdLoUKFNHToUK1evVqenp7atGmT6tWrJ3d3d+3du1fXrl1TQEBAivly586tPHny6N///re8vLx0/vx5vfPOO3/rPr1oCGIAAAAAAAAA4AXUc0atzC7hkZydnVW5cmVNmjRJZ86cUUJCgnx8fPTa6x30Zq8Bkh6EG5O/WqSxHwxVp5aNZGNjo+rBtfXOqHHmeaoH19ZbfQdr0ifDFX//npq1aqfGLdooKvL/95AZNGiQOnbsqJIlS+ru3bupPporrY4dO2beT+YhBwcH3bt3T/ny5dO8efP07rvv6vPPP1eFChX02WefqWnTpuax9nZ2Gj5lis5duiRHBwdVq1BBC8aPl/RgJc5n77yjMTNmaPQXX6h6hQpaN3euxbkOHjumI0eOaNasWSlqc3FxUb169TR79myNGzdO27Zt0+TJkxUbG6tChQppwoQJCg0NTXGcjY2NlixZoj59+qh06dLy9/fX559/bt7fBk9mMv76kDw8UmxsrFxdXRUTE6OcOXNmdjlWZ61/mS89e/86/0SJlCnu0wo4ecJqcwHP84oYa33u+MwBAJ5V/LcOzyL+/2Xa8LmDtTzPv0uR+G/d8+TevXuKjIyUn5+fsmfPntnl/C0/XbxplXnKFMhllXms6e7Ro1aby/EvK2Hw9zzuM5TW3IA9YgAAAAAAAAAAADIIQQwAAAAAAAAAAEAGIYgBAAAAAAAAAADIIAQxAAAAAAAAAAAAGYQgBgAAAAAAAAAAIIMQxAAAAAAAAAAAAGQQghgAAAAAAAAAAIAMQhADAAAAAAAAAACQQQhiAAAAAAAAAAB4zo0YMULlypVL0ebh4SGTyaSVK1cqLCxMr776aqbU9zyzzewCAAAAAAAAAAD/vAmtG/9j5xr47ao0j50xY4YGDx6s6Oho2do++BV2XFycXvLLp8DyFTVv+Rrz2IN7d6lTy0b6fmuEfAsXfer6wsPDFRISoujoaOXKleup5/k7PvryS30yfbokycbGRl758qlO9eoa1bev8rm5/e35Bw0apN69e5vfnzhxQiNHjtSKFStUpUoV5c6dWyEhITIM42+fC5YIYgAAAAAAAAAAz4yQkBDFxcVp//79qlKliiRp+/btypPPXcd+OqS7d+/I0TGHJCli907l8/D6WyGMNRmGoaSkJHOAlF4lixbVqlmzlJSUpCMnT6rHhx/q0pUr+n7GjL9dm7Ozs5ydnc3vz5w5I0lq1qyZTCaTJMnBweFvnwcp8WgyAAAAAAAAAMAzw9/fX97e3goPDze3hYeHK7heQxUo5Kcj+/eZ2/fv2aFK1WpIkhLi4zXp4w9Vp2JJVS6eX280qaOI3TvMYy9dPK/endood+7ccnJyUqlSpfTf//5XZ8+eVUhIiCQpd+7cMplMCgsLk/QgWBk/frwKFy4sR0dHlS1bVsuWLbOoy2Qyad26dapYsaIcHBy0fft2BQcHq0+fPhoyZIjc3Nzk6empESNGPPHas2XLJs+8eZXfw0MNg4LU/Y03tGn3bt29d0/rd+xQ7Q4d5FWtmgrUqKHXevbUbxcuWBx/8fJltWnTRm5ubnJyclLFihW1d+9eSZaPJhsxYoSaNGki6cHqm4dBzF8fTZacnKxx48apaNGicnBwUMGCBfXxxx8/8TpgiRUxAAAAAAAAAIBnSnBwsLZs2aJ33nlHkrRlyxa17tJTRnKyInZtV5VXgpUQH6+fDkRo6OhxkqQPB/bUpYvnNf6Lr5TPw0ub165Sj/YttWzDThXyK6JP3h+shPgEbdu2TU5OTjp+/LicnZ3l4+Oj7777Ti1atNCpU6eUM2dOOTo6SpLef/99LV++XNOnT1exYsW0bds2tWvXTvny5VNQUJC53iFDhuizzz5T4cKFzY82mz9/vgYMGKC9e/dq9+7dCgsLU/Xq1VW3bt003wdHBwclJycrMSlJd+7eVe8OHVS6WDHdvntXo7/4Qm369tWeZctkY2OjuDt3VL9TJxXw89MPP/wgT09PHTx4UMnJySnmHTRokHx9fdWpUydFRUWlev5hw4Zp1qxZmjRpkmrUqKGoqCidPHkyzfXjAYIYAAAAAAAAAMAzJTg4WP3791diYqLu3r2rQ4cOaVzlakpKStI3c2dKkn46GKF79+7q5aqv6MLZSK35/jut33dM7p5ekqSO3Xpr59ZN+v7bxerzzoe6/PtF1WnYVIGBgZKkwoULm8/n9r89WNzd3c1Byu3btzVx4kRt3rxZVatWNR+zY8cOzZw50yKIGTVqVIqApUyZMho+fLgkqVixYpo2bZo2bdqU5iDm1G+/adbSpaoYGCgXJye9+pfjpo8cqUJBQTpx5oxKFSumb1ev1h/R0dp/5Ij5eooWffQj25ydnc3X6enp+cgxt27d0pQpUzRt2jR17NhRklSkSBHVqFEjTfXj/xHEAAAAAAAAAACeKSEhIbp9+7YiIiIUHR2t4sWLK0/efKpYpbre69dNd+7cVsSenfLKX0AFCvlq/aqVMgxDTYMqWcyTEH9frrkehBJtO7+tj98dqCN7tqlOnTpq0aKFypQpk2oNx48f171791IEJ/Hx8SpfvrxFW8WKFVMc/9e5vby8dPXq1cde97Fff1W+l19WUnKy7sfHq2alSpr2vzDntwsXNGrqVO376Sddv3nTvNLlQlSUShUrpp9OnVLZEiXMIczfdeLECd2/f1+1a9e2ynwvMoIYAAAAAAAAAMAzpWjRoipQoIC2bNmi6Oho8+qTvO4eyu9TSIcj9ipi13ZVqlZT0oO9TLJly6Yl/90iG5tsFnPlcHKSJL32egdVC6ql3w7u0Pr16zVmzBhNmDBBvXv3fmQND4OO1atXK3/+/BZ9f93U3ul/5/gzOzs7i/cmk+mRjwn7s+K+vvrP1KnKZmMjL3d3Odjbm/ta9uqlAp6e+mLECHm5uys5OVkVmzdXfEKCpAePMbOmh49nw99nk9kFAAAAAAAAAADwVyEhIQoPD1d4eLiCg4PN7RWrVNeurZv188H9ernaK5KkEqXLKCkpSTf+uKaCfoUtXnndPczHenoXULdu3bR8+XINHDhQs2bNkiTZ/y/wSEpKMo8tWbKkHBwcdP78eRUtWtTi5ePjkyHXbGdnpyIFC8q3QAGLEOb6zZs6+dtvGvrWWwqpUkUlChfWzdhYi2NLFy+un06d0o0bN6xSS7FixeTo6KhNmzZZZb4XGStiAAAAAAAAAADPnJCQEPXs2VMJCQkKCgrSlQcLP/RSlWr6+N1Bun//nipVe7BfiW/homrY/F96r393DfzgI5UoVUY3b1zXvl3bVKxESb1Sq57Gjxim6sF15FK9gqKjo7V582YFBARIkgoVKiSTyaRVq1apYcOGcnR0lIuLiwYNGqT+/fsrOTlZNWrUUGxsrHbt2iVnZ2fzvin/hNw5cypPrlyas2yZPPPl04WoKH0webLFmFYNG+rTr77Sq6++qjFjxsjLy0uHDh2St7e3eY+b9MiePbuGDh2qIUOGyN7eXtWrV9e1a9d07NgxdenSxUpX9mJgRQwAAAAAAAAA4JkTEhKiu3fvqmjRovLw+P9VLRWrVNftuFvyKeQnT+8C5vZRE75QkxZtNGH0+2oWXEl9u7TVz4cOyNPrwWPFkpKSNOb9wQoICFCDBg3k7++vL7/8UpKUP39+jRw5Uu+88448PDzUq1cvSdLo0aP14YcfasyYMQoICFD9+vX1448/ys/P7x+8E5KNjY3mjx+vQ8ePq2Lz5ho6frw+GTDAYoy9nZ1+nDlT7u7uatiwoQIDAzV27Fhly5YtlVmf7IMPPtDAgQP14YcfKiAgQK1bt37iPjdIyWQYhpHZRWQFsbGxcnV1VUxMjHLmzJnZ5Vid7zurrTbX2bGNrDaXNZwoEWC1uQJOnrDaXIC1PnfP2mdOst7njs8cAOBZxX/r8Czi/1+mDZ87WMvz/LsUif/WPU/u3bunyMhI+fn5KXv27Jldzt/y08WbVpmnTIFcVpnHmu4ePWq1uRxLl7baXHj8ZyituQErYgAAAAAAAAAAADIIQQwAAAAAAAAAAEAGIYgBAAAAAAAAAADIIAQxAAAAAAAAAAAAGYQgBgAAAAAAAAAAIIPYZnYBAAAAAJ4/vu+sttpcZ8c2stpcAAAAL6rk5OTMLgHIkqzx2SGIAQAAAAAAAIDnlL29vWxsbHTp0iXly5dP9vb2MplMmV3WUzES460yz71796wyjzXdt2JQZnoGry8rMgxD8fHxunbtmmxsbGRvb//UcxHEAAAAAAAAAMBzysbGRn5+foqKitKlS5cyu5y/5Wr0XavMY3/X0SrzWFPCtWtWm8vOzs5qc0HKkSOHChYsKBubp9/phSAGAAAAAAAAAJ5j9vb2KliwoBITE5WUlJTZ5Ty1N5eHW2WeTQODrTKPNZ3p0dNqc/mt+a/V5nrRZcuWTba2tn97FRlBDAAAAAAAAAA850wmk+zs7LL0aonfb1knRMqePbtV5rEmm6goq831LF7fi+7p19IAAAAAAAAAAADgsQhiAAAAAAAAAAAAMghBDAAAAAAAAAAAQAYhiAEAAAAAAAAAAMggBDEAAAAAAAAAAAAZJFODmG3btqlJkyby9vaWyWTSypUrzX0JCQkaOnSoAgMD5eTkJG9vb3Xo0EGXLl2ymCM4OFgmk8ni1aZNG4sx0dHRat++vVxdXeXq6qr27dvr5s2b/8AVAgAAAAAAAACAF1mmBjG3b99W2bJlNW3atBR9d+7c0cGDB/XBBx/o4MGDWr58uX755Rc1bdo0xdiuXbsqKirK/Jo5c6ZFf9u2bXX48GGtXbtWa9eu1eHDh9W+ffsMuy4AAAAAAAAAAABJss3Mk4eGhio0NPSRfa6urtqwYYNF29SpU/Xyyy/r/PnzKliwoLk9R44c8vT0fOQ8J06c0Nq1a7Vnzx5VrlxZkjRr1ixVrVpVp06dkr+/v5WuBgAAAAAAAAAAwFKW2iMmJiZGJpNJuXLlsmhfvHix8ubNq1KlSmnQoEG6deuWuW/37t1ydXU1hzCSVKVKFbm6umrXrl2pnuv+/fuKjY21eAEAAAAAAAAAAKRHpq6ISY979+7pnXfeUdu2bZUzZ05z+xtvvCE/Pz95enrq6NGjGjZsmI4cOWJeTXP58mW5u7unmM/d3V2XL19O9XxjxozRyJEjrX8hAAAAAAAAAADghZElgpiEhAS1adNGycnJ+vLLLy36unbtav66dOnSKlasmCpWrKiDBw+qQoUKkiSTyZRiTsMwHtn+0LBhwzRgwADz+9jYWPn4+PzdSwEAAAAAAAAAAC+QZz6ISUhIUKtWrRQZGanNmzdbrIZ5lAoVKsjOzk6//vqrKlSoIE9PT125ciXFuGvXrsnDwyPVeRwcHOTg4PC36wcAAAAAAAAAAC+uZ3qPmIchzK+//qqNGzcqT548Tzzm2LFjSkhIkJeXlySpatWqiomJ0b59+8xj9u7dq5iYGFWrVi3DagcAAAAAAAAAAMjUFTFxcXE6ffq0+X1kZKQOHz4sNzc3eXt7q2XLljp48KBWrVqlpKQk854ubm5usre315kzZ7R48WI1bNhQefPm1fHjxzVw4ECVL19e1atXlyQFBASoQYMG6tq1q2bOnClJeuutt9S4cWP5+/v/8xcNAAAAAAAAAABeGJkaxOzfv18hISHm9w/3ZOnYsaNGjBihH374QZJUrlw5i+O2bNmi4OBg2dvba9OmTZoyZYri4uLk4+OjRo0aafjw4cqWLZt5/OLFi9WnTx/Vq1dPktS0aVNNmzYtg68OAAAAAAAAAAC86DI1iAkODpZhGKn2P65Pknx8fLR169YnnsfNzU2LFi1Kd30AAAAAAAAAAAB/xzO9RwwAAAAAAAAAAEBWRhADAAAAAAAAAACQQQhiAAAAAAAAAAAAMghBDAAAAAAAAAAAQAYhiAEAAAAAAAAAAMggBDEAAAAAAAAAAAAZhCAGAAAAAAAAAAAggxDEAAAAAAAAAAAAZBCCGAAAAAAAAAAAgAxCEAMAAAAAAAAAAJBBCGIAAAAAAAAAAAAyCEEMAAAAAAAAAABABiGIAQAAAAAAAAAAyCAEMQAAAAAAAAAAABmEIAYAAAAAAAAAACCDEMQAAAAAAAAAAABkEIIYAAAAAAAAAACADEIQAwAAAAAAAAAAkEEIYgAAAAAAAAAAADIIQQwAAAAAAAAAAEAGIYgBAAAAAAAAAADIIAQxAAAAAAAAAAAAGYQgBgAAAAAAAAAAIIMQxAAAAAAAAAAAAGQQghgAAAAAAAAAAIAMQhADAAAAAAAAAACQQQhiAAAAAAAAAAAAMghBDAAAAAAAAAAAQAYhiAEAAAAAAAAAAMggBDEAAAAAAAAAAAAZhCAGAAAAAAAAAAAggxDEAAAAAAAAAAAAZBCCGAAAAAAAAAAAgAxCEAMAAAAAAAAAAJBBCGIAAAAAAAAAAAAyCEEMAAAAAAAAAABABrFKEHPz5k1rTAMAAAAAAAAAAPBcSXcQM27cOH377bfm961atVKePHmUP39+HTlyxKrFAQAAAAAAAAAAZGXpDmJmzpwpHx8fSdKGDRu0YcMGrVmzRqGhoRo8eLDVCwQAAAAAAAAAAMiqbNN7QFRUlDmIWbVqlVq1aqV69erJ19dXlStXtnqBAAAAAAAAAAAAWVW6V8Tkzp1bFy5ckCStXbtWderUkSQZhqGkpCTrVgcAAAAAAAAAAJCFpXtFzGuvvaa2bduqWLFiun79ukJDQyVJhw8fVtGiRa1eIAAAAAAAAAAAQFaV7iBm0qRJ8vX11YULFzR+/Hg5OztLevDIsh49eli9QAAAAAAAAOC5NsLVSvPEWGce4Hlnrc+cxOcOaZLuIMbOzk6DBg1K0d6vXz9r1AMAAAAAAAAAAPDcSPceMZK0cOFC1ahRQ97e3jp37pwkafLkyfr++++tWhwAAAAAAAAAAEBWlu4gZvr06RowYIBCQ0N18+ZNJSUlSZJy5cqlyZMnW7s+AAAAAAAAAACALCvdQczUqVM1a9Ysvffee8qWLZu5vWLFivr555+tWhwAAAAAAAAAAEBWlu4gJjIyUuXLl0/R7uDgoNu3b1ulKAAAAAAAAAAAgOdBuoMYPz8/HT58OEX7mjVrVLJkSWvUBAAAAAAAAAAA8FywTe8BgwcPVs+ePXXv3j0ZhqF9+/bpm2++0ZgxY/TVV19lRI0AAAAAAAAAAABZUrqDmE6dOikxMVFDhgzRnTt31LZtW+XPn19TpkxRmzZtMqJGAAAAAAAAAACALCndQYwkde3aVV27dtUff/yh5ORkubu7W7suAAAAAAAAAACALC/dQczdu3dlGIZy5MihvHnz6ty5c5o8ebJKliypevXqZUSNyGpGuFppnhjrzAMAAAAASDtr/Z1O4u91AAAAkmzSe0CzZs20YMECSdLNmzf18ssva8KECWrWrJmmT59u9QIBAAAAAAAAAACyqnQHMQcPHtQrr7wiSVq2bJk8PT117tw5LViwQJ9//rnVCwQAAAAAAAAAAMiq0h3E3LlzRy4uLpKk9evX67XXXpONjY2qVKmic+fOWb1AAAAAAAAAAACArCrdQUzRokW1cuVKXbhwQevWrTPvC3P16lXlzJnT6gUCAAAAAAAAAABkVekOYj788EMNGjRIvr6+qly5sqpWrSrpweqY8uXLW71AAAAAAAAAAACArMo2vQe0bNlSNWrUUFRUlMqWLWtur127tpo3b27V4gAAAAAAAAAAALKydAcxkuTp6SlPT0+LtpdfftkqBQEAAAAAAAAAADwvniqIiYiI0H/+8x+dP39e8fHxFn3Lly+3SmEAAAAAAAAAAABZXbr3iFmyZImqV6+u48ePa8WKFUpISNDx48e1efNmubq6ZkSNAAAAAAAAAAAAWVK6g5hPPvlEkyZN0qpVq2Rvb68pU6boxIkTatWqlQoWLJgRNQIAAAAAAAAAAGRJ6Q5izpw5o0aNGkmSHBwcdPv2bZlMJvXv31///ve/0zXXtm3b1KRJE3l7e8tkMmnlypUW/YZhaMSIEfL29pajo6OCg4N17NgxizH3799X7969lTdvXjk5Oalp06a6ePGixZjo6Gi1b99erq6ucnV1Vfv27XXz5s30XjoAPJtGuFrnBQAAAAAAAMDq0h3EuLm56datW5Kk/Pnz6+jRo5Kkmzdv6s6dO+ma6/bt2ypbtqymTZv2yP7x48dr4sSJmjZtmiIiIuTp6am6deuazy9J/fr104oVK7RkyRLt2LFDcXFxaty4sZKSksxj2rZtq8OHD2vt2rVau3atDh8+rPbt26f30gEAAAAAAAAAANLFNr0HvPLKK9qwYYMCAwPVqlUr9e3bV5s3b9aGDRtUu3btdM0VGhqq0NDQR/YZhqHJkyfrvffe02uvvSZJmj9/vjw8PPT111/r7bffVkxMjGbPnq2FCxeqTp06kqRFixbJx8dHGzduVP369XXixAmtXbtWe/bsUeXKlSVJs2bNUtWqVXXq1Cn5+/un9xYAAAAAAAAAAACkSbpXxEybNk1t2rSRJA0bNkyDBg3SlStX9Nprr2n27NlWKywyMlKXL19WvXr1zG0ODg4KCgrSrl27JEkHDhxQQkKCxRhvb2+VLl3aPGb37t1ydXU1hzCSVKVKFbm6uprHPMr9+/cVGxtr8QIAAAAAAAAAAEiPdK+IcXNzM39tY2OjIUOGaMiQIVYtSpIuX74sSfLw8LBo9/Dw0Llz58xj7O3tlTt37hRjHh5/+fJlubu7p5jf3d3dPOZRxowZo5EjR/6tawAAAAAAAAAAAC+2NK+IuXTpkgYNGvTIlSExMTEaPHiwrly5YtXiJMlkMlm8NwwjRdtf/XXMo8Y/aZ5hw4YpJibG/Lpw4UI6KwcAAAAAAAAAAC+6NAcxEydOVGxsrHLmzJmiz9XVVbdu3dLEiROtVpinp6ckpVi1cvXqVfMqGU9PT8XHxys6OvqxYx4VEF27di3Faps/c3BwUM6cOS1eAAAAAAAAAAAA6ZHmIGbt2rXq0KFDqv0dOnTQqlWrrFKUJPn5+cnT01MbNmwwt8XHx2vr1q2qVq2aJOmll16SnZ2dxZioqCgdPXrUPKZq1aqKiYnRvn37zGP27t2rmJgY8xgAAAAAAAAAAICMkOY9YiIjI1WwYMFU+wsUKKCzZ8+m6+RxcXE6ffq0xTkOHz4sNzc3FSxYUP369dMnn3yiYsWKqVixYvrkk0+UI0cOtW3bVtKDlThdunTRwIEDlSdPHrm5uWnQoEEKDAxUnTp1JEkBAQFq0KCBunbtqpkzZ0qS3nrrLTVu3Fj+/v7pqhcAAAAAAAAAACA90hzEODo66uzZs6mGMWfPnpWjo2O6Tr5//36FhISY3w8YMECS1LFjR82bN09DhgzR3bt31aNHD0VHR6ty5cpav369XFxczMdMmjRJtra2atWqle7evavatWtr3rx5ypYtm3nM4sWL1adPH9WrV0+S1LRpU02bNi1dtQIAAAAAAAAAAKRXmoOYypUra+HChapZs+Yj+xcsWKCXX345XScPDg6WYRip9ptMJo0YMUIjRoxIdUz27Nk1depUTZ06NdUxbm5uWrRoUbpqAwAAAAAAAAAA+LvSHMQMGjRIdevWlaurqwYPHmze6P7KlSsaP3685s2bp/Xr12dYoQAAAAAAAAAAAFlNmoOYkJAQffHFF+rbt68mTZqknDlzymQyKSYmRnZ2dpo6dapq1aqVkbUCAAAAAAAAAABkKWkOYiTp7bffVuPGjbV06VKdPn1ahmGoePHiatmypQoUKJBRNQIAAAAAAAAAAGRJ6QpiJCl//vzq379/RtQCAAAAAAAAAADwXLHJ7AIAAAAAAAAAAACeVwQxAAAAAAAAAAAAGYQgBgAAAAAAAAAAIIMQxAAAAAAAAAAAAGQQghgAAAAAAAAAAIAMYpuWQblz55bJZErThDdu3PhbBQEAAACAhRGuVponxjrzAAAAAEA6pCmImTx5svnr69ev66OPPlL9+vVVtWpVSdLu3bu1bt06ffDBBxlSJAAAAAAAAAAAQFaUpiCmY8eO5q9btGihUaNGqVevXua2Pn36aNq0adq4caP69+9v/SoBAAAAAAAAAACyoHTvEbNu3To1aNAgRXv9+vW1ceNGqxQFAAAAAAAAAADwPEh3EJMnTx6tWLEiRfvKlSuVJ08eqxQFAAAAAAAAAADwPEjTo8n+bOTIkerSpYvCw8PNe8Ts2bNHa9eu1VdffWX1AgEAAAAAAAAAALKqdAcxYWFhCggI0Oeff67ly5fLMAyVLFlSO3fuVOXKlTOiRgAAAAAAAAAAgCwp3UGMJFWuXFmLFy+2di0AAAAAAAAAAADPlXTvESNJZ86c0fvvv6+2bdvq6tWrkqS1a9fq2LFjVi0OAAAAAAAAAAAgK0t3ELN161YFBgZq7969+u677xQXFydJ+umnnzR8+HCrFwgAAAAAAAAAAJBVpTuIeeedd/TRRx9pw4YNsre3N7eHhIRo9+7dVi0OAAAAAAAAAAAgK0t3EPPzzz+refPmKdrz5cun69evW6UoAAAAAAAAAACA50G6g5hcuXIpKioqRfuhQ4eUP39+qxQFAAAAAAAAAADwPEh3ENO2bVsNHTpUly9flslkUnJysnbu3KlBgwapQ4cOGVEjAAAAAAAAAABAlpTuIObjjz9WwYIFlT9/fsXFxalkyZKqWbOmqlWrpvfffz8jagQAAAAAAAAAAMiSbNN7gJ2dnRYvXqxRo0bp0KFDSk5OVvny5VWsWLGMqA8AAAAAAAAAACDLSncQ81CRIkVUpEgRa9YCAAAAAAAAAADwXEl3EGMYhpYtW6YtW7bo6tWrSk5Otuhfvny51YoDAAAAAAAAAADIytIdxPTt21f//ve/FRISIg8PD5lMpoyoCwAAAAAAAAAAIMtLdxCzaNEiLV++XA0bNsyIegAAAAAAAAAAAJ4bNuk9wNXVVYULF86IWgAAAAAAAAAAAJ4r6Q5iRowYoZEjR+ru3bsZUQ8AAAAAAAAAAMBzI92PJvvXv/6lb775Ru7u7vL19ZWdnZ1F/8GDB61WHAAAAAAAAAAAQFaW7iAmLCxMBw4cULt27eTh4SGTyZQRdQEAAAAAAAAAAGR56Q5iVq9erXXr1qlGjRoZUQ8AAAAAAAAAAMBzI917xPj4+ChnzpwZUQsAAAAAAAAAAMBzJd1BzIQJEzRkyBCdPXs2A8oBAAAAAAAAAAB4fqT70WTt2rXTnTt3VKRIEeXIkUN2dnYW/Tdu3LBacQAAAAAAAAAAAFlZuoOYyZMnZ0AZAAAAAAAAAAAAz590BTEJCQkKDw/XBx98oMKFC2dUTQAAAAAAAAAAAM+FdO0RY2dnpxUrVmRULQAAAAAAAAAAAM+VdAUxktS8eXOtXLkyA0oBAAAAAAAAAAB4vqR7j5iiRYtq9OjR2rVrl1566SU5OTlZ9Pfp08dqxQEAAAAAAAAAAGRl6Q5ivvrqK+XKlUsHDhzQgQMHLPpMJhNBDAAAAAAAAAAAwP+kO4iJjIzMiDoAAAAAAAAAAACeO+neIwYAAAAAAAAAAABpk6YVMQMGDNDo0aPl5OSkAQMGPHbsxIkTrVIYAAAAAAAAAABAVpemIObQoUNKSEiQJB08eFAmk+mR41JrBwAAAAAAAAAAeBGlKYiZMmWKcubMKUkKDw/PyHoAAAAAAAAAAACeG2naI6Z8+fL6448/JEmFCxfW9evXM7QoAAAAAAAAAACA50GagphcuXIpMjJSknT27FklJydnaFEAAAAAAAAAAADPgzQ9mqxFixYKCgqSl5eXTCaTKlasqGzZsj1y7G+//WbVAgEAAAAAAAAAALKqNAUx//73v/Xaa6/p9OnT6tOnj7p27SoXF5eMrg0AAAAAAAAAACBLS1MQI0kNGjSQJB04cEB9+/YliAEAAAAAAAAAAHiCNAcxD82dOzcj6gAAAAAAAAAAAHjupDuIuX37tsaOHatNmzbp6tWrSk5OtuhnjxgAAAAAAAAAAIAH0h3EvPnmm9q6davat28vLy8vmUymjKgLAAAAAAAAAAAgy0t3ELNmzRqtXr1a1atXz4h6AAAAAAAAAAAAnhs26T0gd+7ccnNzy4haAAAAAAAAAAAAnivpDmJGjx6tDz/8UHfu3MmIegAAAAAAAAAAAJ4b6X402YQJE3TmzBl5eHjI19dXdnZ2Fv0HDx60WnEAAAAAAAAAAABZWbqDmFdffTUDygAAAAAAAAAAAHj+pDuIGT58eEbUAQAAAAAAAAAA8NxJdxDz0IEDB3TixAmZTCaVLFlS5cuXt2ZdAAAAAAAAAAAAWZ5Neg+4evWqatWqpUqVKqlPnz7q1auXXnrpJdWuXVvXrl2zeoG+vr4ymUwpXj179pQkhYWFpeirUqWKxRz3799X7969lTdvXjk5Oalp06a6ePGi1WsFAAAAAAAAAAD4s3QHMb1791ZsbKyOHTumGzduKDo6WkePHlVsbKz69Olj9QIjIiIUFRVlfm3YsEGS9K9//cs8pkGDBhZj/vvf/1rM0a9fP61YsUJLlizRjh07FBcXp8aNGyspKcnq9QIAAAAAAAAAADyU7keTrV27Vhs3blRAQIC5rWTJkvriiy9Ur149qxYnSfny5bN4P3bsWBUpUkRBQUHmNgcHB3l6ej7y+JiYGM2ePVsLFy5UnTp1JEmLFi2Sj4+PNm7cqPr161u9ZgAAAAAAAAAAAOkpVsQkJyfLzs4uRbudnZ2Sk5OtUlRq4uPjtWjRInXu3Fkmk8ncHh4eLnd3dxUvXlxdu3bV1atXzX0HDhxQQkKCRUjk7e2t0qVLa9euXame6/79+4qNjbV4AQAAAAAAAAAApEe6g5hatWqpb9++unTpkrnt999/V//+/VW7dm2rFvdXK1eu1M2bNxUWFmZuCw0N1eLFi7V582ZNmDBBERERqlWrlu7fvy9Junz5suzt7ZU7d26LuTw8PHT58uVUzzVmzBi5urqaXz4+PhlyTQAAAAAAAAAA4PmV7iBm2rRpunXrlnx9fVWkSBEVLVpUfn5+unXrlqZOnZoRNZrNnj1boaGh8vb2Nre1bt1ajRo1UunSpdWkSROtWbNGv/zyi1avXv3YuQzDsFhV81fDhg1TTEyM+XXhwgWrXQcAAAAAAAAAAHgxpHuPGB8fHx08eFAbNmzQyZMnZRiGSpYsad5/JaOcO3dOGzdu1PLlyx87zsvLS4UKFdKvv/4qSfL09FR8fLyio6MtVsVcvXpV1apVS3UeBwcHOTg4WKd4AAAAAAAAAADwQkp3EPNQ3bp1VbduXWvW8lhz586Vu7u7GjVq9Nhx169f14ULF+Tl5SVJeumll2RnZ6cNGzaoVatWkqSoqCgdPXpU48ePz/C6AQAAAAAAAADAiyvNjybbvHmzSpYs+chN62NiYlSqVClt377dqsU9lJycrLlz56pjx46ytf3/7CguLk6DBg3S7t27dfbsWYWHh6tJkybKmzevmjdvLklydXVVly5dNHDgQG3atEmHDh1Su3btFBgYmOGreAAAAAAAAAAAwIstzStiJk+erK5duypnzpwp+lxdXfX2229r4sSJeuWVV6xaoCRt3LhR58+fV+fOnS3as2XLpp9//lkLFizQzZs35eXlpZD/a+/ug6yq7/uBv6+7sDwEECE86YIkgNGAMYJVqUlEEVDQqlQoCTZE7VQNWosm0VIjJBFtEh9miDrG8GTUoGnRWHViidZMkToSU5Uk/KyxKjpdQlUiirgg7O+PjHdcCYrxnr378HrN3Jm95/s93/0ch4934b3fc8aNy+23354ePXqU511zzTWpra3NtGnTsnXr1hx77LFZunRpampqKl4rAAAAAADA2/Y4iHniiSfyT//0T7sdnzBhQr773e9WpKg/tnZTU9Mux7t27Zr777//fc/v0qVLFi5cmIULFxZRHgAAAAAAwB+1x7cm+93vfpdOnTrtdry2tjb/93//V5GiAAAAAAAA2oM9DmL23XffrF27drfjTz75ZAYOHFiRogAAAAAAANqDPQ5iTjjhhHz961/Pm2++ucvY1q1bc9lll2XKlCkVLQ4AAAAAAKAt2+NnxPzjP/5jVqxYkREjRmT27Nk54IADUiqVsm7dulx33XXZsWNH5s6dW2StAAAAAAAAbcoeBzH9+/fP6tWrc8455+SSSy5JU1NTkqRUKmXixIm5/vrr079//8IKBQAAAAAAaGv2OIhJkiFDhuS+++7Lpk2b8tvf/jZNTU0ZPnx4evfuXVR9AAAAAAAAbdYHCmLe1rt37xx22GGVrgUAAAAAAKBd2avaBQAAAAAAALRXghgAAAAAAICCCGIAAAAAAAAKIogBAAAAAAAoiCAGAAAAAACgIIIYAAAAAACAgtRWuwAAAAAA4MMbtWxUxda6o2IrQftWqb7Tc+2bHTEAAAAAAAAFEcQAAAAAAAAURBADAAAAAABQEEEMAAAAAABAQQQxAAAAAAAABRHEAAAAAAAAFKS22gXA7oxaNqoi69xRkVUAAAD4oPy9DgDAjhgAAAAAAIDCCGIAAAAAAAAKIogBAAAAAAAoiCAGAAAAAACgIIIYAAAAAACAgtRWuwAAWodRy0ZVbK07KrYSAAAAALRtdsQAAAAAAAAURBADAAAAAABQEEEMAAAAAABAQQQxAAAAAAAABRHEAAAAAAAAFEQQAwAAAAAAUBBBDAAAAAAAQEEEMQAAAAAAAAURxAAAAAAAABREEAMAAAAAAFAQQQwAAAAAAEBBBDEAAAAAAAAFqa12AQAAAC1h1LJRFVvrjoqtBAAAtHd2xAAAAAAAABREEAMAAAAAAFAQQQwAAAAAAEBBBDEAAAAAAAAFEcQAAAAAAAAURBADAAAAAABQEEEMAAAAAABAQQQxAAAAAAAABRHEAAAAAAAAFKS22gUAAPDhrPvEgRVb68D/t65iawEAAAB2xAAAAAAAABRGEAMAAAAAAFAQQQwAAAAAAEBBBDEAAAAAAAAFEcQAAAAAAAAURBADAAAAAABQEEEMAAAAAABAQQQxAAAAAAAABRHEAAAAAAAAFEQQAwAAAAAAUBBBDAAAAAAAQEEEMQAAAAAAAAURxAAAAAAAABSkVQcx8+bNS6lUavYaMGBAebypqSnz5s3LoEGD0rVr1xx99NH59a9/3WyNxsbGnHfeeenbt2+6d++ek046KS+++GJLXwoAAAAAANABteogJkk++clPpqGhofxau3Zteezb3/52rr766nzve9/LmjVrMmDAgBx33HF57bXXynMuuOCC3HnnnVm+fHlWrVqV119/PVOmTMmOHTuqcTkAAAAAAEAHUlvtAt5PbW1ts10wb2tqasq1116buXPn5tRTT02SLFu2LP37989tt92Wv/3bv82rr76aRYsW5Yc//GHGjx+fJLnllltSX1+fn/3sZ5k4cWKLXgsAAAAAANCxtPodMU8//XQGDRqUoUOH5q/+6q/yP//zP0mSZ599Nhs2bMiECRPKc+vq6vK5z30uq1evTpI89thj2b59e7M5gwYNysiRI8tzdqexsTGbN29u9gIAAAAAAPggWnUQc/jhh+fmm2/O/fffn5tuuikbNmzI2LFj8/LLL2fDhg1Jkv79+zc7p3///uWxDRs2pHPnzundu/du5+zOFVdckV69epVf9fX1FbwyAAAAAACgI2jVtyY7/vjjy1+PGjUqRx55ZD7+8Y9n2bJlOeKII5IkpVKp2TlNTU27HHu3PZlzySWXZM6cOeX3mzdvFsYAAAAAQJVcNX1KRda58PZ7KrIOtHd6rnJa9Y6Yd+vevXtGjRqVp59+uvzcmHfvbNm4cWN5l8yAAQOybdu2bNq0abdzdqeuri49e/Zs9gIAAAAAAPgg2lQQ09jYmHXr1mXgwIEZOnRoBgwYkJUrV5bHt23blp///OcZO3ZskmT06NHp1KlTszkNDQ351a9+VZ4DAAAAAABQlFZ9a7KLLrooJ554YgYPHpyNGzfmW9/6VjZv3pwvfvGLKZVKueCCC7JgwYIMHz48w4cPz4IFC9KtW7d8/vOfT5L06tUrZ555Zi688ML06dMn++yzTy666KKMGjUq48ePr/LVAQAAAAAA7V2rDmJefPHFzJgxIy+99FI++tGP5ogjjsgjjzySIUOGJEm++tWvZuvWrTn33HOzadOmHH744fm3f/u39OjRo7zGNddck9ra2kybNi1bt27Nsccem6VLl6ampqZalwUAAAAAAHQQrTqIWb58+XuOl0qlzJs3L/PmzdvtnC5dumThwoVZuHBhhauDP12lHnSVeNgVwJ7a/+J7K7LOc1dOrsg6AEDb5u91AMCealPPiAEAAAAAAGhLBDEAAAAAAAAFEcQAAAAAAAAURBADAAAAAABQkNpqFwAALaFSD1P1IFUAAAAAPgg7YgAAAAAAAAoiiAEAAAAAACiIIAYAAAAAAKAgghgAAAAAAICCCGIAAAAAAAAKIogBAAAAAAAoiCAGAAAAAACgIIIYAAAAAACAgtRWuwAAAAA+vKumT6nIOhfefk9F1gEAAP7AjhgAAAAAAICCCGIAAAAAAAAKIogBAAAAAAAoiCAGAAAAAACgIIIYAAAAAACAgghiAAAAAAAACiKIAQAAAAAAKIggBgAAAAAAoCCCGAAAAAAAgIIIYgAAAAAAAAoiiAEAAAAAACiIIAYAAAAAAKAgghgAAAAAAICCCGIAAAAAAAAKIogBAAAAAAAoiCAGAAAAAACgIIIYAAAAAACAgghiAAAAAAAACiKIAQAAAAAAKIggBgAAAAAAoCCCGAAAAAAAgIIIYgAAAAAAAAoiiAEAAAAAAChIbbULAABoU+b1quBar1ZuLQAAAKBVsiMGAAAAAACgIIIYAAAAAACAgghiAAAAAAAACiKIAQAAAAAAKIggBgAAAAAAoCCCGAAAAAAAgIIIYgAAAAAAAAoiiAEAAAAAACiIIAYAAAAAAKAgghgAAAAAAICCCGIAAAAAAAAKUlvtAgAAAACA9um6sx+sdgnQ4ei71seOGAAAAAAAgIIIYgAAAAAAAAri1mTwAdjWBwAA0Lb5ex0A0NLsiAEAAAAAACiIIAYAAAAAAKAgbk0GQKvlthEAAAAAtHV2xAAAAAAAABREEAMAAAAAAFAQQQwAAAAAAEBBBDEAAAAAAAAFEcQAAAAAAAAUpLbaBQAAAHRU1539YLVLAAAACmZHDAAAAAAAQEFadRBzxRVX5LDDDkuPHj3Sr1+/nHzyyXnqqaeazZk1a1ZKpVKz1xFHHNFsTmNjY84777z07ds33bt3z0knnZQXX3yxJS8FAAAAAADogFp1EPPzn/88X/7yl/PII49k5cqVeeuttzJhwoRs2bKl2bxJkyaloaGh/LrvvvuajV9wwQW58847s3z58qxatSqvv/56pkyZkh07drTk5QAAAAAAAB1Mq35GzE9/+tNm75csWZJ+/frlsccey2c/+9ny8bq6ugwYMOCPrvHqq69m0aJF+eEPf5jx48cnSW655ZbU19fnZz/7WSZOnFjcBQAAAAAAAB1aq94R826vvvpqkmSfffZpdvyhhx5Kv379MmLEiPzN3/xNNm7cWB577LHHsn379kyYMKF8bNCgQRk5cmRWr1692+/V2NiYzZs3N3sBAAAAAAB8EG0miGlqasqcOXNy1FFHZeTIkeXjxx9/fG699dY8+OCDueqqq7JmzZocc8wxaWxsTJJs2LAhnTt3Tu/evZut179//2zYsGG33++KK65Ir169yq/6+vpiLgwAAAAAAGi3WvWtyd5p9uzZefLJJ7Nq1apmx6dPn17+euTIkRkzZkyGDBmSe++9N6eeeupu12tqakqpVNrt+CWXXJI5c+aU32/evFkYAwAAAAAAfCBtYkfMeeedl7vvvjv//u//nv322+895w4cODBDhgzJ008/nSQZMGBAtm3blk2bNjWbt3HjxvTv33+369TV1aVnz57NXgAAAAAAAB9Eqw5impqaMnv27KxYsSIPPvhghg4d+r7nvPzyy3nhhRcycODAJMno0aPTqVOnrFy5sjynoaEhv/rVrzJ27NjCagcAAAAAAGjVtyb78pe/nNtuuy0/+clP0qNHj/IzXXr16pWuXbvm9ddfz7x58zJ16tQMHDgwzz33XP7hH/4hffv2zSmnnFKee+aZZ+bCCy9Mnz59ss8+++Siiy7KqFGjMn78+GpeHgAAAAAA0M616iDmhhtuSJIcffTRzY4vWbIks2bNSk1NTdauXZubb745v//97zNw4MCMGzcut99+e3r06FGef80116S2tjbTpk3L1q1bc+yxx2bp0qWpqalpycsBAAAAAAA6mFYdxDQ1Nb3neNeuXXP//fe/7zpdunTJwoULs3DhwkqVBgAAAAAA8L5a9TNiAAAAAAAA2jJBDAAAAAAAQEFa9a3JAADas1HLRlVknTsqsgoAAABQBDtiAAAAAAAACiKIAQAAAAAAKIggBgAAAAAAoCCCGAAAAAAAgIIIYgAAAAAAAAoiiAEAAAAAACiIIAYAAAAAAKAgghgAAAAAAICCCGIAAAAAAAAKIogBAAAAAAAoiCAGAAAAAACgIIIYAAAAAACAgghiAAAAAAAACiKIAQAAAAAAKIggBgAAAAAAoCCCGAAAAAAAgILUVrsAAADan6umT6nYWhfefk/F1gIAAICWZkcMAAAAAABAQQQxAAAAAAAABRHEAAAAAAAAFEQQAwAAAAAAUBBBDAAAAAAAQEEEMQAAAAAAAAURxAAAAAAAABREEAMAAAAAAFAQQQwAAAAAAEBBBDEAAAAAAAAFEcQAAAAAAAAURBADAAAAAABQEEEMAAAAAABAQQQxAAAAAAAABRHEAAAAAAAAFEQQAwAAAAAAUBBBDAAAAAAAQEFqq10AAACtx3VnP1jtEgAAAKBdsSMGAAAAAACgIIIYAAAAAACAgghiAAAAAAAACiKIAQAAAAAAKIggBgAAAAAAoCCCGAAAAAAAgIIIYgAAAAAAAAoiiAEAAAAAACiIIAYAAAAAAKAgghgAAAAAAICCCGIAAAAAAAAKIogBAAAAAAAoiCAGAAAAAACgIIIYAAAAAACAgghiAAAAAAAACiKIAQAAAAAAKIggBgAAAAAAoCCCGAAAAAAAgIIIYgAAAAAAAAoiiAEAAAAAACiIIAYAAAAAAKAgghgAAAAAAICCCGIAAAAAAAAKIogBAAAAAAAoiCAGAAAAAACgIB0qiLn++uszdOjQdOnSJaNHj85//Md/VLskAAAAAACgHeswQcztt9+eCy64IHPnzs1//dd/5TOf+UyOP/74rF+/vtqlAQAAAAAA7VSHCWKuvvrqnHnmmTnrrLNy4IEH5tprr019fX1uuOGGapcGAAAAAAC0U7XVLqAlbNu2LY899lguvvjiZscnTJiQ1atX/9FzGhsb09jYWH7/6quvJkk2b95cXKFVtLPxjYqttbnUVJF1dmzdUZF1Xt9RmXWSZOu2LRVZp3H79oqsk7TfP5MdQaX6rrX1XFK5vqtUzyWV6zs913a1tp5LfNbtKX3XNrXnny8Tn3W0Tj7r9ozPOirFZ92e8VlHJfms2zOt7bOuPffc29fW1PTef6ZKTe83ox343//93+y77755+OGHM3bs2PLxBQsWZNmyZXnqqad2OWfevHmZP39+S5YJAAAAAAC0MS+88EL222+/3Y53iB0xbyuVSs3eNzU17XLsbZdccknmzJlTfr9z58688sor6dOnz27PofXZvHlz6uvr88ILL6Rnz57VLgc6BH0HLUvPQcvTd9Cy9By0PH0HLUvPtV1NTU157bXXMmjQoPec1yGCmL59+6ampiYbNmxodnzjxo3p37//Hz2nrq4udXV1zY7tvffeRZVIwXr27Ol/YtDC9B20LD0HLU/fQcvSc9Dy9B20LD3XNvXq1et95+zVAnVUXefOnTN69OisXLmy2fGVK1c2u1UZAAAAAABAJXWIHTFJMmfOnJx++ukZM2ZMjjzyyHz/+9/P+vXrc/bZZ1e7NAAAAAAAoJ3qMEHM9OnT8/LLL+cb3/hGGhoaMnLkyNx3330ZMmRItUujQHV1dbnssst2uc0cUBx9By1Lz0HL03fQsvQctDx9By1Lz7V/paampqZqFwEAAAAAANAedYhnxAAAAAAAAFSDIAYAAAAAAKAgghgAAAAAAICCCGIAKFypVMpdd91V7TIAoFA+7wAAgD9GEEObt3r16tTU1GTSpEnVLgXatVmzZqVUKu3y+u1vf1vt0qBdmzVrVk4++eRqlwEdkv6DlqHXoGW8/Xe6s88+e5exc889N6VSKbNmzWr5wqAd0m+8myCGNm/x4sU577zzsmrVqqxfv/5DrbVjx47s3LmzQpVB+zNp0qQ0NDQ0ew0dOrTaZQEAALAH6uvrs3z58mzdurV87M0338yPfvSjDB48+EOtvX379g9bHrQrRfYbbY8ghjZty5YtueOOO3LOOedkypQpWbp0aXnsoYceSqlUyr333ptPfepT6dKlSw4//PCsXbu2PGfp0qXZe++9c8899+Sggw5KXV1dnn/++SpcCbQNdXV1GTBgQLNXTU1N/vVf/zWjR49Oly5d8rGPfSzz58/PW2+91ezchoaGHH/88enatWuGDh2aH//4x1W6Cmi7fvrTn+aoo47K3nvvnT59+mTKlCl55plnyuPPPfdcSqVSVqxYkXHjxqVbt2751Kc+lf/8z/+sYtXQPuy///659tprmx075JBDMm/evKrUA+3VnvRaqVTKD37wg5xyyinp1q1bhg8fnrvvvrtlC4U26tBDD83gwYOzYsWK8rEVK1akvr4+n/70p8vH9vTnzjvuuCNHH310unTpkltuuaVFrwVau0r12zHHHJPZs2c3W/vll19OXV1dHnzwweIvhIoQxNCm3X777TnggANywAEHZObMmVmyZEmampqazfnKV76S7373u1mzZk369euXk046qdlvabzxxhu54oor8oMf/CC//vWv069fv5a+DGjT7r///sycOTPnn39+fvOb3+TGG2/M0qVLc/nllzebd+mll2bq1Kl54oknMnPmzMyYMSPr1q2rUtXQNm3ZsiVz5szJmjVr8sADD2SvvfbKKaecsstuzrlz5+aiiy7K448/nhEjRmTGjBm7hKMA0JbNnz8/06ZNy5NPPpkTTjghX/jCF/LKK69UuyxoE770pS9lyZIl5feLFy/OGWec0WzOnv7c+bWvfS3nn39+1q1bl4kTJ7ZI/dCWVKLfzjrrrNx2221pbGwsn3Prrbdm0KBBGTduXMtcCB+aIIY2bdGiRZk5c2aSP9wy6fXXX88DDzzQbM5ll12W4447LqNGjcqyZcvyu9/9LnfeeWd5fPv27bn++uszduzYHHDAAenevXuLXgO0Jffcc08+8pGPlF+nnXZaLr/88lx88cX54he/mI997GM57rjj8s1vfjM33nhjs3NPO+20nHXWWRkxYkS++c1vZsyYMVm4cGGVrgTapqlTp+bUU0/N8OHDc8ghh2TRokVZu3ZtfvOb3zSbd9FFF2Xy5MkZMWJE5s+fn+eff97znABoV2bNmpUZM2Zk2LBhWbBgQbZs2ZJHH3202mVBm3D66adn1apVee655/L888/n4YcfLv/bytv29OfOCy64IKeeemqGDh2aQYMGteRlQJtQiX6bOnVqSqVSfvKTn5TPWbJkSfk5NLQNtdUuAP5UTz31VB599NHy9r7a2tpMnz49ixcvzvjx48vzjjzyyPLX++yzTw444IBmv4XfuXPnHHzwwS1XOLRh48aNyw033FB+37179wwbNixr1qxptgNmx44defPNN/PGG2+kW7duSZr34tvvH3/88RapG9qLZ555JpdeemkeeeSRvPTSS+XfkFq/fn1GjhxZnvfOz7WBAwcmSTZu3JhPfOITLVswABTknZ913bt3T48ePbJx48YqVgRtR9++fTN58uQsW7YsTU1NmTx5cvr27dtszp7+3DlmzJgWrR3amkr0W11dXWbOnJnFixdn2rRpefzxx/PEE0/krrvuqsIV8acSxNBmLVq0KG+99Vb23Xff8rGmpqZ06tQpmzZtes9z35kWd+3aVXoMe+jt4OWddu7cmfnz5+fUU0/dZX6XLl3ecz29Bx/MiSeemPr6+tx0000ZNGhQdu7cmZEjR2bbtm3N5nXq1Kn89dt99u7bSAAfzF577bXLLXA9lBgqb0977Z2fdckfPu981sGeO+OMM8rPnLjuuut2Gd/TnzvdVQTeXyX67ayzzsohhxySF198MYsXL86xxx6bIUOGtNg18OEJYmiT3nrrrdx888256qqrMmHChGZjU6dOza233lr+DY1HHnkkgwcPTpJs2rQp//3f/+03gqGCDj300Dz11FO7BDTv9sgjj+Sv//qvm71/58PpgPf28ssvZ926dbnxxhvzmc98JkmyatWqKlcFHcdHP/rRNDQ0lN9v3rw5zz77bBUrgvZJr0HLmDRpUvkfed/9bBc/d0JlVaLfRo0alTFjxuSmm27Kbbfd5lbvbZAghjbpnnvuyaZNm3LmmWemV69ezcb+8i//MosWLco111yTJPnGN76RPn36pH///pk7d2769u2bk08+uQpVQ/v09a9/PVOmTEl9fX1OO+207LXXXnnyySezdu3afOtb3yrP+/GPf5wxY8bkqKOOyq233ppHH300ixYtqmLl0Lb07t07ffr0yfe///0MHDgw69evz8UXX1ztsqDDOOaYY7J06dKceOKJ6d27dy699NLU1NRUuyxod/QatIyamprybdvf3WN+7oTKqlS/nXXWWZk9e3a6deuWU045pfC6qay9ql0A/CkWLVqU8ePH7xLCJH/YEfP444/nl7/8ZZLkyiuvzN/93d9l9OjRaWhoyN13353OnTu3dMnQbk2cODH33HNPVq5cmcMOOyxHHHFErr766l22yM6fPz/Lly/PwQcfnGXLluXWW2/NQQcdVKWqoe3YuXNnamtrs9dee2X58uV57LHHMnLkyPz93/99vvOd71S7PGjX3u6/JLnkkkvy2c9+NlOmTMkJJ5yQk08+OR//+MerXCG0D3oNqqNnz57p2bPnLsf93AmVV4l+mzFjRmpra/P5z3/+fW8FT+tTanr3zVehnXjooYcybty4bNq0KXvvvXe1ywGAP8mkSZMybNiwfO9736t2KdDh6D9oGXoNAN7fCy+8kP333z9r1qzJoYceWu1y+IDsiAEAaIU2bdqUe++9Nw899FDGjx9f7XKgQ9F/0DL0GgC8v+3bt2f9+vX52te+liOOOEII00Z5RgwAQCt0xhlnZM2aNbnwwgvzF3/xF9UuBzoU/QctQ68BwPt7+OGHM27cuIwYMSL//M//XO1y+BO5NRkAAAAAAEBB3JoMAAAAAACgIIIYAAAAAACAgghiAAAAAAAACiKIAQAAAAAAKIggBgAAAAAAoCCCGAAAgBZQKpVy1113VbsMAACghQliAACAdm3WrFkplUo5++yzdxk799xzUyqVMmvWrIp9v3nz5uWQQw6p2HoAAEDbJogBAADavfr6+ixfvjxbt24tH3vzzTfzox/9KIMHD65iZQAAQHsniAEAANq9Qw89NIMHD86KFSvKx1asWJH6+vp8+tOfLh9rbGzM+eefn379+qVLly456qijsmbNmvL4Qw89lFKplAceeCBjxoxJt27dMnbs2Dz11FNJkqVLl2b+/Pl54oknUiqVUiqVsnTp0vL5L730Uk455ZR069Ytw4cPz9133138xQMAAFUliAEAADqEL33pS1myZEn5/eLFi3PGGWc0m/PVr341//Iv/5Jly5bll7/8ZYYNG5aJEyfmlVdeaTZv7ty5ueqqq/KLX/witbW15XWmT5+eCy+8MJ/85CfT0NCQhoaGTJ8+vXze/PnzM23atDz55JM54YQT8oUvfGGXtQEAgPZFEAMAAHQIp59+elatWpXnnnsuzz//fB5++OHMnDmzPL5ly5bccMMN+c53vpPjjz8+Bx10UG666aZ07do1ixYtarbW5Zdfns997nM56KCDcvHFF2f16tV5880307Vr13zkIx9JbW1tBgwYkAEDBqRr167l82bNmpUZM2Zk2LBhWbBgQbZs2ZJHH320xf4bAAAALa+22gUAAAC0hL59+2by5MlZtmxZmpqaMnny5PTt27c8/swzz2T79u358z//8/KxTp065c/+7M+ybt26ZmsdfPDB5a8HDhyYJNm4ceP7Pm/mned17949PXr0yMaNGz/UdQEAAK2bIAYAAOgwzjjjjMyePTtJct111zUba2pqSpKUSqVdjr/7WKdOncpfvz22c+fO9/3+7zzv7XP35DwAAKDtcmsyAACgw5g0aVK2bduWbdu2ZeLEic3Ghg0bls6dO2fVqlXlY9u3b88vfvGLHHjggXv8PTp37pwdO3ZUrGYAAKBtsyMGAADoMGpqasq3GaupqWk21r1795xzzjn5yle+kn322SeDBw/Ot7/97bzxxhs588wz9/h77L///nn22Wfz+OOPZ7/99kuPHj1SV1dX0esAAADaDkEMAADQofTs2XO3Y1deeWV27tyZ008/Pa+99lrGjBmT+++/P717997j9adOnZoVK1Zk3Lhx+f3vf58lS5Zk1qxZFagcAABoi0pNb98IGQAAAAAAgIryjBgAAAAAAICCCGIAAAAAAAAKIogBAAAAAAAoiCAGAAAAAACgIIIYAAAAAACAgghiAAAAAAAACiKIAQAAAAAAKIggBgAAAAAAoCCCGAAAAAAAgIIIYgAAAAAAAAoiiAEAAAAAACjI/wcqKbSNZ9OKU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6563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27905" y="1161963"/>
            <a:ext cx="6032686" cy="461665"/>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Data Quality Assessment and ‘Clean Up’</a:t>
            </a:r>
            <a:endParaRPr lang="en-US" sz="2400" b="1" dirty="0">
              <a:latin typeface="Calibri" panose="020F0502020204030204" pitchFamily="34" charset="0"/>
              <a:cs typeface="Calibri" panose="020F0502020204030204" pitchFamily="34" charset="0"/>
            </a:endParaRPr>
          </a:p>
        </p:txBody>
      </p:sp>
      <p:sp>
        <p:nvSpPr>
          <p:cNvPr id="4" name="Rectangle 3"/>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5" name="Rectangle 4"/>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sp>
        <p:nvSpPr>
          <p:cNvPr id="8" name="Rectangle 7"/>
          <p:cNvSpPr/>
          <p:nvPr/>
        </p:nvSpPr>
        <p:spPr>
          <a:xfrm>
            <a:off x="5727905" y="1877761"/>
            <a:ext cx="6361001" cy="378565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Key Issues for Data Quality Assessment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Accuracy: Correct </a:t>
            </a:r>
            <a:r>
              <a:rPr lang="en-US" sz="2400" dirty="0" smtClean="0">
                <a:latin typeface="Calibri" panose="020F0502020204030204" pitchFamily="34" charset="0"/>
                <a:cs typeface="Calibri" panose="020F0502020204030204" pitchFamily="34" charset="0"/>
              </a:rPr>
              <a:t>Values</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Completeness</a:t>
            </a:r>
            <a:r>
              <a:rPr lang="en-US" sz="2400" dirty="0">
                <a:latin typeface="Calibri" panose="020F0502020204030204" pitchFamily="34" charset="0"/>
                <a:cs typeface="Calibri" panose="020F0502020204030204" pitchFamily="34" charset="0"/>
              </a:rPr>
              <a:t>: Data fields with </a:t>
            </a:r>
            <a:r>
              <a:rPr lang="en-US" sz="2400" dirty="0" smtClean="0">
                <a:latin typeface="Calibri" panose="020F0502020204030204" pitchFamily="34" charset="0"/>
                <a:cs typeface="Calibri" panose="020F0502020204030204" pitchFamily="34" charset="0"/>
              </a:rPr>
              <a:t>Values(No Missing Value)</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Consistency: Values free from Contradiction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Currency: Values up to Date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Relevancy: Data items with Values Mete-data</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Validity: Data containing Allowable </a:t>
            </a:r>
            <a:r>
              <a:rPr lang="en-US" sz="2400" dirty="0" smtClean="0">
                <a:latin typeface="Calibri" panose="020F0502020204030204" pitchFamily="34" charset="0"/>
                <a:cs typeface="Calibri" panose="020F0502020204030204" pitchFamily="34" charset="0"/>
              </a:rPr>
              <a:t>Values</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Derived variable: Active, Month and Death Ratio Column </a:t>
            </a:r>
            <a:endParaRPr lang="en-US" sz="2400" dirty="0">
              <a:latin typeface="Calibri" panose="020F0502020204030204" pitchFamily="34" charset="0"/>
              <a:cs typeface="Calibri" panose="020F0502020204030204" pitchFamily="34" charset="0"/>
            </a:endParaRPr>
          </a:p>
        </p:txBody>
      </p:sp>
      <p:sp>
        <p:nvSpPr>
          <p:cNvPr id="9" name="TextBox 8"/>
          <p:cNvSpPr txBox="1"/>
          <p:nvPr/>
        </p:nvSpPr>
        <p:spPr>
          <a:xfrm>
            <a:off x="0" y="711797"/>
            <a:ext cx="5526741" cy="5940088"/>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The </a:t>
            </a:r>
            <a:r>
              <a:rPr lang="en-GB" sz="2000" dirty="0" smtClean="0">
                <a:latin typeface="Calibri" panose="020F0502020204030204" pitchFamily="34" charset="0"/>
                <a:cs typeface="Calibri" panose="020F0502020204030204" pitchFamily="34" charset="0"/>
              </a:rPr>
              <a:t>original </a:t>
            </a:r>
            <a:r>
              <a:rPr lang="en-GB" sz="2000" dirty="0">
                <a:latin typeface="Calibri" panose="020F0502020204030204" pitchFamily="34" charset="0"/>
                <a:cs typeface="Calibri" panose="020F0502020204030204" pitchFamily="34" charset="0"/>
              </a:rPr>
              <a:t>Data came from COVID-19 Open Research Dataset (CORD-19) on </a:t>
            </a:r>
            <a:r>
              <a:rPr lang="en-GB" sz="2000" dirty="0" err="1" smtClean="0">
                <a:latin typeface="Calibri" panose="020F0502020204030204" pitchFamily="34" charset="0"/>
                <a:cs typeface="Calibri" panose="020F0502020204030204" pitchFamily="34" charset="0"/>
              </a:rPr>
              <a:t>Kaggle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 </a:t>
            </a:r>
            <a:r>
              <a:rPr lang="en-GB" sz="2000" u="sng" dirty="0">
                <a:latin typeface="Calibri" panose="020F0502020204030204" pitchFamily="34" charset="0"/>
                <a:cs typeface="Calibri" panose="020F0502020204030204" pitchFamily="34" charset="0"/>
                <a:hlinkClick r:id="rId2"/>
              </a:rPr>
              <a:t>https://</a:t>
            </a:r>
            <a:r>
              <a:rPr lang="en-GB" sz="2000" u="sng" dirty="0" smtClean="0">
                <a:latin typeface="Calibri" panose="020F0502020204030204" pitchFamily="34" charset="0"/>
                <a:cs typeface="Calibri" panose="020F0502020204030204" pitchFamily="34" charset="0"/>
                <a:hlinkClick r:id="rId2"/>
              </a:rPr>
              <a:t>www.kaggle.com/datasets/allen-institute-for-ai/CORD-19-research-challenge/data</a:t>
            </a:r>
            <a:endParaRPr lang="en-GB" sz="2000" u="sng" dirty="0">
              <a:latin typeface="Calibri" panose="020F0502020204030204" pitchFamily="34" charset="0"/>
              <a:cs typeface="Calibri" panose="020F0502020204030204" pitchFamily="34" charset="0"/>
            </a:endParaRPr>
          </a:p>
          <a:p>
            <a:endParaRPr lang="en-GB" sz="2000" u="sng" dirty="0" smtClean="0">
              <a:latin typeface="Calibri" panose="020F0502020204030204" pitchFamily="34" charset="0"/>
              <a:cs typeface="Calibri" panose="020F0502020204030204" pitchFamily="34" charset="0"/>
            </a:endParaRPr>
          </a:p>
          <a:p>
            <a:r>
              <a:rPr lang="en-GB" sz="2000" dirty="0" smtClean="0">
                <a:latin typeface="Calibri" panose="020F0502020204030204" pitchFamily="34" charset="0"/>
                <a:cs typeface="Calibri" panose="020F0502020204030204" pitchFamily="34" charset="0"/>
              </a:rPr>
              <a:t>The Dataset used contain 35156 rows and 10 columns</a:t>
            </a:r>
          </a:p>
          <a:p>
            <a:endParaRPr lang="en-GB" sz="2000" dirty="0" smtClean="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Here's the </a:t>
            </a:r>
            <a:r>
              <a:rPr lang="en-GB" sz="2000" dirty="0" smtClean="0">
                <a:latin typeface="Calibri" panose="020F0502020204030204" pitchFamily="34" charset="0"/>
                <a:cs typeface="Calibri" panose="020F0502020204030204" pitchFamily="34" charset="0"/>
              </a:rPr>
              <a:t>Dataset </a:t>
            </a:r>
            <a:r>
              <a:rPr lang="en-GB" sz="2000" dirty="0">
                <a:latin typeface="Calibri" panose="020F0502020204030204" pitchFamily="34" charset="0"/>
                <a:cs typeface="Calibri" panose="020F0502020204030204" pitchFamily="34" charset="0"/>
              </a:rPr>
              <a:t>Dictionary:</a:t>
            </a:r>
          </a:p>
          <a:p>
            <a:r>
              <a:rPr lang="en-GB" sz="2000" dirty="0">
                <a:latin typeface="Calibri" panose="020F0502020204030204" pitchFamily="34" charset="0"/>
                <a:cs typeface="Calibri" panose="020F0502020204030204" pitchFamily="34" charset="0"/>
              </a:rPr>
              <a:t>Date: Date of observation (string format).</a:t>
            </a:r>
          </a:p>
          <a:p>
            <a:r>
              <a:rPr lang="en-GB" sz="2000" dirty="0">
                <a:latin typeface="Calibri" panose="020F0502020204030204" pitchFamily="34" charset="0"/>
                <a:cs typeface="Calibri" panose="020F0502020204030204" pitchFamily="34" charset="0"/>
              </a:rPr>
              <a:t>Country/Region: Name of the country or region.</a:t>
            </a:r>
          </a:p>
          <a:p>
            <a:r>
              <a:rPr lang="en-GB" sz="2000" dirty="0">
                <a:latin typeface="Calibri" panose="020F0502020204030204" pitchFamily="34" charset="0"/>
                <a:cs typeface="Calibri" panose="020F0502020204030204" pitchFamily="34" charset="0"/>
              </a:rPr>
              <a:t>Confirmed: Cumulative confirmed cases.</a:t>
            </a:r>
          </a:p>
          <a:p>
            <a:r>
              <a:rPr lang="en-GB" sz="2000" dirty="0">
                <a:latin typeface="Calibri" panose="020F0502020204030204" pitchFamily="34" charset="0"/>
                <a:cs typeface="Calibri" panose="020F0502020204030204" pitchFamily="34" charset="0"/>
              </a:rPr>
              <a:t>Deaths: Cumulative deaths.</a:t>
            </a:r>
          </a:p>
          <a:p>
            <a:r>
              <a:rPr lang="en-GB" sz="2000" dirty="0">
                <a:latin typeface="Calibri" panose="020F0502020204030204" pitchFamily="34" charset="0"/>
                <a:cs typeface="Calibri" panose="020F0502020204030204" pitchFamily="34" charset="0"/>
              </a:rPr>
              <a:t>Recovered: Cumulative recovered cases.</a:t>
            </a:r>
          </a:p>
          <a:p>
            <a:r>
              <a:rPr lang="en-GB" sz="2000" dirty="0">
                <a:latin typeface="Calibri" panose="020F0502020204030204" pitchFamily="34" charset="0"/>
                <a:cs typeface="Calibri" panose="020F0502020204030204" pitchFamily="34" charset="0"/>
              </a:rPr>
              <a:t>Active: Current active cases.</a:t>
            </a:r>
          </a:p>
          <a:p>
            <a:r>
              <a:rPr lang="en-GB" sz="2000" dirty="0">
                <a:latin typeface="Calibri" panose="020F0502020204030204" pitchFamily="34" charset="0"/>
                <a:cs typeface="Calibri" panose="020F0502020204030204" pitchFamily="34" charset="0"/>
              </a:rPr>
              <a:t>New cases: New cases on a given date.</a:t>
            </a:r>
          </a:p>
          <a:p>
            <a:r>
              <a:rPr lang="en-GB" sz="2000" dirty="0">
                <a:latin typeface="Calibri" panose="020F0502020204030204" pitchFamily="34" charset="0"/>
                <a:cs typeface="Calibri" panose="020F0502020204030204" pitchFamily="34" charset="0"/>
              </a:rPr>
              <a:t>New deaths: New deaths on a given date.</a:t>
            </a:r>
          </a:p>
          <a:p>
            <a:r>
              <a:rPr lang="en-GB" sz="2000" dirty="0">
                <a:latin typeface="Calibri" panose="020F0502020204030204" pitchFamily="34" charset="0"/>
                <a:cs typeface="Calibri" panose="020F0502020204030204" pitchFamily="34" charset="0"/>
              </a:rPr>
              <a:t>New recovered: New recoveries on a given date.</a:t>
            </a:r>
          </a:p>
          <a:p>
            <a:r>
              <a:rPr lang="en-GB" sz="2000" dirty="0">
                <a:latin typeface="Calibri" panose="020F0502020204030204" pitchFamily="34" charset="0"/>
                <a:cs typeface="Calibri" panose="020F0502020204030204" pitchFamily="34" charset="0"/>
              </a:rPr>
              <a:t>WHO Region: WHO-designated region.</a:t>
            </a:r>
          </a:p>
        </p:txBody>
      </p:sp>
    </p:spTree>
    <p:extLst>
      <p:ext uri="{BB962C8B-B14F-4D97-AF65-F5344CB8AC3E}">
        <p14:creationId xmlns:p14="http://schemas.microsoft.com/office/powerpoint/2010/main" xmlns="" val="3583676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64823" y="662389"/>
            <a:ext cx="5287577" cy="3685324"/>
          </a:xfrm>
          <a:prstGeom prst="rect">
            <a:avLst/>
          </a:prstGeom>
        </p:spPr>
      </p:pic>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6" name="Rectangle 5"/>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sp>
        <p:nvSpPr>
          <p:cNvPr id="7" name="Rectangle 6"/>
          <p:cNvSpPr/>
          <p:nvPr/>
        </p:nvSpPr>
        <p:spPr>
          <a:xfrm>
            <a:off x="29157" y="894414"/>
            <a:ext cx="6835667" cy="2246769"/>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Calibri" panose="020F0502020204030204" pitchFamily="34" charset="0"/>
                <a:cs typeface="Calibri" panose="020F0502020204030204" pitchFamily="34" charset="0"/>
              </a:rPr>
              <a:t>There were 187 countries recorded cases while each country have 187 days recorded case from the month of January 2020 to July 2020.</a:t>
            </a:r>
          </a:p>
          <a:p>
            <a:pPr marL="285750" indent="-285750">
              <a:buFont typeface="Arial" panose="020B0604020202020204" pitchFamily="34" charset="0"/>
              <a:buChar char="•"/>
            </a:pPr>
            <a:r>
              <a:rPr lang="en-GB" sz="2000" dirty="0" smtClean="0">
                <a:latin typeface="Calibri" panose="020F0502020204030204" pitchFamily="34" charset="0"/>
                <a:cs typeface="Calibri" panose="020F0502020204030204" pitchFamily="34" charset="0"/>
              </a:rPr>
              <a:t>6 </a:t>
            </a:r>
            <a:r>
              <a:rPr lang="en-GB" sz="2000" dirty="0">
                <a:latin typeface="Calibri" panose="020F0502020204030204" pitchFamily="34" charset="0"/>
                <a:cs typeface="Calibri" panose="020F0502020204030204" pitchFamily="34" charset="0"/>
              </a:rPr>
              <a:t>WHO Region were recorded in the data and Europe had the highest recorded cases followed by Africa, America, Eastern Mediterranean, Western Pacific while South-East Asia had the lowest recorded cases.</a:t>
            </a:r>
          </a:p>
        </p:txBody>
      </p:sp>
      <p:graphicFrame>
        <p:nvGraphicFramePr>
          <p:cNvPr id="8" name="Table 7"/>
          <p:cNvGraphicFramePr>
            <a:graphicFrameLocks noGrp="1"/>
          </p:cNvGraphicFramePr>
          <p:nvPr>
            <p:extLst>
              <p:ext uri="{D42A27DB-BD31-4B8C-83A1-F6EECF244321}">
                <p14:modId xmlns:p14="http://schemas.microsoft.com/office/powerpoint/2010/main" xmlns="" val="2128646277"/>
              </p:ext>
            </p:extLst>
          </p:nvPr>
        </p:nvGraphicFramePr>
        <p:xfrm>
          <a:off x="96109" y="3729207"/>
          <a:ext cx="6768714" cy="3057654"/>
        </p:xfrm>
        <a:graphic>
          <a:graphicData uri="http://schemas.openxmlformats.org/drawingml/2006/table">
            <a:tbl>
              <a:tblPr/>
              <a:tblGrid>
                <a:gridCol w="966959"/>
                <a:gridCol w="966959"/>
                <a:gridCol w="884977"/>
                <a:gridCol w="1286290"/>
                <a:gridCol w="729611"/>
                <a:gridCol w="966959"/>
                <a:gridCol w="966959"/>
              </a:tblGrid>
              <a:tr h="497089">
                <a:tc>
                  <a:txBody>
                    <a:bodyPr/>
                    <a:lstStyle/>
                    <a:p>
                      <a:pPr algn="r" fontAlgn="ctr"/>
                      <a:r>
                        <a:rPr lang="en-GB" sz="1200" b="1" dirty="0">
                          <a:effectLst/>
                          <a:latin typeface="Calibri" panose="020F0502020204030204" pitchFamily="34" charset="0"/>
                          <a:cs typeface="Calibri" panose="020F0502020204030204" pitchFamily="34" charset="0"/>
                        </a:rPr>
                        <a:t>WHO </a:t>
                      </a:r>
                      <a:r>
                        <a:rPr lang="en-GB" sz="1200" b="1" dirty="0" smtClean="0">
                          <a:effectLst/>
                          <a:latin typeface="Calibri" panose="020F0502020204030204" pitchFamily="34" charset="0"/>
                          <a:cs typeface="Calibri" panose="020F0502020204030204" pitchFamily="34" charset="0"/>
                        </a:rPr>
                        <a:t>Region</a:t>
                      </a: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Africa</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Americas</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Eastern Mediterranean</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Europe</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South-East Asia</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Western Pacific</a:t>
                      </a:r>
                    </a:p>
                  </a:txBody>
                  <a:tcPr anchor="ctr">
                    <a:lnL>
                      <a:noFill/>
                    </a:lnL>
                    <a:lnR>
                      <a:noFill/>
                    </a:lnR>
                    <a:lnT>
                      <a:noFill/>
                    </a:lnT>
                    <a:lnB>
                      <a:noFill/>
                    </a:lnB>
                  </a:tcPr>
                </a:tc>
              </a:tr>
              <a:tr h="512113">
                <a:tc>
                  <a:txBody>
                    <a:bodyPr/>
                    <a:lstStyle/>
                    <a:p>
                      <a:pPr algn="r" fontAlgn="ctr"/>
                      <a:r>
                        <a:rPr lang="en-GB" sz="1200" b="1">
                          <a:effectLst/>
                          <a:latin typeface="Calibri" panose="020F0502020204030204" pitchFamily="34" charset="0"/>
                          <a:cs typeface="Calibri" panose="020F0502020204030204" pitchFamily="34" charset="0"/>
                        </a:rPr>
                        <a:t>Month-str</a:t>
                      </a: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r>
              <a:tr h="292636">
                <a:tc>
                  <a:txBody>
                    <a:bodyPr/>
                    <a:lstStyle/>
                    <a:p>
                      <a:pPr algn="r" fontAlgn="ctr"/>
                      <a:r>
                        <a:rPr lang="en-GB" sz="1200" b="1" dirty="0">
                          <a:effectLst/>
                          <a:latin typeface="Calibri" panose="020F0502020204030204" pitchFamily="34" charset="0"/>
                          <a:cs typeface="Calibri" panose="020F0502020204030204" pitchFamily="34" charset="0"/>
                        </a:rPr>
                        <a:t>Apr</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1440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1050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Feb</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1392</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1015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638</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1624</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290</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464</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Jan</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220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560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160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Jul</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1296</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945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594</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1512</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270</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432</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Jun</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1440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1050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660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Mar</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1488</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1085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682</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1736</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310</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496</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May</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1488</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1085</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682</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1736</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310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496</a:t>
                      </a:r>
                    </a:p>
                  </a:txBody>
                  <a:tcPr anchor="ctr">
                    <a:lnL>
                      <a:noFill/>
                    </a:lnL>
                    <a:lnR>
                      <a:noFill/>
                    </a:lnR>
                    <a:lnT>
                      <a:noFill/>
                    </a:lnT>
                    <a:lnB>
                      <a:noFill/>
                    </a:lnB>
                    <a:solidFill>
                      <a:schemeClr val="accent2"/>
                    </a:solidFill>
                  </a:tcPr>
                </a:tc>
              </a:tr>
            </a:tbl>
          </a:graphicData>
        </a:graphic>
      </p:graphicFrame>
      <p:sp>
        <p:nvSpPr>
          <p:cNvPr id="10" name="Rounded Rectangle 9"/>
          <p:cNvSpPr/>
          <p:nvPr/>
        </p:nvSpPr>
        <p:spPr>
          <a:xfrm>
            <a:off x="1050878" y="3110179"/>
            <a:ext cx="4039737" cy="532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75000"/>
                </a:schemeClr>
              </a:solidFill>
              <a:latin typeface="Calibri" panose="020F0502020204030204" pitchFamily="34" charset="0"/>
              <a:cs typeface="Calibri" panose="020F0502020204030204" pitchFamily="34" charset="0"/>
            </a:endParaRPr>
          </a:p>
        </p:txBody>
      </p:sp>
      <p:sp>
        <p:nvSpPr>
          <p:cNvPr id="9" name="TextBox 8"/>
          <p:cNvSpPr txBox="1"/>
          <p:nvPr/>
        </p:nvSpPr>
        <p:spPr>
          <a:xfrm>
            <a:off x="1050877" y="3205714"/>
            <a:ext cx="4039737" cy="338554"/>
          </a:xfrm>
          <a:prstGeom prst="rect">
            <a:avLst/>
          </a:prstGeom>
          <a:noFill/>
        </p:spPr>
        <p:txBody>
          <a:bodyPr wrap="square" rtlCol="0">
            <a:spAutoFit/>
          </a:bodyPr>
          <a:lstStyle/>
          <a:p>
            <a:pPr algn="ctr"/>
            <a:r>
              <a:rPr lang="en-GB" sz="1600" b="1" dirty="0" smtClean="0">
                <a:latin typeface="Calibri" panose="020F0502020204030204" pitchFamily="34" charset="0"/>
                <a:cs typeface="Calibri" panose="020F0502020204030204" pitchFamily="34" charset="0"/>
              </a:rPr>
              <a:t>Monthly  Recorded Cases by WHO Region</a:t>
            </a:r>
            <a:endParaRPr lang="en-GB" sz="1600" b="1" dirty="0">
              <a:latin typeface="Calibri" panose="020F0502020204030204" pitchFamily="34" charset="0"/>
              <a:cs typeface="Calibri" panose="020F0502020204030204" pitchFamily="34" charset="0"/>
            </a:endParaRPr>
          </a:p>
        </p:txBody>
      </p:sp>
      <p:sp>
        <p:nvSpPr>
          <p:cNvPr id="2" name="Rectangle 1"/>
          <p:cNvSpPr/>
          <p:nvPr/>
        </p:nvSpPr>
        <p:spPr>
          <a:xfrm>
            <a:off x="236216" y="474854"/>
            <a:ext cx="4930260" cy="523220"/>
          </a:xfrm>
          <a:prstGeom prst="rect">
            <a:avLst/>
          </a:prstGeom>
        </p:spPr>
        <p:txBody>
          <a:bodyPr wrap="none">
            <a:spAutoFit/>
          </a:bodyPr>
          <a:lstStyle/>
          <a:p>
            <a:pPr algn="ctr"/>
            <a:r>
              <a:rPr lang="en-US" sz="2800" b="1" dirty="0">
                <a:latin typeface="Calibri" panose="020F0502020204030204" pitchFamily="34" charset="0"/>
                <a:cs typeface="Calibri" panose="020F0502020204030204" pitchFamily="34" charset="0"/>
              </a:rPr>
              <a:t>Recorded Cases by WHO Region</a:t>
            </a:r>
          </a:p>
        </p:txBody>
      </p:sp>
    </p:spTree>
    <p:extLst>
      <p:ext uri="{BB962C8B-B14F-4D97-AF65-F5344CB8AC3E}">
        <p14:creationId xmlns:p14="http://schemas.microsoft.com/office/powerpoint/2010/main" xmlns="" val="242661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4" name="Rectangle 3"/>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6223000" y="3619499"/>
            <a:ext cx="5909220" cy="3060701"/>
          </a:xfrm>
          <a:prstGeom prst="rect">
            <a:avLst/>
          </a:prstGeom>
        </p:spPr>
      </p:pic>
      <p:sp>
        <p:nvSpPr>
          <p:cNvPr id="8" name="Rectangle 3"/>
          <p:cNvSpPr>
            <a:spLocks noChangeArrowheads="1"/>
          </p:cNvSpPr>
          <p:nvPr/>
        </p:nvSpPr>
        <p:spPr bwMode="auto">
          <a:xfrm>
            <a:off x="218941" y="868289"/>
            <a:ext cx="5745131" cy="5940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Confirmed </a:t>
            </a:r>
            <a:r>
              <a:rPr lang="en-US" sz="2000" dirty="0">
                <a:latin typeface="Calibri" panose="020F0502020204030204" pitchFamily="34" charset="0"/>
                <a:cs typeface="Calibri" panose="020F0502020204030204" pitchFamily="34" charset="0"/>
              </a:rPr>
              <a:t>COVID-19 cases over </a:t>
            </a:r>
            <a:r>
              <a:rPr lang="en-US" sz="2000" dirty="0" smtClean="0">
                <a:latin typeface="Calibri" panose="020F0502020204030204" pitchFamily="34" charset="0"/>
                <a:cs typeface="Calibri" panose="020F0502020204030204" pitchFamily="34" charset="0"/>
              </a:rPr>
              <a:t>time shows </a:t>
            </a:r>
            <a:r>
              <a:rPr lang="en-US" sz="2000" dirty="0">
                <a:latin typeface="Calibri" panose="020F0502020204030204" pitchFamily="34" charset="0"/>
                <a:cs typeface="Calibri" panose="020F0502020204030204" pitchFamily="34" charset="0"/>
              </a:rPr>
              <a:t>an exponential increase, with the number of cases rising steadily as the pandemic progresses. </a:t>
            </a:r>
            <a:endParaRPr lang="en-US" sz="2000" dirty="0" smtClean="0">
              <a:latin typeface="Calibri" panose="020F0502020204030204" pitchFamily="34" charset="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D</a:t>
            </a: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eaths, and recoveries over time from February 2020 to August 2020. The blue bars represent the total number of cases, which show a steady exponential increase. The green section represents recoveries, which also increase but at a slower pace compared to total cases. The red line, indicating deaths, grows steadily but remains significantly lower than recoveries and cases. </a:t>
            </a:r>
          </a:p>
          <a:p>
            <a:pPr marL="285750" lvl="0" indent="-285750" eaLnBrk="0" fontAlgn="base" hangingPunct="0">
              <a:spcBef>
                <a:spcPct val="0"/>
              </a:spcBef>
              <a:spcAft>
                <a:spcPct val="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Overall, the data </a:t>
            </a:r>
            <a:r>
              <a:rPr lang="en-US" sz="2000" dirty="0" smtClean="0">
                <a:latin typeface="Calibri" panose="020F0502020204030204" pitchFamily="34" charset="0"/>
                <a:cs typeface="Calibri" panose="020F0502020204030204" pitchFamily="34" charset="0"/>
              </a:rPr>
              <a:t>highlights </a:t>
            </a:r>
            <a:r>
              <a:rPr lang="en-US" sz="2000" dirty="0">
                <a:latin typeface="Calibri" panose="020F0502020204030204" pitchFamily="34" charset="0"/>
                <a:cs typeface="Calibri" panose="020F0502020204030204" pitchFamily="34" charset="0"/>
              </a:rPr>
              <a:t>the rapid and continuous spread of the virus worldwide, emphasizing the scale and urgency of the global health </a:t>
            </a:r>
            <a:r>
              <a:rPr lang="en-US" sz="2000" dirty="0" smtClean="0">
                <a:latin typeface="Calibri" panose="020F0502020204030204" pitchFamily="34" charset="0"/>
                <a:cs typeface="Calibri" panose="020F0502020204030204" pitchFamily="34" charset="0"/>
              </a:rPr>
              <a:t>crisis</a:t>
            </a: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with recoveries improving over time, though the burden of total cases continues to escalate.</a:t>
            </a:r>
          </a:p>
        </p:txBody>
      </p:sp>
      <p:sp>
        <p:nvSpPr>
          <p:cNvPr id="9" name="Rectangle 8"/>
          <p:cNvSpPr/>
          <p:nvPr/>
        </p:nvSpPr>
        <p:spPr>
          <a:xfrm>
            <a:off x="385942" y="509770"/>
            <a:ext cx="5610575" cy="461665"/>
          </a:xfrm>
          <a:prstGeom prst="rect">
            <a:avLst/>
          </a:prstGeom>
        </p:spPr>
        <p:txBody>
          <a:bodyPr wrap="none">
            <a:spAutoFit/>
          </a:bodyPr>
          <a:lstStyle/>
          <a:p>
            <a:pPr algn="ctr"/>
            <a:r>
              <a:rPr lang="en-US" sz="2400" b="1" dirty="0" smtClean="0">
                <a:latin typeface="Calibri" panose="020F0502020204030204" pitchFamily="34" charset="0"/>
                <a:cs typeface="Calibri" panose="020F0502020204030204" pitchFamily="34" charset="0"/>
              </a:rPr>
              <a:t>Global Trends </a:t>
            </a:r>
            <a:r>
              <a:rPr lang="en-US" sz="2400" b="1" dirty="0">
                <a:latin typeface="Calibri" panose="020F0502020204030204" pitchFamily="34" charset="0"/>
                <a:cs typeface="Calibri" panose="020F0502020204030204" pitchFamily="34" charset="0"/>
              </a:rPr>
              <a:t>of COVID-19 </a:t>
            </a:r>
            <a:r>
              <a:rPr lang="en-US" sz="2400" b="1" dirty="0" smtClean="0">
                <a:latin typeface="Calibri" panose="020F0502020204030204" pitchFamily="34" charset="0"/>
                <a:cs typeface="Calibri" panose="020F0502020204030204" pitchFamily="34" charset="0"/>
              </a:rPr>
              <a:t>cases over time</a:t>
            </a:r>
            <a:endParaRPr lang="en-GB" sz="2400" b="1"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3"/>
          <a:stretch>
            <a:fillRect/>
          </a:stretch>
        </p:blipFill>
        <p:spPr>
          <a:xfrm>
            <a:off x="6223000" y="736601"/>
            <a:ext cx="5909220" cy="2794864"/>
          </a:xfrm>
          <a:prstGeom prst="rect">
            <a:avLst/>
          </a:prstGeom>
        </p:spPr>
      </p:pic>
    </p:spTree>
    <p:extLst>
      <p:ext uri="{BB962C8B-B14F-4D97-AF65-F5344CB8AC3E}">
        <p14:creationId xmlns:p14="http://schemas.microsoft.com/office/powerpoint/2010/main" xmlns="" val="181719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829" y="643128"/>
            <a:ext cx="5716539" cy="1200329"/>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COVID-19 </a:t>
            </a:r>
            <a:r>
              <a:rPr lang="en-US" sz="2400" b="1" dirty="0">
                <a:latin typeface="Calibri" panose="020F0502020204030204" pitchFamily="34" charset="0"/>
                <a:cs typeface="Calibri" panose="020F0502020204030204" pitchFamily="34" charset="0"/>
              </a:rPr>
              <a:t>impact across the top 10 </a:t>
            </a:r>
            <a:r>
              <a:rPr lang="en-US" sz="2400" b="1" dirty="0" smtClean="0">
                <a:latin typeface="Calibri" panose="020F0502020204030204" pitchFamily="34" charset="0"/>
                <a:cs typeface="Calibri" panose="020F0502020204030204" pitchFamily="34" charset="0"/>
              </a:rPr>
              <a:t>Countries </a:t>
            </a:r>
            <a:r>
              <a:rPr lang="en-US" sz="2400" b="1" dirty="0">
                <a:latin typeface="Calibri" panose="020F0502020204030204" pitchFamily="34" charset="0"/>
                <a:cs typeface="Calibri" panose="020F0502020204030204" pitchFamily="34" charset="0"/>
              </a:rPr>
              <a:t>by </a:t>
            </a:r>
            <a:r>
              <a:rPr lang="en-US" sz="2400" b="1" dirty="0" smtClean="0">
                <a:latin typeface="Calibri" panose="020F0502020204030204" pitchFamily="34" charset="0"/>
                <a:cs typeface="Calibri" panose="020F0502020204030204" pitchFamily="34" charset="0"/>
              </a:rPr>
              <a:t>Daily </a:t>
            </a:r>
            <a:r>
              <a:rPr lang="en-US" sz="2400" b="1" dirty="0">
                <a:latin typeface="Calibri" panose="020F0502020204030204" pitchFamily="34" charset="0"/>
                <a:cs typeface="Calibri" panose="020F0502020204030204" pitchFamily="34" charset="0"/>
              </a:rPr>
              <a:t>G</a:t>
            </a:r>
            <a:r>
              <a:rPr lang="en-US" sz="2400" b="1" dirty="0" smtClean="0">
                <a:latin typeface="Calibri" panose="020F0502020204030204" pitchFamily="34" charset="0"/>
                <a:cs typeface="Calibri" panose="020F0502020204030204" pitchFamily="34" charset="0"/>
              </a:rPr>
              <a:t>rowth rate and Mortality rate. </a:t>
            </a:r>
            <a:endParaRPr lang="en-GB" sz="24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839369" y="3185335"/>
            <a:ext cx="6298171" cy="3632435"/>
          </a:xfrm>
          <a:prstGeom prst="rect">
            <a:avLst/>
          </a:prstGeom>
        </p:spPr>
      </p:pic>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6" name="Rectangle 5"/>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5839369" y="-31159"/>
            <a:ext cx="6290378" cy="3210462"/>
          </a:xfrm>
          <a:prstGeom prst="rect">
            <a:avLst/>
          </a:prstGeom>
        </p:spPr>
      </p:pic>
      <p:sp>
        <p:nvSpPr>
          <p:cNvPr id="7" name="Rectangle 1"/>
          <p:cNvSpPr>
            <a:spLocks noChangeArrowheads="1"/>
          </p:cNvSpPr>
          <p:nvPr/>
        </p:nvSpPr>
        <p:spPr bwMode="auto">
          <a:xfrm>
            <a:off x="122830" y="2123390"/>
            <a:ext cx="5654286" cy="4093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United States, Brazil, and India show the highest daily case growth, while countries like Mexico and the United Kingdom exhibit high mortality rates relative to their case counts.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cumulative deaths chart highlights the U.S. as the most severely impacted, followed by Brazil, India, and Mexico.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These trends reveal significant disparities in the pandemic's progression and severity, shaped by healthcare infrastructure, response measures, and demographic factors.     </a:t>
            </a:r>
          </a:p>
        </p:txBody>
      </p:sp>
    </p:spTree>
    <p:extLst>
      <p:ext uri="{BB962C8B-B14F-4D97-AF65-F5344CB8AC3E}">
        <p14:creationId xmlns:p14="http://schemas.microsoft.com/office/powerpoint/2010/main" xmlns="" val="910625980"/>
      </p:ext>
    </p:extLst>
  </p:cSld>
  <p:clrMapOvr>
    <a:masterClrMapping/>
  </p:clrMapOvr>
  <p:transition>
    <p:cut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3029" y="2154253"/>
            <a:ext cx="4738052" cy="3235164"/>
          </a:xfrm>
          <a:prstGeom prst="rect">
            <a:avLst/>
          </a:prstGeom>
        </p:spPr>
      </p:pic>
      <p:pic>
        <p:nvPicPr>
          <p:cNvPr id="2" name="Picture 1"/>
          <p:cNvPicPr>
            <a:picLocks noChangeAspect="1"/>
          </p:cNvPicPr>
          <p:nvPr/>
        </p:nvPicPr>
        <p:blipFill>
          <a:blip r:embed="rId3"/>
          <a:stretch>
            <a:fillRect/>
          </a:stretch>
        </p:blipFill>
        <p:spPr>
          <a:xfrm>
            <a:off x="4831081" y="1864130"/>
            <a:ext cx="7298120" cy="4515887"/>
          </a:xfrm>
          <a:prstGeom prst="rect">
            <a:avLst/>
          </a:prstGeom>
        </p:spPr>
      </p:pic>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4" name="Rectangle 3"/>
          <p:cNvSpPr/>
          <p:nvPr/>
        </p:nvSpPr>
        <p:spPr>
          <a:xfrm>
            <a:off x="218941" y="-13860"/>
            <a:ext cx="2972289" cy="523220"/>
          </a:xfrm>
          <a:prstGeom prst="rect">
            <a:avLst/>
          </a:prstGeom>
        </p:spPr>
        <p:txBody>
          <a:bodyPr wrap="none">
            <a:spAutoFit/>
          </a:bodyPr>
          <a:lstStyle/>
          <a:p>
            <a:r>
              <a:rPr lang="en-US" sz="2800" dirty="0" smtClean="0"/>
              <a:t>Data Exploration </a:t>
            </a:r>
            <a:endParaRPr lang="en-US" sz="2800" dirty="0"/>
          </a:p>
        </p:txBody>
      </p:sp>
      <p:sp>
        <p:nvSpPr>
          <p:cNvPr id="8" name="Rectangle 7"/>
          <p:cNvSpPr/>
          <p:nvPr/>
        </p:nvSpPr>
        <p:spPr>
          <a:xfrm>
            <a:off x="2624269" y="831788"/>
            <a:ext cx="6085833" cy="707886"/>
          </a:xfrm>
          <a:prstGeom prst="rect">
            <a:avLst/>
          </a:prstGeom>
        </p:spPr>
        <p:txBody>
          <a:bodyPr wrap="none">
            <a:spAutoFit/>
          </a:bodyPr>
          <a:lstStyle/>
          <a:p>
            <a:pPr algn="ctr"/>
            <a:r>
              <a:rPr lang="en-US" sz="4000" b="1" dirty="0" smtClean="0">
                <a:latin typeface="Calibri" panose="020F0502020204030204" pitchFamily="34" charset="0"/>
                <a:cs typeface="Calibri" panose="020F0502020204030204" pitchFamily="34" charset="0"/>
              </a:rPr>
              <a:t>Mortality Ratio Distribution</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5901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3" name="Rectangle 2"/>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52734" y="3552515"/>
            <a:ext cx="6984545" cy="32421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52734" y="253434"/>
            <a:ext cx="6984545" cy="3260113"/>
          </a:xfrm>
          <a:prstGeom prst="rect">
            <a:avLst/>
          </a:prstGeom>
        </p:spPr>
      </p:pic>
      <p:sp>
        <p:nvSpPr>
          <p:cNvPr id="6" name="Rectangle 5"/>
          <p:cNvSpPr/>
          <p:nvPr/>
        </p:nvSpPr>
        <p:spPr>
          <a:xfrm>
            <a:off x="163032" y="2013358"/>
            <a:ext cx="4679072" cy="3046988"/>
          </a:xfrm>
          <a:prstGeom prst="rect">
            <a:avLst/>
          </a:prstGeom>
        </p:spPr>
        <p:txBody>
          <a:bodyPr wrap="square">
            <a:spAutoFit/>
          </a:bodyPr>
          <a:lstStyle/>
          <a:p>
            <a:r>
              <a:rPr lang="en-GB" sz="2400" dirty="0" smtClean="0">
                <a:latin typeface="Calibri" panose="020F0502020204030204" pitchFamily="34" charset="0"/>
                <a:cs typeface="Calibri" panose="020F0502020204030204" pitchFamily="34" charset="0"/>
              </a:rPr>
              <a:t>"Taking </a:t>
            </a:r>
            <a:r>
              <a:rPr lang="en-GB" sz="2400" dirty="0">
                <a:latin typeface="Calibri" panose="020F0502020204030204" pitchFamily="34" charset="0"/>
                <a:cs typeface="Calibri" panose="020F0502020204030204" pitchFamily="34" charset="0"/>
              </a:rPr>
              <a:t>a deeper look of </a:t>
            </a:r>
            <a:r>
              <a:rPr lang="en-GB" sz="2400" dirty="0" smtClean="0">
                <a:latin typeface="Calibri" panose="020F0502020204030204" pitchFamily="34" charset="0"/>
                <a:cs typeface="Calibri" panose="020F0502020204030204" pitchFamily="34" charset="0"/>
              </a:rPr>
              <a:t>France </a:t>
            </a:r>
            <a:r>
              <a:rPr lang="en-GB" sz="2400" dirty="0">
                <a:latin typeface="Calibri" panose="020F0502020204030204" pitchFamily="34" charset="0"/>
                <a:cs typeface="Calibri" panose="020F0502020204030204" pitchFamily="34" charset="0"/>
              </a:rPr>
              <a:t>data, from the observation, US, Brazil have her confirm case, death rate and recovery, but lower Death Ratio, Only France is the observe country with high confirm cases, death rate, death ratio and lower recovery rate</a:t>
            </a:r>
            <a:r>
              <a:rPr lang="en-GB" sz="2400" dirty="0" smtClean="0">
                <a:latin typeface="Calibri" panose="020F0502020204030204" pitchFamily="34" charset="0"/>
                <a:cs typeface="Calibri" panose="020F0502020204030204" pitchFamily="34" charset="0"/>
              </a:rPr>
              <a:t>"</a:t>
            </a:r>
            <a:endParaRPr lang="en-GB" sz="2400" dirty="0">
              <a:latin typeface="Calibri" panose="020F0502020204030204" pitchFamily="34" charset="0"/>
              <a:cs typeface="Calibri" panose="020F0502020204030204" pitchFamily="34" charset="0"/>
            </a:endParaRPr>
          </a:p>
        </p:txBody>
      </p:sp>
      <p:sp>
        <p:nvSpPr>
          <p:cNvPr id="7" name="Rectangle 6"/>
          <p:cNvSpPr/>
          <p:nvPr/>
        </p:nvSpPr>
        <p:spPr>
          <a:xfrm>
            <a:off x="56031" y="800456"/>
            <a:ext cx="5085312" cy="954107"/>
          </a:xfrm>
          <a:prstGeom prst="rect">
            <a:avLst/>
          </a:prstGeom>
        </p:spPr>
        <p:txBody>
          <a:bodyPr wrap="square">
            <a:spAutoFit/>
          </a:bodyPr>
          <a:lstStyle/>
          <a:p>
            <a:r>
              <a:rPr lang="en-GB" sz="2800" b="1" dirty="0" smtClean="0">
                <a:latin typeface="Calibri" panose="020F0502020204030204" pitchFamily="34" charset="0"/>
                <a:cs typeface="Calibri" panose="020F0502020204030204" pitchFamily="34" charset="0"/>
              </a:rPr>
              <a:t>Global Distribution of COVID-19 </a:t>
            </a:r>
            <a:r>
              <a:rPr lang="en-GB" sz="2800" b="1" dirty="0" err="1" smtClean="0">
                <a:latin typeface="Calibri" panose="020F0502020204030204" pitchFamily="34" charset="0"/>
                <a:cs typeface="Calibri" panose="020F0502020204030204" pitchFamily="34" charset="0"/>
              </a:rPr>
              <a:t>Casaes</a:t>
            </a:r>
            <a:endParaRPr lang="en-GB"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19060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1541</TotalTime>
  <Words>1307</Words>
  <Application>Microsoft Office PowerPoint</Application>
  <PresentationFormat>Custom</PresentationFormat>
  <Paragraphs>170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TITILAYOMI</cp:lastModifiedBy>
  <cp:revision>74</cp:revision>
  <dcterms:created xsi:type="dcterms:W3CDTF">2024-11-20T03:49:13Z</dcterms:created>
  <dcterms:modified xsi:type="dcterms:W3CDTF">2024-12-03T11:42:50Z</dcterms:modified>
</cp:coreProperties>
</file>