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71" r:id="rId6"/>
    <p:sldId id="346" r:id="rId7"/>
    <p:sldId id="370" r:id="rId8"/>
    <p:sldId id="368" r:id="rId9"/>
    <p:sldId id="369" r:id="rId10"/>
    <p:sldId id="371" r:id="rId11"/>
    <p:sldId id="345" r:id="rId12"/>
    <p:sldId id="351" r:id="rId13"/>
    <p:sldId id="348" r:id="rId14"/>
    <p:sldId id="349" r:id="rId15"/>
    <p:sldId id="350" r:id="rId16"/>
    <p:sldId id="274" r:id="rId17"/>
    <p:sldId id="277" r:id="rId18"/>
    <p:sldId id="354" r:id="rId19"/>
    <p:sldId id="352" r:id="rId20"/>
    <p:sldId id="353" r:id="rId21"/>
    <p:sldId id="280" r:id="rId22"/>
    <p:sldId id="372" r:id="rId23"/>
    <p:sldId id="374" r:id="rId24"/>
    <p:sldId id="373" r:id="rId25"/>
    <p:sldId id="281" r:id="rId26"/>
    <p:sldId id="282" r:id="rId27"/>
    <p:sldId id="284" r:id="rId28"/>
    <p:sldId id="318" r:id="rId29"/>
    <p:sldId id="355" r:id="rId30"/>
    <p:sldId id="356" r:id="rId31"/>
    <p:sldId id="357" r:id="rId32"/>
    <p:sldId id="291" r:id="rId33"/>
    <p:sldId id="305" r:id="rId34"/>
    <p:sldId id="310" r:id="rId35"/>
    <p:sldId id="311" r:id="rId36"/>
    <p:sldId id="306" r:id="rId37"/>
    <p:sldId id="308" r:id="rId38"/>
    <p:sldId id="298" r:id="rId39"/>
    <p:sldId id="339" r:id="rId40"/>
    <p:sldId id="331" r:id="rId41"/>
    <p:sldId id="362" r:id="rId42"/>
    <p:sldId id="363" r:id="rId43"/>
    <p:sldId id="361" r:id="rId44"/>
    <p:sldId id="319" r:id="rId45"/>
    <p:sldId id="321" r:id="rId46"/>
    <p:sldId id="376" r:id="rId47"/>
    <p:sldId id="375" r:id="rId48"/>
    <p:sldId id="322" r:id="rId49"/>
    <p:sldId id="325" r:id="rId50"/>
    <p:sldId id="329" r:id="rId51"/>
    <p:sldId id="328" r:id="rId52"/>
    <p:sldId id="340" r:id="rId53"/>
    <p:sldId id="358" r:id="rId54"/>
    <p:sldId id="359" r:id="rId55"/>
    <p:sldId id="360" r:id="rId56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68" autoAdjust="0"/>
    <p:restoredTop sz="94660"/>
  </p:normalViewPr>
  <p:slideViewPr>
    <p:cSldViewPr snapToGrid="0">
      <p:cViewPr>
        <p:scale>
          <a:sx n="75" d="100"/>
          <a:sy n="75" d="100"/>
        </p:scale>
        <p:origin x="92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5467-109E-4294-944B-E95B2108510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2268-7B63-45E5-BABA-C128E46A8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7854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5467-109E-4294-944B-E95B2108510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2268-7B63-45E5-BABA-C128E46A8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6071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5467-109E-4294-944B-E95B2108510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2268-7B63-45E5-BABA-C128E46A8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0342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5467-109E-4294-944B-E95B2108510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2268-7B63-45E5-BABA-C128E46A8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2889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5467-109E-4294-944B-E95B2108510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2268-7B63-45E5-BABA-C128E46A8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7723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5467-109E-4294-944B-E95B2108510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2268-7B63-45E5-BABA-C128E46A8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6723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5467-109E-4294-944B-E95B2108510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2268-7B63-45E5-BABA-C128E46A8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080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5467-109E-4294-944B-E95B2108510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2268-7B63-45E5-BABA-C128E46A8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7068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5467-109E-4294-944B-E95B2108510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2268-7B63-45E5-BABA-C128E46A8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6429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5467-109E-4294-944B-E95B2108510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2268-7B63-45E5-BABA-C128E46A8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6613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5467-109E-4294-944B-E95B2108510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2268-7B63-45E5-BABA-C128E46A8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1164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A5467-109E-4294-944B-E95B21085101}" type="datetimeFigureOut">
              <a:rPr lang="lt-LT" smtClean="0"/>
              <a:t>2017-12-17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52268-7B63-45E5-BABA-C128E46A8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67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microsoft.com/office/2007/relationships/hdphoto" Target="../media/hdphoto1.wdp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2700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differential algorithm to compute all the zeros of a generic polynomial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400" y="5911632"/>
            <a:ext cx="42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Titas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Geryba</a:t>
            </a:r>
            <a:endParaRPr lang="lt-L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168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022" y="169636"/>
            <a:ext cx="6286500" cy="1266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61" y="3865849"/>
            <a:ext cx="9320453" cy="1385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29" y="5437662"/>
            <a:ext cx="9269185" cy="13344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-2532407" y="2895249"/>
                <a:ext cx="9144000" cy="10160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𝐿𝑒𝑡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lt-L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32407" y="2895249"/>
                <a:ext cx="9144000" cy="101600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929" y="1721231"/>
            <a:ext cx="8096143" cy="121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700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189" y="0"/>
            <a:ext cx="8680811" cy="1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700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189" y="0"/>
            <a:ext cx="8680811" cy="1369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70" y="1586309"/>
            <a:ext cx="7782533" cy="11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7000" y="29028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189" y="0"/>
            <a:ext cx="8680811" cy="1369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70" y="1586309"/>
            <a:ext cx="7782533" cy="116443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04370" y="3871911"/>
            <a:ext cx="2520043" cy="671060"/>
            <a:chOff x="3660063" y="2964911"/>
            <a:chExt cx="2831101" cy="6755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0063" y="2964911"/>
              <a:ext cx="2514601" cy="67559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36337" y="2990511"/>
              <a:ext cx="1118598" cy="6499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72566" y="2977710"/>
              <a:ext cx="1118598" cy="649996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09812" y="3200683"/>
            <a:ext cx="2514601" cy="671228"/>
            <a:chOff x="509812" y="3200683"/>
            <a:chExt cx="2514601" cy="67122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812" y="3200683"/>
              <a:ext cx="2514601" cy="67122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42687" y="3536297"/>
              <a:ext cx="266700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02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700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189" y="0"/>
            <a:ext cx="8680811" cy="1369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70" y="1586309"/>
            <a:ext cx="7782533" cy="1164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43" y="5536006"/>
            <a:ext cx="726757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370" y="4787386"/>
            <a:ext cx="5427495" cy="74862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04370" y="3871911"/>
            <a:ext cx="2520043" cy="671060"/>
            <a:chOff x="3660063" y="2964911"/>
            <a:chExt cx="2831101" cy="67559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60063" y="2964911"/>
              <a:ext cx="2514601" cy="67559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36337" y="2990511"/>
              <a:ext cx="1118598" cy="64999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72566" y="2977710"/>
              <a:ext cx="1118598" cy="649996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509812" y="3200683"/>
            <a:ext cx="2514601" cy="671228"/>
            <a:chOff x="509812" y="3200683"/>
            <a:chExt cx="2514601" cy="67122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9812" y="3200683"/>
              <a:ext cx="2514601" cy="67122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42687" y="3536297"/>
              <a:ext cx="266700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9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700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189" y="0"/>
            <a:ext cx="8680811" cy="1369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70" y="1586309"/>
            <a:ext cx="7782533" cy="1164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56" y="5536006"/>
            <a:ext cx="726757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370" y="4787386"/>
            <a:ext cx="5427495" cy="74862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820229" y="843956"/>
            <a:ext cx="4034971" cy="4401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04370" y="3871911"/>
            <a:ext cx="2520043" cy="671060"/>
            <a:chOff x="3660063" y="2964911"/>
            <a:chExt cx="2831101" cy="67559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60063" y="2964911"/>
              <a:ext cx="2514601" cy="67559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36337" y="2990511"/>
              <a:ext cx="1118598" cy="64999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72566" y="2977710"/>
              <a:ext cx="1118598" cy="649996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509812" y="3200683"/>
            <a:ext cx="2514601" cy="671228"/>
            <a:chOff x="509812" y="3200683"/>
            <a:chExt cx="2514601" cy="67122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9812" y="3200683"/>
              <a:ext cx="2514601" cy="671228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42687" y="3536297"/>
              <a:ext cx="266700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700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/>
              <a:t>Abel–Ruffini theorem</a:t>
            </a:r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" y="1016000"/>
            <a:ext cx="1098804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700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63253" y="4024814"/>
                <a:ext cx="8020238" cy="1139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lt-LT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53" y="4024814"/>
                <a:ext cx="8020238" cy="11390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53" y="1326754"/>
            <a:ext cx="9080269" cy="14926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-3859812" y="3299641"/>
                <a:ext cx="1095729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lt-LT" sz="5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59812" y="3299641"/>
                <a:ext cx="10957298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68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700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63253" y="4024814"/>
                <a:ext cx="8020238" cy="1139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lt-LT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53" y="4024814"/>
                <a:ext cx="8020238" cy="11390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-2172409" y="5496051"/>
                <a:ext cx="10957298" cy="1245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lt-LT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lt-LT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 1=1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lt-LT" sz="5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2409" y="5496051"/>
                <a:ext cx="10957298" cy="12459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53" y="1326754"/>
            <a:ext cx="9080269" cy="14926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-3859812" y="3299641"/>
                <a:ext cx="1095729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lt-LT" sz="5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59812" y="3299641"/>
                <a:ext cx="10957298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3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700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43982"/>
          <a:stretch/>
        </p:blipFill>
        <p:spPr>
          <a:xfrm>
            <a:off x="596264" y="1167050"/>
            <a:ext cx="10132791" cy="12858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40972" y="2681017"/>
                <a:ext cx="4183055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lt-LT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972" y="2681017"/>
                <a:ext cx="418305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9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Polynomial</a:t>
            </a:r>
            <a:endParaRPr lang="lt-LT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298" y="1016000"/>
            <a:ext cx="92075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Def. </a:t>
            </a:r>
            <a:r>
              <a:rPr lang="lt-LT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polynomial is a mathematical expression involving a sum of powers in one or more variables multiplied by coefficients.</a:t>
            </a:r>
            <a:endParaRPr lang="lt-L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98" y="2627088"/>
            <a:ext cx="8280400" cy="7899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2298" y="3752502"/>
            <a:ext cx="92075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factor a polynomial and rewrite it in the form: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98" y="4611228"/>
            <a:ext cx="8201101" cy="6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700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525" y="3832451"/>
            <a:ext cx="2647950" cy="2676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43982"/>
          <a:stretch/>
        </p:blipFill>
        <p:spPr>
          <a:xfrm>
            <a:off x="596264" y="1167050"/>
            <a:ext cx="10132791" cy="12858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40972" y="2681017"/>
                <a:ext cx="4183055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lt-LT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972" y="2681017"/>
                <a:ext cx="418305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9622" y="1016000"/>
            <a:ext cx="83113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initial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guesses for the polynomial’s zeros at t = 0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time dependent coefficients’ values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 the system of equations numerically</a:t>
            </a:r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429" y="3196666"/>
            <a:ext cx="6989763" cy="9797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b="43982"/>
          <a:stretch/>
        </p:blipFill>
        <p:spPr>
          <a:xfrm>
            <a:off x="459740" y="4788416"/>
            <a:ext cx="8224520" cy="10437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8652" y="4652150"/>
            <a:ext cx="1944887" cy="19335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90445" y="6025605"/>
                <a:ext cx="27215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lt-LT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445" y="6025605"/>
                <a:ext cx="272157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242" r="-2466" b="-24590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6886" y="1574241"/>
            <a:ext cx="3886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461717" y="-229489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33" y="963631"/>
            <a:ext cx="3161965" cy="8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461717" y="-229489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-81919" y="2047780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919" y="2047780"/>
                <a:ext cx="3764604" cy="14773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3" y="963631"/>
            <a:ext cx="3161965" cy="8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54127"/>
              </p:ext>
            </p:extLst>
          </p:nvPr>
        </p:nvGraphicFramePr>
        <p:xfrm>
          <a:off x="3753964" y="4539048"/>
          <a:ext cx="6584780" cy="1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390"/>
                <a:gridCol w="3292390"/>
              </a:tblGrid>
              <a:tr h="35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Initial</a:t>
                      </a:r>
                      <a:r>
                        <a:rPr lang="en-US" sz="1600" baseline="0" dirty="0" smtClean="0"/>
                        <a:t> Value</a:t>
                      </a:r>
                      <a:endParaRPr lang="lt-L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After Iteration</a:t>
                      </a:r>
                      <a:endParaRPr lang="lt-L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71.1406749978-16.2823174277</a:t>
                      </a:r>
                      <a:r>
                        <a:rPr lang="en-US" sz="1600" dirty="0" err="1" smtClean="0"/>
                        <a:t>i</a:t>
                      </a:r>
                      <a:endParaRPr lang="lt-L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-</a:t>
                      </a:r>
                      <a:r>
                        <a:rPr lang="pl-PL" sz="1600" dirty="0" smtClean="0"/>
                        <a:t>84.7349639578+55.126702689</a:t>
                      </a:r>
                      <a:r>
                        <a:rPr lang="en-US" sz="1600" dirty="0" err="1" smtClean="0"/>
                        <a:t>i</a:t>
                      </a:r>
                      <a:endParaRPr lang="lt-L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95.5650319505-73.1030055883</a:t>
                      </a:r>
                      <a:r>
                        <a:rPr lang="en-US" sz="1600" dirty="0" err="1" smtClean="0"/>
                        <a:t>i</a:t>
                      </a:r>
                      <a:endParaRPr lang="lt-L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6461717" y="-229489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81919" y="2047780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919" y="2047780"/>
                <a:ext cx="3764604" cy="14773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3" y="963631"/>
            <a:ext cx="3161965" cy="8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/>
              <a:t>Abel–Ruffini theorem</a:t>
            </a:r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683" y="397896"/>
            <a:ext cx="5238750" cy="3943350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818072"/>
              </p:ext>
            </p:extLst>
          </p:nvPr>
        </p:nvGraphicFramePr>
        <p:xfrm>
          <a:off x="3753964" y="4539048"/>
          <a:ext cx="6584780" cy="1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390"/>
                <a:gridCol w="3292390"/>
              </a:tblGrid>
              <a:tr h="3558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Initial</a:t>
                      </a:r>
                      <a:r>
                        <a:rPr lang="en-US" sz="1600" baseline="0" dirty="0" smtClean="0"/>
                        <a:t> Value</a:t>
                      </a:r>
                      <a:endParaRPr lang="lt-L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After Iteration</a:t>
                      </a:r>
                      <a:endParaRPr lang="lt-L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71.1406749978-16.2823174277</a:t>
                      </a:r>
                      <a:r>
                        <a:rPr lang="en-US" sz="1600" dirty="0" err="1" smtClean="0"/>
                        <a:t>i</a:t>
                      </a:r>
                      <a:endParaRPr lang="lt-L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20.0370960114-0.266170648667</a:t>
                      </a:r>
                      <a:r>
                        <a:rPr lang="en-US" sz="1600" dirty="0" err="1" smtClean="0"/>
                        <a:t>i</a:t>
                      </a:r>
                      <a:endParaRPr lang="lt-L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-</a:t>
                      </a:r>
                      <a:r>
                        <a:rPr lang="pl-PL" sz="1600" dirty="0" smtClean="0"/>
                        <a:t>84.7349639578+55.126702689</a:t>
                      </a:r>
                      <a:r>
                        <a:rPr lang="en-US" sz="1600" dirty="0" err="1" smtClean="0"/>
                        <a:t>i</a:t>
                      </a:r>
                      <a:endParaRPr lang="lt-L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-</a:t>
                      </a:r>
                      <a:r>
                        <a:rPr lang="pl-PL" sz="1600" dirty="0" smtClean="0"/>
                        <a:t>19.9976154713+0.0311076576057</a:t>
                      </a:r>
                      <a:r>
                        <a:rPr lang="en-US" sz="1600" dirty="0" err="1" smtClean="0"/>
                        <a:t>i</a:t>
                      </a:r>
                      <a:endParaRPr lang="lt-L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95.5650319505-73.1030055883</a:t>
                      </a:r>
                      <a:r>
                        <a:rPr lang="en-US" sz="1600" dirty="0" err="1" smtClean="0"/>
                        <a:t>i</a:t>
                      </a:r>
                      <a:endParaRPr lang="lt-L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9.9605194599+0.235062991061</a:t>
                      </a:r>
                      <a:r>
                        <a:rPr lang="en-US" sz="1600" dirty="0" err="1" smtClean="0"/>
                        <a:t>i</a:t>
                      </a:r>
                      <a:endParaRPr lang="lt-LT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6461717" y="-229489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1</a:t>
            </a:r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-81919" y="2047780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919" y="2047780"/>
                <a:ext cx="3764604" cy="14773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33" y="963631"/>
            <a:ext cx="3161965" cy="8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828" y="302053"/>
            <a:ext cx="5362575" cy="39243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2770"/>
              </p:ext>
            </p:extLst>
          </p:nvPr>
        </p:nvGraphicFramePr>
        <p:xfrm>
          <a:off x="4003589" y="4679091"/>
          <a:ext cx="6584780" cy="1460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786"/>
                <a:gridCol w="3396994"/>
              </a:tblGrid>
              <a:tr h="3476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Initial</a:t>
                      </a:r>
                      <a:r>
                        <a:rPr lang="en-US" sz="1600" baseline="0" dirty="0" smtClean="0"/>
                        <a:t> Value</a:t>
                      </a:r>
                      <a:endParaRPr lang="lt-L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After Iteration</a:t>
                      </a:r>
                      <a:endParaRPr lang="lt-L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20.0370960114-0.266170648667</a:t>
                      </a:r>
                      <a:r>
                        <a:rPr lang="en-US" sz="1600" dirty="0" err="1" smtClean="0"/>
                        <a:t>i</a:t>
                      </a:r>
                      <a:endParaRPr lang="lt-L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20+1.75207071074e-16</a:t>
                      </a:r>
                      <a:r>
                        <a:rPr lang="en-US" sz="1600" dirty="0" err="1" smtClean="0"/>
                        <a:t>i</a:t>
                      </a:r>
                      <a:endParaRPr lang="lt-L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-</a:t>
                      </a:r>
                      <a:r>
                        <a:rPr lang="pl-PL" sz="1600" dirty="0" smtClean="0"/>
                        <a:t>19.9976154713+0.0311076576057</a:t>
                      </a:r>
                      <a:r>
                        <a:rPr lang="en-US" sz="1600" dirty="0" err="1" smtClean="0"/>
                        <a:t>i</a:t>
                      </a:r>
                      <a:endParaRPr lang="lt-L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-</a:t>
                      </a:r>
                      <a:r>
                        <a:rPr lang="pl-PL" sz="1600" dirty="0" smtClean="0"/>
                        <a:t>20-2.21719344273e-17</a:t>
                      </a:r>
                      <a:r>
                        <a:rPr lang="en-US" sz="1600" dirty="0" err="1" smtClean="0"/>
                        <a:t>i</a:t>
                      </a:r>
                      <a:endParaRPr lang="lt-L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9.9605194599+0.235062991061</a:t>
                      </a:r>
                      <a:r>
                        <a:rPr lang="en-US" sz="1600" dirty="0" err="1" smtClean="0"/>
                        <a:t>i</a:t>
                      </a:r>
                      <a:endParaRPr lang="lt-L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10+1.95156391047e-17</a:t>
                      </a:r>
                      <a:r>
                        <a:rPr lang="en-US" sz="1600" dirty="0" err="1" smtClean="0"/>
                        <a:t>i</a:t>
                      </a:r>
                      <a:endParaRPr lang="lt-LT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6461717" y="-229489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3" y="963631"/>
            <a:ext cx="3161965" cy="8261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-81919" y="2047780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𝑡𝑖𝑚𝑒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𝑠𝑡𝑒𝑝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919" y="2047780"/>
                <a:ext cx="3764604" cy="14773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2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3911"/>
            <a:ext cx="5761206" cy="423025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69002"/>
              </p:ext>
            </p:extLst>
          </p:nvPr>
        </p:nvGraphicFramePr>
        <p:xfrm>
          <a:off x="5834771" y="2856021"/>
          <a:ext cx="5947654" cy="1745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677"/>
                <a:gridCol w="3207977"/>
              </a:tblGrid>
              <a:tr h="30386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lt-L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</a:t>
                      </a:r>
                      <a:endParaRPr lang="lt-L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171">
                <a:tc>
                  <a:txBody>
                    <a:bodyPr/>
                    <a:lstStyle/>
                    <a:p>
                      <a:r>
                        <a:rPr lang="lt-LT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585.655713746-269.955507343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lt-L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300.001015787+0.000710725589028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lt-L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171">
                <a:tc>
                  <a:txBody>
                    <a:bodyPr/>
                    <a:lstStyle/>
                    <a:p>
                      <a:r>
                        <a:rPr lang="lt-LT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564.148717961+816.963408841j</a:t>
                      </a:r>
                      <a:endParaRPr lang="lt-L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9998.99930425+0.000165669875692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lt-L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171">
                <a:tc>
                  <a:txBody>
                    <a:bodyPr/>
                    <a:lstStyle/>
                    <a:p>
                      <a:r>
                        <a:rPr lang="lt-LT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-314.12545548+197.401514585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lt-L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400.000338707-500.000649204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lt-L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171">
                <a:tc>
                  <a:txBody>
                    <a:bodyPr/>
                    <a:lstStyle/>
                    <a:p>
                      <a:r>
                        <a:rPr lang="lt-LT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-426.088792188+825.795241733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lt-L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399.999341253+499.999772808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lt-L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7747000" y="2022565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1</a:t>
            </a:r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554396" y="5934670"/>
                <a:ext cx="37646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−1000≤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)≤10</m:t>
                    </m:r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−1000≤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)≤10</m:t>
                    </m:r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=0.01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396" y="5934670"/>
                <a:ext cx="3764604" cy="923330"/>
              </a:xfrm>
              <a:prstGeom prst="rect">
                <a:avLst/>
              </a:prstGeom>
              <a:blipFill rotWithShape="0">
                <a:blip r:embed="rId5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4475" y="250761"/>
            <a:ext cx="8315325" cy="5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270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3911"/>
            <a:ext cx="5761206" cy="423025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286447"/>
              </p:ext>
            </p:extLst>
          </p:nvPr>
        </p:nvGraphicFramePr>
        <p:xfrm>
          <a:off x="5834771" y="2935416"/>
          <a:ext cx="6357229" cy="1744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755"/>
                <a:gridCol w="3419474"/>
              </a:tblGrid>
              <a:tr h="3038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lt-L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</a:t>
                      </a:r>
                      <a:endParaRPr lang="lt-L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171">
                <a:tc>
                  <a:txBody>
                    <a:bodyPr/>
                    <a:lstStyle/>
                    <a:p>
                      <a:r>
                        <a:rPr lang="lt-LT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300.001015787+0.000710725589028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lt-L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300.00000000000011-8.6230971161845894e-14j</a:t>
                      </a:r>
                      <a:endParaRPr lang="lt-L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171">
                <a:tc>
                  <a:txBody>
                    <a:bodyPr/>
                    <a:lstStyle/>
                    <a:p>
                      <a:r>
                        <a:rPr lang="lt-LT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9998.99930425+0.000165669875692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lt-L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200" dirty="0" smtClean="0"/>
                        <a:t>9998.9999999999854+7.464394626691454e-15</a:t>
                      </a:r>
                      <a:r>
                        <a:rPr lang="en-US" sz="1200" dirty="0" err="1" smtClean="0"/>
                        <a:t>i</a:t>
                      </a:r>
                      <a:endParaRPr lang="lt-L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171">
                <a:tc>
                  <a:txBody>
                    <a:bodyPr/>
                    <a:lstStyle/>
                    <a:p>
                      <a:r>
                        <a:rPr lang="lt-LT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400.000338707-500.000649204</a:t>
                      </a:r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lt-L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200" dirty="0" smtClean="0"/>
                        <a:t>400-499.99999999999983</a:t>
                      </a:r>
                      <a:r>
                        <a:rPr lang="en-US" sz="1200" dirty="0" err="1" smtClean="0"/>
                        <a:t>i</a:t>
                      </a:r>
                      <a:endParaRPr lang="lt-L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171">
                <a:tc>
                  <a:txBody>
                    <a:bodyPr/>
                    <a:lstStyle/>
                    <a:p>
                      <a:r>
                        <a:rPr lang="lt-LT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399.999341253+499.999772808</a:t>
                      </a:r>
                      <a:r>
                        <a:rPr 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lt-L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200" dirty="0" smtClean="0"/>
                        <a:t>400+499.99999999999994</a:t>
                      </a:r>
                      <a:r>
                        <a:rPr lang="en-US" sz="1200" dirty="0" err="1" smtClean="0"/>
                        <a:t>i</a:t>
                      </a:r>
                      <a:endParaRPr lang="lt-L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19264"/>
            <a:ext cx="5761206" cy="42504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747000" y="1832832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2</a:t>
            </a:r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554396" y="5934670"/>
                <a:ext cx="37646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−1000≤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)≤10</m:t>
                    </m:r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−1000≤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)≤10</m:t>
                    </m:r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=0.01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396" y="5934670"/>
                <a:ext cx="3764604" cy="923330"/>
              </a:xfrm>
              <a:prstGeom prst="rect">
                <a:avLst/>
              </a:prstGeom>
              <a:blipFill rotWithShape="0">
                <a:blip r:embed="rId6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4475" y="250761"/>
            <a:ext cx="8315325" cy="5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700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126" y="639989"/>
            <a:ext cx="8521548" cy="17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0" y="5080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Polynomial</a:t>
            </a:r>
            <a:endParaRPr lang="lt-LT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298" y="1016000"/>
            <a:ext cx="92075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Def. </a:t>
            </a:r>
            <a:r>
              <a:rPr lang="lt-LT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polynomial is a mathematical expression involving a sum of powers in one or more variables multiplied by coefficients.</a:t>
            </a:r>
            <a:endParaRPr lang="lt-L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98" y="2627088"/>
            <a:ext cx="8280400" cy="7899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2298" y="3752502"/>
            <a:ext cx="92075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factor a polynomial and rewrite it in the form: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98" y="4611228"/>
            <a:ext cx="8201101" cy="671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3125" y="5618705"/>
            <a:ext cx="2225675" cy="9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2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700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126" y="639989"/>
            <a:ext cx="8521548" cy="17172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6687" y="2545501"/>
            <a:ext cx="110453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N random zeros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zeros to create a polynomial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for zeros numerically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original zeros with the approximated zeros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700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126" y="639989"/>
            <a:ext cx="8521548" cy="17172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6687" y="2545501"/>
            <a:ext cx="110453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N random zeros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zeros to create a polynomial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for zeros numerically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original zeros with the approximated zeros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-899886" y="4947972"/>
                <a:ext cx="6096000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-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-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9886" y="4947972"/>
                <a:ext cx="6096000" cy="1569660"/>
              </a:xfrm>
              <a:prstGeom prst="rect">
                <a:avLst/>
              </a:prstGeom>
              <a:blipFill rotWithShape="0">
                <a:blip r:embed="rId5"/>
                <a:stretch>
                  <a:fillRect b="-5058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9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 considered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2571" y="117513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</a:t>
            </a:r>
          </a:p>
          <a:p>
            <a:pPr marL="457200" indent="-457200">
              <a:buFontTx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iterations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12192000" cy="2393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</a:t>
            </a:r>
            <a:endParaRPr lang="lt-LT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-442861" y="5380672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iteration</a:t>
                </a:r>
                <a:endParaRPr lang="lt-L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2861" y="5380672"/>
                <a:ext cx="3764604" cy="1477328"/>
              </a:xfrm>
              <a:prstGeom prst="rect">
                <a:avLst/>
              </a:prstGeom>
              <a:blipFill rotWithShape="0">
                <a:blip r:embed="rId4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607" y="316709"/>
            <a:ext cx="7350534" cy="54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05" y="1191736"/>
            <a:ext cx="5350934" cy="401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89070" y="5380672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iterations</a:t>
                </a:r>
                <a:endParaRPr lang="lt-L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70" y="5380672"/>
                <a:ext cx="3764604" cy="1477328"/>
              </a:xfrm>
              <a:prstGeom prst="rect">
                <a:avLst/>
              </a:prstGeom>
              <a:blipFill rotWithShape="0">
                <a:blip r:embed="rId5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197396"/>
            <a:ext cx="5124111" cy="4007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999339" y="5292804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</a:t>
                </a:r>
                <a:endParaRPr lang="lt-L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339" y="5292804"/>
                <a:ext cx="3764604" cy="1477328"/>
              </a:xfrm>
              <a:prstGeom prst="rect">
                <a:avLst/>
              </a:prstGeom>
              <a:blipFill rotWithShape="0">
                <a:blip r:embed="rId7"/>
                <a:stretch>
                  <a:fillRect b="-5350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8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12192000" cy="2393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Number</a:t>
            </a:r>
            <a:endParaRPr lang="lt-LT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Number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-442861" y="5380672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=0.01</m:t>
                      </m:r>
                    </m:oMath>
                  </m:oMathPara>
                </a14:m>
                <a:endParaRPr lang="lt-L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2861" y="5380672"/>
                <a:ext cx="3764604" cy="14773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416" y="783062"/>
            <a:ext cx="7010708" cy="54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Number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-442861" y="5380672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=0.01</m:t>
                      </m:r>
                    </m:oMath>
                  </m:oMathPara>
                </a14:m>
                <a:endParaRPr lang="lt-L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2861" y="5380672"/>
                <a:ext cx="3764604" cy="14773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604" y="798286"/>
            <a:ext cx="7395935" cy="562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832715"/>
            <a:ext cx="5166722" cy="40408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261241" y="5130467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=0.01</m:t>
                      </m:r>
                    </m:oMath>
                  </m:oMathPara>
                </a14:m>
                <a:endParaRPr lang="lt-L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41" y="5130467"/>
                <a:ext cx="3764604" cy="14773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959425" y="5130467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𝑖𝑡𝑒𝑟𝑎𝑡𝑖𝑜𝑛𝑠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lt-L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25" y="5130467"/>
                <a:ext cx="3764604" cy="14773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792" y="832715"/>
            <a:ext cx="5325250" cy="40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7000" y="9427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15" y="1854200"/>
            <a:ext cx="8092369" cy="1473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8014" y="1016000"/>
            <a:ext cx="9977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consider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polynomials (leading coefficient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follows:</a:t>
            </a:r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5142" y="2412999"/>
            <a:ext cx="12046857" cy="292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polynomials with bigger coefficients?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  higher degree?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5143" y="-591458"/>
            <a:ext cx="12046857" cy="292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polynomials with bigger coefficients?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5900" y="1674644"/>
            <a:ext cx="12039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N random coefficients and make a polynomial from them.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zeros of this polynomial using the algorithm.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zeros to generate approximate coefficients.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original coefficients with approximated coefficients.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-132858" y="4908723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10000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)≤10</m:t>
                    </m:r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</a:t>
                </a:r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𝑖𝑡𝑒𝑟𝑎𝑡𝑖𝑜𝑛𝑠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lt-L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858" y="4908723"/>
                <a:ext cx="3764604" cy="14773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604" y="398806"/>
            <a:ext cx="7565742" cy="59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5088117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−10000≤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)≤10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−10000≤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𝐼𝑚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=0.01</m:t>
                      </m:r>
                    </m:oMath>
                  </m:oMathPara>
                </a14:m>
                <a:endParaRPr lang="lt-L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8117"/>
                <a:ext cx="3764604" cy="14773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833" y="372528"/>
            <a:ext cx="8002880" cy="59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79800" y="2705100"/>
            <a:ext cx="11972925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7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65375"/>
          </a:xfrm>
        </p:spPr>
        <p:txBody>
          <a:bodyPr/>
          <a:lstStyle/>
          <a:p>
            <a:r>
              <a:rPr lang="en-US" dirty="0" smtClean="0"/>
              <a:t>Extra slides in case </a:t>
            </a:r>
            <a:r>
              <a:rPr lang="en-US" dirty="0" smtClean="0"/>
              <a:t>needed during questions. Not part of presentation.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50709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39699"/>
            <a:ext cx="11088688" cy="65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44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41117"/>
              </p:ext>
            </p:extLst>
          </p:nvPr>
        </p:nvGraphicFramePr>
        <p:xfrm>
          <a:off x="469900" y="351366"/>
          <a:ext cx="4064000" cy="557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</a:tblGrid>
              <a:tr h="697442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Coefficients</a:t>
                      </a:r>
                      <a:endParaRPr lang="lt-LT" dirty="0"/>
                    </a:p>
                  </a:txBody>
                  <a:tcPr/>
                </a:tc>
              </a:tr>
              <a:tr h="697442">
                <a:tc>
                  <a:txBody>
                    <a:bodyPr/>
                    <a:lstStyle/>
                    <a:p>
                      <a:r>
                        <a:rPr lang="lt-LT" dirty="0" smtClean="0"/>
                        <a:t>26.64217938+52.97154236</a:t>
                      </a:r>
                      <a:r>
                        <a:rPr lang="en-US" dirty="0" err="1" smtClean="0"/>
                        <a:t>i</a:t>
                      </a:r>
                      <a:endParaRPr lang="lt-LT" dirty="0"/>
                    </a:p>
                  </a:txBody>
                  <a:tcPr/>
                </a:tc>
              </a:tr>
              <a:tr h="697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5.47138843+65.89068862</a:t>
                      </a:r>
                      <a:r>
                        <a:rPr lang="en-US" dirty="0" err="1" smtClean="0"/>
                        <a:t>i</a:t>
                      </a:r>
                      <a:endParaRPr lang="lt-LT" dirty="0" smtClean="0"/>
                    </a:p>
                  </a:txBody>
                  <a:tcPr/>
                </a:tc>
              </a:tr>
              <a:tr h="697442">
                <a:tc>
                  <a:txBody>
                    <a:bodyPr/>
                    <a:lstStyle/>
                    <a:p>
                      <a:r>
                        <a:rPr lang="lt-LT" dirty="0" smtClean="0"/>
                        <a:t>2.28886421+28.28523669</a:t>
                      </a:r>
                      <a:r>
                        <a:rPr lang="en-US" dirty="0" err="1" smtClean="0"/>
                        <a:t>i</a:t>
                      </a:r>
                      <a:endParaRPr lang="lt-LT" dirty="0"/>
                    </a:p>
                  </a:txBody>
                  <a:tcPr/>
                </a:tc>
              </a:tr>
              <a:tr h="697442">
                <a:tc>
                  <a:txBody>
                    <a:bodyPr/>
                    <a:lstStyle/>
                    <a:p>
                      <a:r>
                        <a:rPr lang="lt-LT" dirty="0" smtClean="0"/>
                        <a:t>69.78152008+93.94533544</a:t>
                      </a:r>
                      <a:r>
                        <a:rPr lang="en-US" dirty="0" err="1" smtClean="0"/>
                        <a:t>i</a:t>
                      </a:r>
                      <a:endParaRPr lang="lt-LT" dirty="0"/>
                    </a:p>
                  </a:txBody>
                  <a:tcPr/>
                </a:tc>
              </a:tr>
              <a:tr h="697442">
                <a:tc>
                  <a:txBody>
                    <a:bodyPr/>
                    <a:lstStyle/>
                    <a:p>
                      <a:r>
                        <a:rPr lang="lt-LT" dirty="0" smtClean="0"/>
                        <a:t>75.10168980+42.09074322</a:t>
                      </a:r>
                      <a:r>
                        <a:rPr lang="en-US" dirty="0" err="1" smtClean="0"/>
                        <a:t>i</a:t>
                      </a:r>
                      <a:endParaRPr lang="lt-LT" dirty="0"/>
                    </a:p>
                  </a:txBody>
                  <a:tcPr/>
                </a:tc>
              </a:tr>
              <a:tr h="697442">
                <a:tc>
                  <a:txBody>
                    <a:bodyPr/>
                    <a:lstStyle/>
                    <a:p>
                      <a:r>
                        <a:rPr lang="lt-LT" dirty="0" smtClean="0"/>
                        <a:t>38.94603962 +6.62592201</a:t>
                      </a:r>
                      <a:r>
                        <a:rPr lang="en-US" dirty="0" err="1" smtClean="0"/>
                        <a:t>i</a:t>
                      </a:r>
                      <a:endParaRPr lang="lt-LT" dirty="0"/>
                    </a:p>
                  </a:txBody>
                  <a:tcPr/>
                </a:tc>
              </a:tr>
              <a:tr h="697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97.17776530+27.83221136</a:t>
                      </a:r>
                      <a:r>
                        <a:rPr lang="en-US" dirty="0" err="1" smtClean="0"/>
                        <a:t>i</a:t>
                      </a:r>
                      <a:endParaRPr lang="lt-LT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71779"/>
              </p:ext>
            </p:extLst>
          </p:nvPr>
        </p:nvGraphicFramePr>
        <p:xfrm>
          <a:off x="7404100" y="352425"/>
          <a:ext cx="4064000" cy="139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</a:tblGrid>
              <a:tr h="697442">
                <a:tc>
                  <a:txBody>
                    <a:bodyPr/>
                    <a:lstStyle/>
                    <a:p>
                      <a:r>
                        <a:rPr lang="en-US" dirty="0" smtClean="0"/>
                        <a:t>Coefficient error</a:t>
                      </a:r>
                      <a:endParaRPr lang="lt-LT" dirty="0"/>
                    </a:p>
                  </a:txBody>
                  <a:tcPr/>
                </a:tc>
              </a:tr>
              <a:tr h="697442">
                <a:tc>
                  <a:txBody>
                    <a:bodyPr/>
                    <a:lstStyle/>
                    <a:p>
                      <a:r>
                        <a:rPr lang="lt-LT" dirty="0" smtClean="0"/>
                        <a:t>2.08370334311e-12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20364"/>
              </p:ext>
            </p:extLst>
          </p:nvPr>
        </p:nvGraphicFramePr>
        <p:xfrm>
          <a:off x="7454900" y="4416425"/>
          <a:ext cx="4064000" cy="139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</a:tblGrid>
              <a:tr h="697442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error</a:t>
                      </a:r>
                      <a:endParaRPr lang="lt-LT" dirty="0"/>
                    </a:p>
                  </a:txBody>
                  <a:tcPr/>
                </a:tc>
              </a:tr>
              <a:tr h="697442">
                <a:tc>
                  <a:txBody>
                    <a:bodyPr/>
                    <a:lstStyle/>
                    <a:p>
                      <a:r>
                        <a:rPr lang="lt-LT" dirty="0" smtClean="0"/>
                        <a:t>0.00311678812213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0" y="2870200"/>
            <a:ext cx="136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iterations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4739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299" y="895350"/>
            <a:ext cx="6791325" cy="4955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57176" y="5712660"/>
                <a:ext cx="37646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≤1000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−1000≤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≤1000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=0.001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176" y="5712660"/>
                <a:ext cx="3764604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938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57176" y="5712660"/>
                <a:ext cx="3764604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≤10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−1.000001≤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≤1.000001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𝑖𝑡𝑒𝑟𝑎𝑡𝑖𝑜𝑛𝑠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176" y="5712660"/>
                <a:ext cx="3764604" cy="9169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462" y="823912"/>
            <a:ext cx="56483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700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15" y="1854200"/>
            <a:ext cx="8092369" cy="1473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8015" y="1016000"/>
            <a:ext cx="8311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consider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polynomials as follows:</a:t>
            </a:r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8014" y="3703935"/>
                <a:ext cx="996438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then introduce that coefficients and zeros can change over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endParaRPr lang="lt-L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14" y="3703935"/>
                <a:ext cx="996438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917" t="-10667" b="-30667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13" y="4542134"/>
            <a:ext cx="9165309" cy="127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57177" y="5712660"/>
                <a:ext cx="60388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≤10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−1.000000001≤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≤1.000000001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𝑖𝑡𝑒𝑟𝑎𝑡𝑖𝑜𝑛𝑠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177" y="5712660"/>
                <a:ext cx="6038851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442912"/>
            <a:ext cx="6248400" cy="471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514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57176" y="5712660"/>
                <a:ext cx="3764604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≤10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−1.000001≤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≤1.000001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=0.01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176" y="5712660"/>
                <a:ext cx="3764604" cy="9169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2" y="976312"/>
            <a:ext cx="56292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53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-412210" y="5306261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iterations</a:t>
                </a:r>
                <a:endParaRPr lang="lt-L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2210" y="5306261"/>
                <a:ext cx="3764604" cy="1477328"/>
              </a:xfrm>
              <a:prstGeom prst="rect">
                <a:avLst/>
              </a:prstGeom>
              <a:blipFill rotWithShape="0">
                <a:blip r:embed="rId4"/>
                <a:stretch>
                  <a:fillRect b="-5350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875" y="368481"/>
            <a:ext cx="6457950" cy="49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evaluating the zero?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102242" y="5152969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)≤2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)≤2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𝑖𝑡𝑒𝑟𝑎𝑡𝑖𝑜𝑛𝑠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242" y="5152969"/>
                <a:ext cx="3764604" cy="14773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112" y="1016000"/>
            <a:ext cx="6952825" cy="5270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690" y="1016000"/>
            <a:ext cx="228602" cy="527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60056" y="1003233"/>
            <a:ext cx="2581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636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evaluating the zero?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102242" y="5152969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𝑖𝑡𝑒𝑟𝑎𝑡𝑖𝑜𝑛𝑠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242" y="5152969"/>
                <a:ext cx="3764604" cy="14773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150" y="1016000"/>
            <a:ext cx="6538346" cy="49482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0056" y="1003233"/>
            <a:ext cx="25812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t-LT" sz="1400" dirty="0"/>
          </a:p>
        </p:txBody>
      </p:sp>
    </p:spTree>
    <p:extLst>
      <p:ext uri="{BB962C8B-B14F-4D97-AF65-F5344CB8AC3E}">
        <p14:creationId xmlns:p14="http://schemas.microsoft.com/office/powerpoint/2010/main" val="34651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evaluating the zero?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102242" y="5152969"/>
                <a:ext cx="37646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)≤100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𝑖𝑡𝑒𝑟𝑎𝑡𝑖𝑜𝑛𝑠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242" y="5152969"/>
                <a:ext cx="3764604" cy="14773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960056" y="1003233"/>
            <a:ext cx="25812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t-LT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604" y="1016000"/>
            <a:ext cx="6766634" cy="50864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59500" y="1003233"/>
            <a:ext cx="25812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t-LT" sz="1400" dirty="0"/>
          </a:p>
        </p:txBody>
      </p:sp>
    </p:spTree>
    <p:extLst>
      <p:ext uri="{BB962C8B-B14F-4D97-AF65-F5344CB8AC3E}">
        <p14:creationId xmlns:p14="http://schemas.microsoft.com/office/powerpoint/2010/main" val="3456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27000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022" y="169636"/>
            <a:ext cx="6286500" cy="126682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-2846105" y="1269682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168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022" y="169636"/>
            <a:ext cx="6286500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29" y="1721231"/>
            <a:ext cx="8096143" cy="121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168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022" y="169636"/>
            <a:ext cx="6286500" cy="1266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-2532407" y="2895249"/>
                <a:ext cx="9144000" cy="10160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𝐿𝑒𝑡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lt-L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32407" y="2895249"/>
                <a:ext cx="9144000" cy="10160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29" y="1721231"/>
            <a:ext cx="8096143" cy="121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168" y="0"/>
            <a:ext cx="12319000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3773"/>
                      </a14:imgEffect>
                      <a14:imgEffect>
                        <a14:saturation sat="10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022" y="169636"/>
            <a:ext cx="6286500" cy="1266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61" y="3865849"/>
            <a:ext cx="9320453" cy="1385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-2532407" y="2895249"/>
                <a:ext cx="9144000" cy="10160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𝐿𝑒𝑡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lt-L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32407" y="2895249"/>
                <a:ext cx="9144000" cy="10160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29" y="1721231"/>
            <a:ext cx="8096143" cy="121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584</Words>
  <Application>Microsoft Office PowerPoint</Application>
  <PresentationFormat>Widescreen</PresentationFormat>
  <Paragraphs>253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Times New Roman</vt:lpstr>
      <vt:lpstr>Office Theme</vt:lpstr>
      <vt:lpstr>Nonlinear differential algorithm to compute all the zeros of a generic polynomial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slides in case needed during questions. Not part of presentation.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differential algorithm to compute all the zeros of a generic polynomial</dc:title>
  <dc:creator>Microsoft account</dc:creator>
  <cp:lastModifiedBy>Microsoft account</cp:lastModifiedBy>
  <cp:revision>115</cp:revision>
  <dcterms:created xsi:type="dcterms:W3CDTF">2017-12-15T18:36:15Z</dcterms:created>
  <dcterms:modified xsi:type="dcterms:W3CDTF">2017-12-18T08:58:22Z</dcterms:modified>
</cp:coreProperties>
</file>