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7" r:id="rId4"/>
    <p:sldId id="265" r:id="rId5"/>
    <p:sldId id="270" r:id="rId6"/>
    <p:sldId id="264" r:id="rId7"/>
    <p:sldId id="262" r:id="rId8"/>
    <p:sldId id="263" r:id="rId9"/>
    <p:sldId id="261" r:id="rId10"/>
    <p:sldId id="266" r:id="rId11"/>
    <p:sldId id="268" r:id="rId12"/>
    <p:sldId id="272" r:id="rId13"/>
    <p:sldId id="271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2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4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5814-12E1-47C9-99C5-91E58500252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4F8F-3339-42DC-9342-07EBC76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s://developer.nvidia.com/cuda-education-train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825" y="908415"/>
            <a:ext cx="9144000" cy="238760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Measure of Similarity between Protein 3-D Structures</a:t>
            </a:r>
            <a:br>
              <a:rPr lang="en-US" sz="4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1" y="2307614"/>
            <a:ext cx="10782301" cy="4436086"/>
          </a:xfrm>
        </p:spPr>
        <p:txBody>
          <a:bodyPr>
            <a:noAutofit/>
          </a:bodyPr>
          <a:lstStyle/>
          <a:p>
            <a:pPr algn="r"/>
            <a:r>
              <a:rPr lang="en-US" sz="1600" dirty="0">
                <a:solidFill>
                  <a:srgbClr val="002060"/>
                </a:solidFill>
                <a:latin typeface="Garamond" panose="02020404030301010803" pitchFamily="18" charset="0"/>
              </a:rPr>
              <a:t>A Project Submitted in Partial Fulfillment of the Requirements for the </a:t>
            </a:r>
            <a:r>
              <a:rPr lang="en-US" sz="1600" b="1" dirty="0">
                <a:solidFill>
                  <a:srgbClr val="002060"/>
                </a:solidFill>
                <a:latin typeface="Garamond" panose="02020404030301010803" pitchFamily="18" charset="0"/>
              </a:rPr>
              <a:t>Course: Information Storage and Retrieval </a:t>
            </a:r>
          </a:p>
          <a:p>
            <a:r>
              <a:rPr lang="en-US" sz="1600" dirty="0">
                <a:solidFill>
                  <a:srgbClr val="002060"/>
                </a:solidFill>
                <a:latin typeface="Garamond" panose="02020404030301010803" pitchFamily="18" charset="0"/>
              </a:rPr>
              <a:t>Project URL: </a:t>
            </a:r>
            <a:r>
              <a:rPr lang="en-US" sz="1600" dirty="0">
                <a:solidFill>
                  <a:srgbClr val="002060"/>
                </a:solidFill>
                <a:latin typeface="Garamond" panose="02020404030301010803" pitchFamily="18" charset="0"/>
              </a:rPr>
              <a:t>https://github.com/TitliSarkar/CSCE-561-Final-Project</a:t>
            </a:r>
            <a:endParaRPr lang="en-US" sz="1600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endParaRPr lang="en-US" sz="1600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Garamond" panose="02020404030301010803" pitchFamily="18" charset="0"/>
              </a:rPr>
              <a:t>Rashida Hasan </a:t>
            </a:r>
            <a:r>
              <a:rPr lang="en-US" sz="1600" dirty="0">
                <a:solidFill>
                  <a:srgbClr val="C00000"/>
                </a:solidFill>
                <a:latin typeface="Garamond" panose="02020404030301010803" pitchFamily="18" charset="0"/>
              </a:rPr>
              <a:t>(CLID# rxh5385, </a:t>
            </a:r>
            <a:r>
              <a:rPr lang="en-US" sz="1600" dirty="0">
                <a:solidFill>
                  <a:srgbClr val="C00000"/>
                </a:solidFill>
                <a:latin typeface="Garamond" panose="02020404030301010803" pitchFamily="18" charset="0"/>
              </a:rPr>
              <a:t>rxh5385 @louisiana.edu)</a:t>
            </a:r>
            <a:endParaRPr lang="en-US" sz="1600" u="sng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Garamond" panose="02020404030301010803" pitchFamily="18" charset="0"/>
              </a:rPr>
              <a:t>Titli Sarkar </a:t>
            </a:r>
            <a:r>
              <a:rPr lang="en-US" sz="1600" dirty="0">
                <a:solidFill>
                  <a:srgbClr val="C00000"/>
                </a:solidFill>
                <a:latin typeface="Garamond" panose="02020404030301010803" pitchFamily="18" charset="0"/>
              </a:rPr>
              <a:t>(CLID# txs7980, txs7980@louisiana.edu)</a:t>
            </a:r>
          </a:p>
          <a:p>
            <a:r>
              <a:rPr lang="en-US" sz="1600" b="1" dirty="0">
                <a:solidFill>
                  <a:srgbClr val="C00000"/>
                </a:solidFill>
                <a:latin typeface="Garamond" panose="02020404030301010803" pitchFamily="18" charset="0"/>
              </a:rPr>
              <a:t> </a:t>
            </a:r>
            <a:r>
              <a:rPr lang="en-US" sz="1600" dirty="0">
                <a:solidFill>
                  <a:srgbClr val="C00000"/>
                </a:solidFill>
                <a:latin typeface="Garamond" panose="02020404030301010803" pitchFamily="18" charset="0"/>
              </a:rPr>
              <a:t>Supervised By: </a:t>
            </a:r>
            <a:r>
              <a:rPr lang="en-US" sz="1600" b="1" dirty="0">
                <a:solidFill>
                  <a:srgbClr val="C00000"/>
                </a:solidFill>
                <a:latin typeface="Garamond" panose="02020404030301010803" pitchFamily="18" charset="0"/>
              </a:rPr>
              <a:t>Dr. Vijay Raghavan</a:t>
            </a:r>
          </a:p>
          <a:p>
            <a:pPr algn="l"/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l"/>
            <a:endParaRPr lang="en-US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l"/>
            <a:endParaRPr lang="en-US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Garamond" panose="02020404030301010803" pitchFamily="18" charset="0"/>
              </a:rPr>
              <a:t>The Center for Advanced Computer Studies</a:t>
            </a:r>
          </a:p>
          <a:p>
            <a:r>
              <a:rPr lang="en-US" sz="1400" dirty="0">
                <a:solidFill>
                  <a:srgbClr val="002060"/>
                </a:solidFill>
                <a:latin typeface="Garamond" panose="02020404030301010803" pitchFamily="18" charset="0"/>
              </a:rPr>
              <a:t>University of Louisiana at Lafayette, USA</a:t>
            </a:r>
          </a:p>
          <a:p>
            <a:r>
              <a:rPr lang="en-US" sz="1400" dirty="0">
                <a:solidFill>
                  <a:srgbClr val="002060"/>
                </a:solidFill>
                <a:latin typeface="Garamond" panose="02020404030301010803" pitchFamily="18" charset="0"/>
              </a:rPr>
              <a:t>December 2016</a:t>
            </a:r>
          </a:p>
          <a:p>
            <a:endParaRPr lang="en-US" sz="14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810125"/>
            <a:ext cx="876300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1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2925" y="161898"/>
            <a:ext cx="10344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Showing Result accumulation for one protein-all (p1-[p1 to p172]) comparison</a:t>
            </a:r>
            <a:endParaRPr lang="en-US" sz="24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39" y="835272"/>
            <a:ext cx="12246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Pass 1 </a:t>
            </a:r>
            <a:r>
              <a:rPr lang="en-US" sz="1400" b="1" i="1" dirty="0"/>
              <a:t>completed</a:t>
            </a:r>
            <a:r>
              <a:rPr lang="en-US" sz="1400" b="1" dirty="0"/>
              <a:t>(comparison of p1 with all proteins)</a:t>
            </a:r>
            <a:r>
              <a:rPr lang="en-US" sz="1400" dirty="0"/>
              <a:t>: (ranges from 1 to 172)</a:t>
            </a:r>
          </a:p>
          <a:p>
            <a:r>
              <a:rPr lang="en-US" sz="1400" dirty="0"/>
              <a:t>    - After </a:t>
            </a:r>
            <a:r>
              <a:rPr lang="en-US" sz="1400" dirty="0" err="1"/>
              <a:t>subpass</a:t>
            </a:r>
            <a:r>
              <a:rPr lang="en-US" sz="1400" dirty="0"/>
              <a:t> 172, all locations of </a:t>
            </a:r>
            <a:r>
              <a:rPr lang="en-US" sz="1400" dirty="0" err="1"/>
              <a:t>Mini_gpu</a:t>
            </a:r>
            <a:r>
              <a:rPr lang="en-US" sz="1400" dirty="0"/>
              <a:t> and </a:t>
            </a:r>
            <a:r>
              <a:rPr lang="en-US" sz="1400" dirty="0" err="1"/>
              <a:t>Maxi_gpu</a:t>
            </a:r>
            <a:r>
              <a:rPr lang="en-US" sz="1400" dirty="0"/>
              <a:t> will be filled, </a:t>
            </a:r>
          </a:p>
          <a:p>
            <a:r>
              <a:rPr lang="en-US" sz="1400" dirty="0"/>
              <a:t>      invoke kernel </a:t>
            </a:r>
            <a:r>
              <a:rPr lang="en-US" sz="1400" b="1" dirty="0"/>
              <a:t>once again </a:t>
            </a:r>
            <a:r>
              <a:rPr lang="en-US" sz="1400" dirty="0"/>
              <a:t>for calculation of </a:t>
            </a:r>
            <a:r>
              <a:rPr lang="en-US" sz="1400" dirty="0" err="1"/>
              <a:t>Jaccard’s</a:t>
            </a:r>
            <a:r>
              <a:rPr lang="en-US" sz="1400" dirty="0"/>
              <a:t> Similarity (p1, </a:t>
            </a:r>
            <a:r>
              <a:rPr lang="en-US" sz="1400" dirty="0" err="1"/>
              <a:t>pj</a:t>
            </a:r>
            <a:r>
              <a:rPr lang="en-US" sz="1400" dirty="0"/>
              <a:t>)  1&lt;=j&lt;=172, thus we get p1 row of Similarity matrix by one kernel invocation.</a:t>
            </a:r>
          </a:p>
          <a:p>
            <a:endParaRPr lang="en-US" sz="1400" dirty="0"/>
          </a:p>
          <a:p>
            <a:r>
              <a:rPr lang="en-US" sz="1400" b="1" dirty="0"/>
              <a:t>   </a:t>
            </a:r>
            <a:endParaRPr lang="en-US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73789"/>
              </p:ext>
            </p:extLst>
          </p:nvPr>
        </p:nvGraphicFramePr>
        <p:xfrm>
          <a:off x="193430" y="4227809"/>
          <a:ext cx="219807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123">
                  <a:extLst>
                    <a:ext uri="{9D8B030D-6E8A-4147-A177-3AD203B41FA5}">
                      <a16:colId xmlns:a16="http://schemas.microsoft.com/office/drawing/2014/main" val="1606909198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1473836739"/>
                    </a:ext>
                  </a:extLst>
                </a:gridCol>
                <a:gridCol w="852854">
                  <a:extLst>
                    <a:ext uri="{9D8B030D-6E8A-4147-A177-3AD203B41FA5}">
                      <a16:colId xmlns:a16="http://schemas.microsoft.com/office/drawing/2014/main" val="36459131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Mini_gpu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Maxi_gpu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321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b="1" dirty="0"/>
                        <a:t>p1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155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b="1" dirty="0"/>
                        <a:t>p2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1667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91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b="1" dirty="0"/>
                        <a:t>pi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404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21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b="1" dirty="0"/>
                        <a:t>p172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0389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71190"/>
              </p:ext>
            </p:extLst>
          </p:nvPr>
        </p:nvGraphicFramePr>
        <p:xfrm>
          <a:off x="5696314" y="4196862"/>
          <a:ext cx="4076701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38">
                  <a:extLst>
                    <a:ext uri="{9D8B030D-6E8A-4147-A177-3AD203B41FA5}">
                      <a16:colId xmlns:a16="http://schemas.microsoft.com/office/drawing/2014/main" val="3651863818"/>
                    </a:ext>
                  </a:extLst>
                </a:gridCol>
                <a:gridCol w="629091">
                  <a:extLst>
                    <a:ext uri="{9D8B030D-6E8A-4147-A177-3AD203B41FA5}">
                      <a16:colId xmlns:a16="http://schemas.microsoft.com/office/drawing/2014/main" val="3824559030"/>
                    </a:ext>
                  </a:extLst>
                </a:gridCol>
                <a:gridCol w="538786">
                  <a:extLst>
                    <a:ext uri="{9D8B030D-6E8A-4147-A177-3AD203B41FA5}">
                      <a16:colId xmlns:a16="http://schemas.microsoft.com/office/drawing/2014/main" val="2592680585"/>
                    </a:ext>
                  </a:extLst>
                </a:gridCol>
                <a:gridCol w="538786">
                  <a:extLst>
                    <a:ext uri="{9D8B030D-6E8A-4147-A177-3AD203B41FA5}">
                      <a16:colId xmlns:a16="http://schemas.microsoft.com/office/drawing/2014/main" val="2423267341"/>
                    </a:ext>
                  </a:extLst>
                </a:gridCol>
                <a:gridCol w="538786">
                  <a:extLst>
                    <a:ext uri="{9D8B030D-6E8A-4147-A177-3AD203B41FA5}">
                      <a16:colId xmlns:a16="http://schemas.microsoft.com/office/drawing/2014/main" val="3506489593"/>
                    </a:ext>
                  </a:extLst>
                </a:gridCol>
                <a:gridCol w="538786">
                  <a:extLst>
                    <a:ext uri="{9D8B030D-6E8A-4147-A177-3AD203B41FA5}">
                      <a16:colId xmlns:a16="http://schemas.microsoft.com/office/drawing/2014/main" val="289491163"/>
                    </a:ext>
                  </a:extLst>
                </a:gridCol>
                <a:gridCol w="538786">
                  <a:extLst>
                    <a:ext uri="{9D8B030D-6E8A-4147-A177-3AD203B41FA5}">
                      <a16:colId xmlns:a16="http://schemas.microsoft.com/office/drawing/2014/main" val="1663087345"/>
                    </a:ext>
                  </a:extLst>
                </a:gridCol>
                <a:gridCol w="525042">
                  <a:extLst>
                    <a:ext uri="{9D8B030D-6E8A-4147-A177-3AD203B41FA5}">
                      <a16:colId xmlns:a16="http://schemas.microsoft.com/office/drawing/2014/main" val="38997263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PROTEINS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08295"/>
                  </a:ext>
                </a:extLst>
              </a:tr>
              <a:tr h="259080">
                <a:tc rowSpan="7">
                  <a:txBody>
                    <a:bodyPr/>
                    <a:lstStyle/>
                    <a:p>
                      <a:r>
                        <a:rPr lang="en-US" sz="1200" b="1" dirty="0"/>
                        <a:t>P</a:t>
                      </a:r>
                    </a:p>
                    <a:p>
                      <a:r>
                        <a:rPr lang="en-US" sz="1200" b="1" dirty="0"/>
                        <a:t>R</a:t>
                      </a:r>
                    </a:p>
                    <a:p>
                      <a:r>
                        <a:rPr lang="en-US" sz="1200" b="1" dirty="0"/>
                        <a:t>O</a:t>
                      </a:r>
                    </a:p>
                    <a:p>
                      <a:r>
                        <a:rPr lang="en-US" sz="1200" b="1" dirty="0"/>
                        <a:t>T</a:t>
                      </a:r>
                    </a:p>
                    <a:p>
                      <a:r>
                        <a:rPr lang="en-US" sz="1200" b="1" dirty="0"/>
                        <a:t>E</a:t>
                      </a:r>
                    </a:p>
                    <a:p>
                      <a:r>
                        <a:rPr lang="en-US" sz="1200" b="1" dirty="0"/>
                        <a:t>I</a:t>
                      </a:r>
                    </a:p>
                    <a:p>
                      <a:r>
                        <a:rPr lang="en-US" sz="1200" b="1" dirty="0"/>
                        <a:t>N</a:t>
                      </a:r>
                    </a:p>
                    <a:p>
                      <a:r>
                        <a:rPr lang="en-US" sz="1200" b="1" dirty="0"/>
                        <a:t>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</a:t>
                      </a:r>
                      <a:r>
                        <a:rPr lang="en-US" sz="1100" b="1" baseline="0" dirty="0"/>
                        <a:t>i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p172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76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1752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8511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1295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66342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23302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p172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6993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34258" y="1562100"/>
            <a:ext cx="9238517" cy="2391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6577" y="1767254"/>
            <a:ext cx="1441938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algn="ctr"/>
            <a:r>
              <a:rPr lang="en-US" sz="1200" b="1" dirty="0"/>
              <a:t>Core1</a:t>
            </a:r>
            <a:r>
              <a:rPr lang="en-US" sz="1100" b="1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1" y="1858406"/>
            <a:ext cx="112395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Mini_gpu</a:t>
            </a:r>
            <a:r>
              <a:rPr lang="en-US" sz="1200" dirty="0"/>
              <a:t>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4026" y="2258456"/>
            <a:ext cx="112395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Maxi_gpu</a:t>
            </a:r>
            <a:r>
              <a:rPr lang="en-US" sz="1200" dirty="0"/>
              <a:t>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2126" y="2706131"/>
            <a:ext cx="112395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Similarity [1][1] filled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79152" y="1786304"/>
            <a:ext cx="1441938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algn="ctr"/>
            <a:r>
              <a:rPr lang="en-US" sz="1200" b="1" dirty="0"/>
              <a:t>Core2</a:t>
            </a:r>
            <a:r>
              <a:rPr lang="en-US" sz="1100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7076" y="1877456"/>
            <a:ext cx="112395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Mini_gpu</a:t>
            </a:r>
            <a:r>
              <a:rPr lang="en-US" sz="1200" dirty="0"/>
              <a:t>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1" y="2277506"/>
            <a:ext cx="112395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Maxi_gpu</a:t>
            </a:r>
            <a:r>
              <a:rPr lang="en-US" sz="1200" dirty="0"/>
              <a:t>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4701" y="2725181"/>
            <a:ext cx="112395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Similarity [1][2] filled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22352" y="1805354"/>
            <a:ext cx="1441938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algn="ctr"/>
            <a:r>
              <a:rPr lang="en-US" sz="1200" b="1" dirty="0"/>
              <a:t>Core </a:t>
            </a:r>
            <a:r>
              <a:rPr lang="en-US" sz="1200" b="1" dirty="0" err="1"/>
              <a:t>i</a:t>
            </a:r>
            <a:endParaRPr 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10276" y="1896506"/>
            <a:ext cx="112395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Mini_gpu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9801" y="2296556"/>
            <a:ext cx="112395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Maxi_gpu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057901" y="2744231"/>
            <a:ext cx="112395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Similarity [1][</a:t>
            </a:r>
            <a:r>
              <a:rPr lang="en-US" sz="1200" b="1" dirty="0" err="1"/>
              <a:t>i</a:t>
            </a:r>
            <a:r>
              <a:rPr lang="en-US" sz="1200" b="1" dirty="0"/>
              <a:t>] filled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8002" y="1814879"/>
            <a:ext cx="1441938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algn="ctr"/>
            <a:r>
              <a:rPr lang="en-US" sz="1200" b="1" dirty="0"/>
              <a:t>Core172</a:t>
            </a:r>
            <a:r>
              <a:rPr lang="en-US" sz="1100" b="1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05926" y="1906031"/>
            <a:ext cx="112395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Mini_gpu</a:t>
            </a:r>
            <a:r>
              <a:rPr lang="en-US" sz="1200" dirty="0"/>
              <a:t> 172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15451" y="2306081"/>
            <a:ext cx="112395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Maxi_gpu</a:t>
            </a:r>
            <a:r>
              <a:rPr lang="en-US" sz="1200" dirty="0"/>
              <a:t> 172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53551" y="2753756"/>
            <a:ext cx="112395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Similarity [1][172] filled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7625" y="3667125"/>
            <a:ext cx="326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GPU structure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7750" y="2306081"/>
            <a:ext cx="8385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. . 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81925" y="2287031"/>
            <a:ext cx="8385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. . .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42925" y="3569205"/>
            <a:ext cx="991333" cy="65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</p:cNvCxnSpPr>
          <p:nvPr/>
        </p:nvCxnSpPr>
        <p:spPr>
          <a:xfrm>
            <a:off x="2347546" y="3521580"/>
            <a:ext cx="4405679" cy="15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</p:cNvCxnSpPr>
          <p:nvPr/>
        </p:nvCxnSpPr>
        <p:spPr>
          <a:xfrm>
            <a:off x="3900121" y="3540630"/>
            <a:ext cx="3464169" cy="141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</p:cNvCxnSpPr>
          <p:nvPr/>
        </p:nvCxnSpPr>
        <p:spPr>
          <a:xfrm>
            <a:off x="6643321" y="3559680"/>
            <a:ext cx="1900604" cy="143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</p:cNvCxnSpPr>
          <p:nvPr/>
        </p:nvCxnSpPr>
        <p:spPr>
          <a:xfrm flipH="1">
            <a:off x="9353551" y="3569205"/>
            <a:ext cx="585420" cy="146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6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90154" y="442518"/>
            <a:ext cx="8320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Comparison Result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57692" t="38064" b="4501"/>
          <a:stretch/>
        </p:blipFill>
        <p:spPr bwMode="auto">
          <a:xfrm>
            <a:off x="217170" y="1274885"/>
            <a:ext cx="5330776" cy="48279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5843" y="6102817"/>
            <a:ext cx="3119765" cy="3063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  Similarity Calculation by CPU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Titli Sarkar\AppData\Local\Microsoft\Windows\INetCacheContent.Word\imag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95" y="1274884"/>
            <a:ext cx="5928360" cy="48279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644688" y="6135668"/>
            <a:ext cx="3004349" cy="3063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 Similarity Calculation by GPU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9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90154" y="442518"/>
            <a:ext cx="8320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comparison Result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50256" t="21653" b="4501"/>
          <a:stretch/>
        </p:blipFill>
        <p:spPr bwMode="auto">
          <a:xfrm>
            <a:off x="1925515" y="1958340"/>
            <a:ext cx="8273561" cy="43721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894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37501" y="1005227"/>
            <a:ext cx="8320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0699" y="2103512"/>
            <a:ext cx="96656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challenge is to handle huge dataset in an efficient manner is addressed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parallel algorithm invocation gives almost double speedup on sequential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Different approach of parallel algorithms can be used to invoke kernel more efficiently and better performance.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37501" y="1005227"/>
            <a:ext cx="8320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0699" y="2103512"/>
            <a:ext cx="96656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Sing, Sumi, “</a:t>
            </a:r>
            <a:r>
              <a:rPr lang="en-US" i="1" dirty="0"/>
              <a:t>Protein 3-D Structure Representation for Alignment-Free Comparison and Structural Motif Discovery of Proteins, and Hierarchical Protein Classification</a:t>
            </a:r>
            <a:r>
              <a:rPr lang="en-US" dirty="0"/>
              <a:t>”, University of Louisiana at Lafayette, ProQuest Dissertations Publishing, 2015. 10003582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https://developer.nvidia.com/cuda-education-training</a:t>
            </a:r>
            <a:r>
              <a:rPr lang="en-US" dirty="0"/>
              <a:t>, Last accessed Dec 01, 2016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https://docs.python.org/3/tutorial/</a:t>
            </a:r>
            <a:r>
              <a:rPr lang="en-US" dirty="0"/>
              <a:t>, Last accessed Dec 01, 2016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https://www.ibm.com/developerworks/community/blogs/jfp/entry/Installing_PyCUDA_On_Anaconda_For_Windows?lang=en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6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52763" y="952473"/>
            <a:ext cx="83209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200" b="1" dirty="0">
              <a:solidFill>
                <a:srgbClr val="C00000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28051" y="939284"/>
            <a:ext cx="6120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Protein-Key Matrix</a:t>
            </a:r>
            <a:endParaRPr lang="en-US" sz="36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80369"/>
              </p:ext>
            </p:extLst>
          </p:nvPr>
        </p:nvGraphicFramePr>
        <p:xfrm>
          <a:off x="438151" y="1867817"/>
          <a:ext cx="8715378" cy="38186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3184411818"/>
                    </a:ext>
                  </a:extLst>
                </a:gridCol>
                <a:gridCol w="400488">
                  <a:extLst>
                    <a:ext uri="{9D8B030D-6E8A-4147-A177-3AD203B41FA5}">
                      <a16:colId xmlns:a16="http://schemas.microsoft.com/office/drawing/2014/main" val="2082922816"/>
                    </a:ext>
                  </a:extLst>
                </a:gridCol>
                <a:gridCol w="480455">
                  <a:extLst>
                    <a:ext uri="{9D8B030D-6E8A-4147-A177-3AD203B41FA5}">
                      <a16:colId xmlns:a16="http://schemas.microsoft.com/office/drawing/2014/main" val="2720047145"/>
                    </a:ext>
                  </a:extLst>
                </a:gridCol>
                <a:gridCol w="480455">
                  <a:extLst>
                    <a:ext uri="{9D8B030D-6E8A-4147-A177-3AD203B41FA5}">
                      <a16:colId xmlns:a16="http://schemas.microsoft.com/office/drawing/2014/main" val="1424168230"/>
                    </a:ext>
                  </a:extLst>
                </a:gridCol>
                <a:gridCol w="469403">
                  <a:extLst>
                    <a:ext uri="{9D8B030D-6E8A-4147-A177-3AD203B41FA5}">
                      <a16:colId xmlns:a16="http://schemas.microsoft.com/office/drawing/2014/main" val="2701080173"/>
                    </a:ext>
                  </a:extLst>
                </a:gridCol>
                <a:gridCol w="481429">
                  <a:extLst>
                    <a:ext uri="{9D8B030D-6E8A-4147-A177-3AD203B41FA5}">
                      <a16:colId xmlns:a16="http://schemas.microsoft.com/office/drawing/2014/main" val="359720942"/>
                    </a:ext>
                  </a:extLst>
                </a:gridCol>
                <a:gridCol w="481429">
                  <a:extLst>
                    <a:ext uri="{9D8B030D-6E8A-4147-A177-3AD203B41FA5}">
                      <a16:colId xmlns:a16="http://schemas.microsoft.com/office/drawing/2014/main" val="1915060897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4038472009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1728236982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2401033807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22965700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3053351444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312850925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1673873580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3780877368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3452876076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1205021138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3052343633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3831585921"/>
                    </a:ext>
                  </a:extLst>
                </a:gridCol>
                <a:gridCol w="371217">
                  <a:extLst>
                    <a:ext uri="{9D8B030D-6E8A-4147-A177-3AD203B41FA5}">
                      <a16:colId xmlns:a16="http://schemas.microsoft.com/office/drawing/2014/main" val="1575727159"/>
                    </a:ext>
                  </a:extLst>
                </a:gridCol>
                <a:gridCol w="514238">
                  <a:extLst>
                    <a:ext uri="{9D8B030D-6E8A-4147-A177-3AD203B41FA5}">
                      <a16:colId xmlns:a16="http://schemas.microsoft.com/office/drawing/2014/main" val="832458081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 E Y 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33783"/>
                  </a:ext>
                </a:extLst>
              </a:tr>
              <a:tr h="640080">
                <a:tc rowSpan="8">
                  <a:txBody>
                    <a:bodyPr/>
                    <a:lstStyle/>
                    <a:p>
                      <a:r>
                        <a:rPr lang="en-US" dirty="0"/>
                        <a:t>P     </a:t>
                      </a:r>
                    </a:p>
                    <a:p>
                      <a:r>
                        <a:rPr lang="en-US" dirty="0"/>
                        <a:t>R</a:t>
                      </a:r>
                    </a:p>
                    <a:p>
                      <a:r>
                        <a:rPr lang="en-US" dirty="0"/>
                        <a:t>O</a:t>
                      </a:r>
                    </a:p>
                    <a:p>
                      <a:r>
                        <a:rPr lang="en-US" dirty="0"/>
                        <a:t>T</a:t>
                      </a:r>
                    </a:p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US" dirty="0"/>
                        <a:t>I</a:t>
                      </a:r>
                    </a:p>
                    <a:p>
                      <a:r>
                        <a:rPr lang="en-US" dirty="0"/>
                        <a:t>N</a:t>
                      </a:r>
                    </a:p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46550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9195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12675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9145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7252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584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2527"/>
                  </a:ext>
                </a:extLst>
              </a:tr>
              <a:tr h="3667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4272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34525" y="1962150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172</a:t>
            </a:r>
          </a:p>
          <a:p>
            <a:r>
              <a:rPr lang="en-US" dirty="0"/>
              <a:t>m = 108091</a:t>
            </a:r>
          </a:p>
        </p:txBody>
      </p:sp>
    </p:spTree>
    <p:extLst>
      <p:ext uri="{BB962C8B-B14F-4D97-AF65-F5344CB8AC3E}">
        <p14:creationId xmlns:p14="http://schemas.microsoft.com/office/powerpoint/2010/main" val="363625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28051" y="32944"/>
            <a:ext cx="6120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 Flow 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8" y="635977"/>
            <a:ext cx="8871438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3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77016" y="574403"/>
            <a:ext cx="8320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CUDA Architecture</a:t>
            </a:r>
          </a:p>
        </p:txBody>
      </p:sp>
      <p:pic>
        <p:nvPicPr>
          <p:cNvPr id="3" name="Picture 2" descr="https://upload.wikimedia.org/wikipedia/commons/5/59/CUDA_processing_flow_%28En%2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63" y="2192654"/>
            <a:ext cx="5463540" cy="418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GPU Kernel and Thread mode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192653"/>
            <a:ext cx="5372100" cy="4189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89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37501" y="1005227"/>
            <a:ext cx="83209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Protein-Key Similarity Measure: Parallel</a:t>
            </a:r>
          </a:p>
          <a:p>
            <a:pPr lvl="0" algn="ctr"/>
            <a:endParaRPr lang="en-US" sz="3600" b="1" dirty="0">
              <a:solidFill>
                <a:srgbClr val="00206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3600" b="1" dirty="0">
              <a:solidFill>
                <a:srgbClr val="00206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3600" b="1" dirty="0">
              <a:solidFill>
                <a:srgbClr val="00206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Showing the logic flow for one protein pairs and then how these results of one-all protein pairs are accumulated by GPU</a:t>
            </a:r>
          </a:p>
          <a:p>
            <a:pPr lvl="0" algn="just"/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4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24051" y="161898"/>
            <a:ext cx="8963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Showing Calculation for one protein pair(p1,p2) comparison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10087" y="1846826"/>
          <a:ext cx="4878334" cy="280137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3195">
                  <a:extLst>
                    <a:ext uri="{9D8B030D-6E8A-4147-A177-3AD203B41FA5}">
                      <a16:colId xmlns:a16="http://schemas.microsoft.com/office/drawing/2014/main" val="3184411818"/>
                    </a:ext>
                  </a:extLst>
                </a:gridCol>
                <a:gridCol w="335106">
                  <a:extLst>
                    <a:ext uri="{9D8B030D-6E8A-4147-A177-3AD203B41FA5}">
                      <a16:colId xmlns:a16="http://schemas.microsoft.com/office/drawing/2014/main" val="2082922816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2720047145"/>
                    </a:ext>
                  </a:extLst>
                </a:gridCol>
                <a:gridCol w="250150">
                  <a:extLst>
                    <a:ext uri="{9D8B030D-6E8A-4147-A177-3AD203B41FA5}">
                      <a16:colId xmlns:a16="http://schemas.microsoft.com/office/drawing/2014/main" val="1424168230"/>
                    </a:ext>
                  </a:extLst>
                </a:gridCol>
                <a:gridCol w="242968">
                  <a:extLst>
                    <a:ext uri="{9D8B030D-6E8A-4147-A177-3AD203B41FA5}">
                      <a16:colId xmlns:a16="http://schemas.microsoft.com/office/drawing/2014/main" val="2701080173"/>
                    </a:ext>
                  </a:extLst>
                </a:gridCol>
                <a:gridCol w="249192">
                  <a:extLst>
                    <a:ext uri="{9D8B030D-6E8A-4147-A177-3AD203B41FA5}">
                      <a16:colId xmlns:a16="http://schemas.microsoft.com/office/drawing/2014/main" val="359720942"/>
                    </a:ext>
                  </a:extLst>
                </a:gridCol>
                <a:gridCol w="249192">
                  <a:extLst>
                    <a:ext uri="{9D8B030D-6E8A-4147-A177-3AD203B41FA5}">
                      <a16:colId xmlns:a16="http://schemas.microsoft.com/office/drawing/2014/main" val="1915060897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4038472009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1728236982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2401033807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22965700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0533514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850925"/>
                    </a:ext>
                  </a:extLst>
                </a:gridCol>
                <a:gridCol w="230628">
                  <a:extLst>
                    <a:ext uri="{9D8B030D-6E8A-4147-A177-3AD203B41FA5}">
                      <a16:colId xmlns:a16="http://schemas.microsoft.com/office/drawing/2014/main" val="1673873580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780877368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452876076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1205021138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052343633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831585921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1575727159"/>
                    </a:ext>
                  </a:extLst>
                </a:gridCol>
                <a:gridCol w="266175">
                  <a:extLst>
                    <a:ext uri="{9D8B030D-6E8A-4147-A177-3AD203B41FA5}">
                      <a16:colId xmlns:a16="http://schemas.microsoft.com/office/drawing/2014/main" val="832458081"/>
                    </a:ext>
                  </a:extLst>
                </a:gridCol>
              </a:tblGrid>
              <a:tr h="24002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K E Y 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33783"/>
                  </a:ext>
                </a:extLst>
              </a:tr>
              <a:tr h="420042">
                <a:tc rowSpan="8">
                  <a:txBody>
                    <a:bodyPr/>
                    <a:lstStyle/>
                    <a:p>
                      <a:r>
                        <a:rPr lang="en-US" sz="900" b="1" dirty="0"/>
                        <a:t>P     </a:t>
                      </a:r>
                    </a:p>
                    <a:p>
                      <a:r>
                        <a:rPr lang="en-US" sz="900" b="1" dirty="0"/>
                        <a:t>R</a:t>
                      </a:r>
                    </a:p>
                    <a:p>
                      <a:r>
                        <a:rPr lang="en-US" sz="900" b="1" dirty="0"/>
                        <a:t>O</a:t>
                      </a:r>
                    </a:p>
                    <a:p>
                      <a:r>
                        <a:rPr lang="en-US" sz="900" b="1" dirty="0"/>
                        <a:t>T</a:t>
                      </a:r>
                    </a:p>
                    <a:p>
                      <a:r>
                        <a:rPr lang="en-US" sz="900" b="1" dirty="0"/>
                        <a:t>E</a:t>
                      </a:r>
                    </a:p>
                    <a:p>
                      <a:r>
                        <a:rPr lang="en-US" sz="900" b="1" dirty="0"/>
                        <a:t>I</a:t>
                      </a:r>
                    </a:p>
                    <a:p>
                      <a:r>
                        <a:rPr lang="en-US" sz="900" b="1" dirty="0"/>
                        <a:t>N</a:t>
                      </a:r>
                    </a:p>
                    <a:p>
                      <a:r>
                        <a:rPr lang="en-US" sz="9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46550"/>
                  </a:ext>
                </a:extLst>
              </a:tr>
              <a:tr h="380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91950"/>
                  </a:ext>
                </a:extLst>
              </a:tr>
              <a:tr h="380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12675"/>
                  </a:ext>
                </a:extLst>
              </a:tr>
              <a:tr h="380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91453"/>
                  </a:ext>
                </a:extLst>
              </a:tr>
              <a:tr h="240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72524"/>
                  </a:ext>
                </a:extLst>
              </a:tr>
              <a:tr h="240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5840"/>
                  </a:ext>
                </a:extLst>
              </a:tr>
              <a:tr h="240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2527"/>
                  </a:ext>
                </a:extLst>
              </a:tr>
              <a:tr h="2811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pn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4272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96300" y="866133"/>
            <a:ext cx="354036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#proteins = n = 172</a:t>
            </a:r>
          </a:p>
          <a:p>
            <a:r>
              <a:rPr lang="en-US" dirty="0"/>
              <a:t>#keys = m = 108091</a:t>
            </a:r>
          </a:p>
          <a:p>
            <a:endParaRPr lang="en-US" dirty="0"/>
          </a:p>
          <a:p>
            <a:r>
              <a:rPr lang="en-US" sz="1600" dirty="0"/>
              <a:t># column slices for each protein = 108091/5689 = 19    </a:t>
            </a:r>
          </a:p>
          <a:p>
            <a:r>
              <a:rPr lang="en-US" sz="1600" b="1" i="1" dirty="0"/>
              <a:t>Logic:</a:t>
            </a:r>
          </a:p>
          <a:p>
            <a:r>
              <a:rPr lang="en-US" sz="1600" dirty="0"/>
              <a:t>for each protein rows (1 to 172):</a:t>
            </a:r>
          </a:p>
          <a:p>
            <a:r>
              <a:rPr lang="en-US" sz="1600" dirty="0"/>
              <a:t>      for each protein </a:t>
            </a:r>
            <a:r>
              <a:rPr lang="en-US" sz="1600" dirty="0" err="1"/>
              <a:t>subrows</a:t>
            </a:r>
            <a:r>
              <a:rPr lang="en-US" sz="1600" dirty="0"/>
              <a:t> (1 to 172):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two protein row and </a:t>
            </a:r>
            <a:r>
              <a:rPr lang="en-US" sz="1600" dirty="0" err="1"/>
              <a:t>subrow</a:t>
            </a:r>
            <a:r>
              <a:rPr lang="en-US" sz="1600" dirty="0"/>
              <a:t> together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 19 times: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slice columns at size 5689, pass them to </a:t>
            </a:r>
            <a:r>
              <a:rPr lang="en-US" sz="1600" dirty="0" err="1"/>
              <a:t>mini_gpu</a:t>
            </a:r>
            <a:r>
              <a:rPr lang="en-US" sz="1600" dirty="0"/>
              <a:t> &amp; </a:t>
            </a:r>
            <a:r>
              <a:rPr lang="en-US" sz="1600" dirty="0" err="1"/>
              <a:t>maxi_gpu</a:t>
            </a:r>
            <a:endParaRPr lang="en-US" sz="1600" dirty="0"/>
          </a:p>
          <a:p>
            <a:pPr lvl="1"/>
            <a:r>
              <a:rPr lang="en-US" sz="1600" b="1" dirty="0"/>
              <a:t>Invoke GPU kernel once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</a:t>
            </a:r>
            <a:r>
              <a:rPr lang="en-US" sz="1600" dirty="0" err="1"/>
              <a:t>maxsum</a:t>
            </a:r>
            <a:r>
              <a:rPr lang="en-US" sz="1600" dirty="0"/>
              <a:t> and </a:t>
            </a:r>
            <a:r>
              <a:rPr lang="en-US" sz="1600" dirty="0" err="1"/>
              <a:t>minsum</a:t>
            </a:r>
            <a:r>
              <a:rPr lang="en-US" sz="1600" dirty="0"/>
              <a:t> for two proteins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them to previous </a:t>
            </a:r>
            <a:r>
              <a:rPr lang="en-US" sz="1600" dirty="0" err="1"/>
              <a:t>maxsum</a:t>
            </a:r>
            <a:r>
              <a:rPr lang="en-US" sz="1600" dirty="0"/>
              <a:t> and </a:t>
            </a:r>
            <a:r>
              <a:rPr lang="en-US" sz="1600" dirty="0" err="1"/>
              <a:t>minsum</a:t>
            </a:r>
            <a:r>
              <a:rPr lang="en-US" sz="1600" dirty="0"/>
              <a:t> and return these </a:t>
            </a:r>
            <a:r>
              <a:rPr lang="en-US" sz="1600"/>
              <a:t>to CPU</a:t>
            </a:r>
            <a:endParaRPr lang="en-US" sz="1600" dirty="0"/>
          </a:p>
          <a:p>
            <a:r>
              <a:rPr lang="en-US" sz="1600" b="1" dirty="0"/>
              <a:t>Invoke GPU kernel again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each of 172 threads, compute </a:t>
            </a:r>
            <a:r>
              <a:rPr lang="en-US" sz="1600" dirty="0" err="1"/>
              <a:t>minsum</a:t>
            </a:r>
            <a:r>
              <a:rPr lang="en-US" sz="1600" dirty="0"/>
              <a:t>/</a:t>
            </a:r>
            <a:r>
              <a:rPr lang="en-US" sz="1600" dirty="0" err="1"/>
              <a:t>maxsum</a:t>
            </a:r>
            <a:r>
              <a:rPr lang="en-US" sz="1600" dirty="0"/>
              <a:t> and insert the value at result[row][</a:t>
            </a:r>
            <a:r>
              <a:rPr lang="en-US" sz="1600" dirty="0" err="1"/>
              <a:t>threadIdx</a:t>
            </a:r>
            <a:r>
              <a:rPr lang="en-US" sz="16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239" y="855787"/>
            <a:ext cx="6800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Pass 1(comparison of p1 with all proteins)</a:t>
            </a:r>
            <a:r>
              <a:rPr lang="en-US" sz="1400" dirty="0"/>
              <a:t>: (ranges from 1 to 172)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SubPass</a:t>
            </a:r>
            <a:r>
              <a:rPr lang="en-US" sz="1400" b="1" dirty="0"/>
              <a:t> 2(comparison of p1 with p2)</a:t>
            </a:r>
            <a:r>
              <a:rPr lang="en-US" sz="1400" dirty="0"/>
              <a:t>: (ranges from 1 to 172):</a:t>
            </a:r>
          </a:p>
          <a:p>
            <a:r>
              <a:rPr lang="en-US" sz="1400" dirty="0"/>
              <a:t>	</a:t>
            </a:r>
            <a:r>
              <a:rPr lang="en-US" sz="1400" b="1" dirty="0"/>
              <a:t>column slice 1 </a:t>
            </a:r>
            <a:r>
              <a:rPr lang="en-US" sz="1400" dirty="0"/>
              <a:t>for p1 &amp; p2</a:t>
            </a:r>
          </a:p>
          <a:p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81982" y="1847557"/>
          <a:ext cx="288607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180443150"/>
                    </a:ext>
                  </a:extLst>
                </a:gridCol>
                <a:gridCol w="355599">
                  <a:extLst>
                    <a:ext uri="{9D8B030D-6E8A-4147-A177-3AD203B41FA5}">
                      <a16:colId xmlns:a16="http://schemas.microsoft.com/office/drawing/2014/main" val="2572239242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72075616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30199325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49747338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16966407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771628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K1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K2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k5689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3682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b="1" dirty="0"/>
                        <a:t>a1_gpu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80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b="1" dirty="0"/>
                        <a:t>a2_gpu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52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562845" y="3590925"/>
          <a:ext cx="2454274" cy="224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4">
                  <a:extLst>
                    <a:ext uri="{9D8B030D-6E8A-4147-A177-3AD203B41FA5}">
                      <a16:colId xmlns:a16="http://schemas.microsoft.com/office/drawing/2014/main" val="160690919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47383673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645913142"/>
                    </a:ext>
                  </a:extLst>
                </a:gridCol>
              </a:tblGrid>
              <a:tr h="3798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Mini_gpu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Maxi_gpu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321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b="1" dirty="0"/>
                        <a:t>p1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15599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r>
                        <a:rPr lang="en-US" sz="1200" b="1" dirty="0"/>
                        <a:t>p2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Minsum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Maxsum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1667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91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21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b="1" dirty="0"/>
                        <a:t>p172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03894"/>
                  </a:ext>
                </a:extLst>
              </a:tr>
            </a:tbl>
          </a:graphicData>
        </a:graphic>
      </p:graphicFrame>
      <p:sp>
        <p:nvSpPr>
          <p:cNvPr id="18" name="Arrow: Down 17"/>
          <p:cNvSpPr/>
          <p:nvPr/>
        </p:nvSpPr>
        <p:spPr>
          <a:xfrm>
            <a:off x="6656509" y="3219450"/>
            <a:ext cx="23018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100" y="4752975"/>
            <a:ext cx="4010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Minsum</a:t>
            </a:r>
            <a:r>
              <a:rPr lang="en-US" sz="1600" dirty="0"/>
              <a:t> = </a:t>
            </a:r>
            <a:r>
              <a:rPr lang="en-US" sz="1600" dirty="0" err="1"/>
              <a:t>Minsum</a:t>
            </a:r>
            <a:r>
              <a:rPr lang="en-US" sz="1600" dirty="0"/>
              <a:t> + </a:t>
            </a:r>
            <a:r>
              <a:rPr lang="en-US" sz="1600" dirty="0" err="1"/>
              <a:t>Minsum</a:t>
            </a:r>
            <a:r>
              <a:rPr lang="en-US" sz="1600" dirty="0"/>
              <a:t> of current column slice of P1 &amp; p2 for pass (1,2)</a:t>
            </a:r>
          </a:p>
          <a:p>
            <a:endParaRPr lang="en-US" sz="1600" dirty="0"/>
          </a:p>
          <a:p>
            <a:r>
              <a:rPr lang="en-US" sz="1600" b="1" dirty="0" err="1"/>
              <a:t>Maxsum</a:t>
            </a:r>
            <a:r>
              <a:rPr lang="en-US" sz="1600" dirty="0"/>
              <a:t> = </a:t>
            </a:r>
            <a:r>
              <a:rPr lang="en-US" sz="1600" dirty="0" err="1"/>
              <a:t>Maxsum</a:t>
            </a:r>
            <a:r>
              <a:rPr lang="en-US" sz="1600" dirty="0"/>
              <a:t> + </a:t>
            </a:r>
            <a:r>
              <a:rPr lang="en-US" sz="1600" dirty="0" err="1"/>
              <a:t>Maxsum</a:t>
            </a:r>
            <a:r>
              <a:rPr lang="en-US" sz="1600" dirty="0"/>
              <a:t> of current column slice of P1 &amp; p2 for pass (1,2)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6" name="Straight Arrow Connector 25"/>
          <p:cNvCxnSpPr>
            <a:endCxn id="6" idx="1"/>
          </p:cNvCxnSpPr>
          <p:nvPr/>
        </p:nvCxnSpPr>
        <p:spPr>
          <a:xfrm flipV="1">
            <a:off x="2085975" y="2441917"/>
            <a:ext cx="3196007" cy="24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85975" y="2828925"/>
            <a:ext cx="3196007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8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24051" y="161898"/>
            <a:ext cx="8963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Showing Calculation for one protein pair(p1,p2) comparison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94517"/>
              </p:ext>
            </p:extLst>
          </p:nvPr>
        </p:nvGraphicFramePr>
        <p:xfrm>
          <a:off x="110087" y="1846826"/>
          <a:ext cx="4878334" cy="329573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3195">
                  <a:extLst>
                    <a:ext uri="{9D8B030D-6E8A-4147-A177-3AD203B41FA5}">
                      <a16:colId xmlns:a16="http://schemas.microsoft.com/office/drawing/2014/main" val="3184411818"/>
                    </a:ext>
                  </a:extLst>
                </a:gridCol>
                <a:gridCol w="335106">
                  <a:extLst>
                    <a:ext uri="{9D8B030D-6E8A-4147-A177-3AD203B41FA5}">
                      <a16:colId xmlns:a16="http://schemas.microsoft.com/office/drawing/2014/main" val="2082922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0047145"/>
                    </a:ext>
                  </a:extLst>
                </a:gridCol>
                <a:gridCol w="261324">
                  <a:extLst>
                    <a:ext uri="{9D8B030D-6E8A-4147-A177-3AD203B41FA5}">
                      <a16:colId xmlns:a16="http://schemas.microsoft.com/office/drawing/2014/main" val="1424168230"/>
                    </a:ext>
                  </a:extLst>
                </a:gridCol>
                <a:gridCol w="242968">
                  <a:extLst>
                    <a:ext uri="{9D8B030D-6E8A-4147-A177-3AD203B41FA5}">
                      <a16:colId xmlns:a16="http://schemas.microsoft.com/office/drawing/2014/main" val="2701080173"/>
                    </a:ext>
                  </a:extLst>
                </a:gridCol>
                <a:gridCol w="249192">
                  <a:extLst>
                    <a:ext uri="{9D8B030D-6E8A-4147-A177-3AD203B41FA5}">
                      <a16:colId xmlns:a16="http://schemas.microsoft.com/office/drawing/2014/main" val="359720942"/>
                    </a:ext>
                  </a:extLst>
                </a:gridCol>
                <a:gridCol w="249192">
                  <a:extLst>
                    <a:ext uri="{9D8B030D-6E8A-4147-A177-3AD203B41FA5}">
                      <a16:colId xmlns:a16="http://schemas.microsoft.com/office/drawing/2014/main" val="1915060897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4038472009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1728236982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2401033807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22965700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0533514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850925"/>
                    </a:ext>
                  </a:extLst>
                </a:gridCol>
                <a:gridCol w="230628">
                  <a:extLst>
                    <a:ext uri="{9D8B030D-6E8A-4147-A177-3AD203B41FA5}">
                      <a16:colId xmlns:a16="http://schemas.microsoft.com/office/drawing/2014/main" val="1673873580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780877368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452876076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1205021138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052343633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831585921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1575727159"/>
                    </a:ext>
                  </a:extLst>
                </a:gridCol>
                <a:gridCol w="266175">
                  <a:extLst>
                    <a:ext uri="{9D8B030D-6E8A-4147-A177-3AD203B41FA5}">
                      <a16:colId xmlns:a16="http://schemas.microsoft.com/office/drawing/2014/main" val="832458081"/>
                    </a:ext>
                  </a:extLst>
                </a:gridCol>
              </a:tblGrid>
              <a:tr h="24002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K E Y 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33783"/>
                  </a:ext>
                </a:extLst>
              </a:tr>
              <a:tr h="914400">
                <a:tc rowSpan="8">
                  <a:txBody>
                    <a:bodyPr/>
                    <a:lstStyle/>
                    <a:p>
                      <a:r>
                        <a:rPr lang="en-US" sz="900" b="1" dirty="0"/>
                        <a:t>P     </a:t>
                      </a:r>
                    </a:p>
                    <a:p>
                      <a:r>
                        <a:rPr lang="en-US" sz="900" b="1" dirty="0"/>
                        <a:t>R</a:t>
                      </a:r>
                    </a:p>
                    <a:p>
                      <a:r>
                        <a:rPr lang="en-US" sz="900" b="1" dirty="0"/>
                        <a:t>O</a:t>
                      </a:r>
                    </a:p>
                    <a:p>
                      <a:r>
                        <a:rPr lang="en-US" sz="900" b="1" dirty="0"/>
                        <a:t>T</a:t>
                      </a:r>
                    </a:p>
                    <a:p>
                      <a:r>
                        <a:rPr lang="en-US" sz="900" b="1" dirty="0"/>
                        <a:t>E</a:t>
                      </a:r>
                    </a:p>
                    <a:p>
                      <a:r>
                        <a:rPr lang="en-US" sz="900" b="1" dirty="0"/>
                        <a:t>I</a:t>
                      </a:r>
                    </a:p>
                    <a:p>
                      <a:r>
                        <a:rPr lang="en-US" sz="900" b="1" dirty="0"/>
                        <a:t>N</a:t>
                      </a:r>
                    </a:p>
                    <a:p>
                      <a:r>
                        <a:rPr lang="en-US" sz="9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</a:t>
                      </a:r>
                    </a:p>
                    <a:p>
                      <a:r>
                        <a:rPr lang="en-US" sz="900" dirty="0"/>
                        <a:t>5690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k11378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46550"/>
                  </a:ext>
                </a:extLst>
              </a:tr>
              <a:tr h="380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91950"/>
                  </a:ext>
                </a:extLst>
              </a:tr>
              <a:tr h="380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12675"/>
                  </a:ext>
                </a:extLst>
              </a:tr>
              <a:tr h="380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91453"/>
                  </a:ext>
                </a:extLst>
              </a:tr>
              <a:tr h="240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72524"/>
                  </a:ext>
                </a:extLst>
              </a:tr>
              <a:tr h="240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5840"/>
                  </a:ext>
                </a:extLst>
              </a:tr>
              <a:tr h="240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2527"/>
                  </a:ext>
                </a:extLst>
              </a:tr>
              <a:tr h="2811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pn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4272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96300" y="866133"/>
            <a:ext cx="354036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#proteins = n = 172</a:t>
            </a:r>
          </a:p>
          <a:p>
            <a:r>
              <a:rPr lang="en-US" dirty="0"/>
              <a:t>#keys = m = 108091</a:t>
            </a:r>
          </a:p>
          <a:p>
            <a:endParaRPr lang="en-US" dirty="0"/>
          </a:p>
          <a:p>
            <a:r>
              <a:rPr lang="en-US" sz="1600" dirty="0"/>
              <a:t># column slices for each protein = 108091/5689 = 19    </a:t>
            </a:r>
          </a:p>
          <a:p>
            <a:r>
              <a:rPr lang="en-US" sz="1600" b="1" i="1" dirty="0"/>
              <a:t>Logic:</a:t>
            </a:r>
          </a:p>
          <a:p>
            <a:r>
              <a:rPr lang="en-US" sz="1600" dirty="0"/>
              <a:t>for each protein rows (1 to 172):</a:t>
            </a:r>
          </a:p>
          <a:p>
            <a:r>
              <a:rPr lang="en-US" sz="1600" dirty="0"/>
              <a:t>      for each protein </a:t>
            </a:r>
            <a:r>
              <a:rPr lang="en-US" sz="1600" dirty="0" err="1"/>
              <a:t>subrows</a:t>
            </a:r>
            <a:r>
              <a:rPr lang="en-US" sz="1600" dirty="0"/>
              <a:t> (1 to 172):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two protein row and </a:t>
            </a:r>
            <a:r>
              <a:rPr lang="en-US" sz="1600" dirty="0" err="1"/>
              <a:t>subrow</a:t>
            </a:r>
            <a:r>
              <a:rPr lang="en-US" sz="1600" dirty="0"/>
              <a:t> together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 19 times: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slice columns at size 5689, pass them to </a:t>
            </a:r>
            <a:r>
              <a:rPr lang="en-US" sz="1600" dirty="0" err="1"/>
              <a:t>mini_gpu</a:t>
            </a:r>
            <a:r>
              <a:rPr lang="en-US" sz="1600" dirty="0"/>
              <a:t> &amp; </a:t>
            </a:r>
            <a:r>
              <a:rPr lang="en-US" sz="1600" dirty="0" err="1"/>
              <a:t>maxi_gpu</a:t>
            </a:r>
            <a:endParaRPr lang="en-US" sz="1600" dirty="0"/>
          </a:p>
          <a:p>
            <a:pPr lvl="1"/>
            <a:r>
              <a:rPr lang="en-US" sz="1600" b="1" dirty="0"/>
              <a:t>Invoke GPU kernel once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</a:t>
            </a:r>
            <a:r>
              <a:rPr lang="en-US" sz="1600" dirty="0" err="1"/>
              <a:t>maxsum</a:t>
            </a:r>
            <a:r>
              <a:rPr lang="en-US" sz="1600" dirty="0"/>
              <a:t> and </a:t>
            </a:r>
            <a:r>
              <a:rPr lang="en-US" sz="1600" dirty="0" err="1"/>
              <a:t>minsum</a:t>
            </a:r>
            <a:r>
              <a:rPr lang="en-US" sz="1600" dirty="0"/>
              <a:t> for two proteins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them to previous </a:t>
            </a:r>
            <a:r>
              <a:rPr lang="en-US" sz="1600" dirty="0" err="1"/>
              <a:t>maxsum</a:t>
            </a:r>
            <a:r>
              <a:rPr lang="en-US" sz="1600" dirty="0"/>
              <a:t> and </a:t>
            </a:r>
            <a:r>
              <a:rPr lang="en-US" sz="1600" dirty="0" err="1"/>
              <a:t>minsum</a:t>
            </a:r>
            <a:r>
              <a:rPr lang="en-US" sz="1600" dirty="0"/>
              <a:t> and return these to CPU</a:t>
            </a:r>
          </a:p>
          <a:p>
            <a:r>
              <a:rPr lang="en-US" sz="1600" b="1" dirty="0"/>
              <a:t>Invoke GPU kernel again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each of 172 threads, compute </a:t>
            </a:r>
            <a:r>
              <a:rPr lang="en-US" sz="1600" dirty="0" err="1"/>
              <a:t>minsum</a:t>
            </a:r>
            <a:r>
              <a:rPr lang="en-US" sz="1600" dirty="0"/>
              <a:t>/</a:t>
            </a:r>
            <a:r>
              <a:rPr lang="en-US" sz="1600" dirty="0" err="1"/>
              <a:t>maxsum</a:t>
            </a:r>
            <a:r>
              <a:rPr lang="en-US" sz="1600" dirty="0"/>
              <a:t> and insert the value at result[row][</a:t>
            </a:r>
            <a:r>
              <a:rPr lang="en-US" sz="1600" dirty="0" err="1"/>
              <a:t>threadIdx</a:t>
            </a:r>
            <a:r>
              <a:rPr lang="en-US" sz="16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239" y="855787"/>
            <a:ext cx="6800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Pass 1(comparison of p1 with all proteins)</a:t>
            </a:r>
            <a:r>
              <a:rPr lang="en-US" sz="1400" dirty="0"/>
              <a:t>: (ranges from 1 to 172)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SubPass</a:t>
            </a:r>
            <a:r>
              <a:rPr lang="en-US" sz="1400" b="1" dirty="0"/>
              <a:t> 2(comparison of p1 with p2)</a:t>
            </a:r>
            <a:r>
              <a:rPr lang="en-US" sz="1400" dirty="0"/>
              <a:t>: (ranges from 1 to 172)</a:t>
            </a:r>
          </a:p>
          <a:p>
            <a:r>
              <a:rPr lang="en-US" sz="1400" dirty="0"/>
              <a:t>	</a:t>
            </a:r>
            <a:r>
              <a:rPr lang="en-US" sz="1400" b="1" dirty="0"/>
              <a:t>column slice 2 </a:t>
            </a:r>
            <a:r>
              <a:rPr lang="en-US" sz="1400" dirty="0"/>
              <a:t>for p1 &amp; p2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81066"/>
              </p:ext>
            </p:extLst>
          </p:nvPr>
        </p:nvGraphicFramePr>
        <p:xfrm>
          <a:off x="5281982" y="1847557"/>
          <a:ext cx="2886074" cy="1208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180443150"/>
                    </a:ext>
                  </a:extLst>
                </a:gridCol>
                <a:gridCol w="518794">
                  <a:extLst>
                    <a:ext uri="{9D8B030D-6E8A-4147-A177-3AD203B41FA5}">
                      <a16:colId xmlns:a16="http://schemas.microsoft.com/office/drawing/2014/main" val="2572239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075616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30199325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49747338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16966407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77162880"/>
                    </a:ext>
                  </a:extLst>
                </a:gridCol>
              </a:tblGrid>
              <a:tr h="476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K</a:t>
                      </a:r>
                    </a:p>
                    <a:p>
                      <a:r>
                        <a:rPr lang="en-US" sz="1050" b="1" dirty="0"/>
                        <a:t>5690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K</a:t>
                      </a:r>
                    </a:p>
                    <a:p>
                      <a:r>
                        <a:rPr lang="en-US" sz="1050" b="1" dirty="0"/>
                        <a:t>11378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3682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b="1" dirty="0"/>
                        <a:t>a1_gpu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80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b="1" dirty="0"/>
                        <a:t>a2_gpu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52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562845" y="3590925"/>
          <a:ext cx="2454274" cy="224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4">
                  <a:extLst>
                    <a:ext uri="{9D8B030D-6E8A-4147-A177-3AD203B41FA5}">
                      <a16:colId xmlns:a16="http://schemas.microsoft.com/office/drawing/2014/main" val="160690919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47383673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645913142"/>
                    </a:ext>
                  </a:extLst>
                </a:gridCol>
              </a:tblGrid>
              <a:tr h="3798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Mini_gpu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Maxi_gpu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321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b="1" dirty="0"/>
                        <a:t>p1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15599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r>
                        <a:rPr lang="en-US" sz="1200" b="1" dirty="0"/>
                        <a:t>p2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Minsum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Maxsum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1667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91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21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b="1" dirty="0"/>
                        <a:t>p172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03894"/>
                  </a:ext>
                </a:extLst>
              </a:tr>
            </a:tbl>
          </a:graphicData>
        </a:graphic>
      </p:graphicFrame>
      <p:sp>
        <p:nvSpPr>
          <p:cNvPr id="18" name="Arrow: Down 17"/>
          <p:cNvSpPr/>
          <p:nvPr/>
        </p:nvSpPr>
        <p:spPr>
          <a:xfrm>
            <a:off x="6656509" y="3219450"/>
            <a:ext cx="23018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100" y="5133975"/>
            <a:ext cx="4010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Minsum</a:t>
            </a:r>
            <a:r>
              <a:rPr lang="en-US" sz="1600" dirty="0"/>
              <a:t> = </a:t>
            </a:r>
            <a:r>
              <a:rPr lang="en-US" sz="1600" dirty="0" err="1"/>
              <a:t>Minsum</a:t>
            </a:r>
            <a:r>
              <a:rPr lang="en-US" sz="1600" dirty="0"/>
              <a:t> + </a:t>
            </a:r>
            <a:r>
              <a:rPr lang="en-US" sz="1600" dirty="0" err="1"/>
              <a:t>Minsum</a:t>
            </a:r>
            <a:r>
              <a:rPr lang="en-US" sz="1600" dirty="0"/>
              <a:t> of current column slice of P1 &amp; p2 for pass (1,2)</a:t>
            </a:r>
          </a:p>
          <a:p>
            <a:endParaRPr lang="en-US" sz="1600" dirty="0"/>
          </a:p>
          <a:p>
            <a:r>
              <a:rPr lang="en-US" sz="1600" b="1" dirty="0" err="1"/>
              <a:t>Maxsum</a:t>
            </a:r>
            <a:r>
              <a:rPr lang="en-US" sz="1600" dirty="0"/>
              <a:t> = </a:t>
            </a:r>
            <a:r>
              <a:rPr lang="en-US" sz="1600" dirty="0" err="1"/>
              <a:t>Maxsum</a:t>
            </a:r>
            <a:r>
              <a:rPr lang="en-US" sz="1600" dirty="0"/>
              <a:t> + </a:t>
            </a:r>
            <a:r>
              <a:rPr lang="en-US" sz="1600" dirty="0" err="1"/>
              <a:t>Maxsum</a:t>
            </a:r>
            <a:r>
              <a:rPr lang="en-US" sz="1600" dirty="0"/>
              <a:t> of current column slice of P1 &amp; p2 for pass (1,2)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3419475" y="2451588"/>
            <a:ext cx="1862507" cy="76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19475" y="2857500"/>
            <a:ext cx="1862507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32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24051" y="161898"/>
            <a:ext cx="8963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Showing Calculation for one protein pair(p1,p2) comparison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86016"/>
              </p:ext>
            </p:extLst>
          </p:nvPr>
        </p:nvGraphicFramePr>
        <p:xfrm>
          <a:off x="110087" y="1593312"/>
          <a:ext cx="5106934" cy="34328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3195">
                  <a:extLst>
                    <a:ext uri="{9D8B030D-6E8A-4147-A177-3AD203B41FA5}">
                      <a16:colId xmlns:a16="http://schemas.microsoft.com/office/drawing/2014/main" val="3184411818"/>
                    </a:ext>
                  </a:extLst>
                </a:gridCol>
                <a:gridCol w="335106">
                  <a:extLst>
                    <a:ext uri="{9D8B030D-6E8A-4147-A177-3AD203B41FA5}">
                      <a16:colId xmlns:a16="http://schemas.microsoft.com/office/drawing/2014/main" val="2082922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0047145"/>
                    </a:ext>
                  </a:extLst>
                </a:gridCol>
                <a:gridCol w="261324">
                  <a:extLst>
                    <a:ext uri="{9D8B030D-6E8A-4147-A177-3AD203B41FA5}">
                      <a16:colId xmlns:a16="http://schemas.microsoft.com/office/drawing/2014/main" val="1424168230"/>
                    </a:ext>
                  </a:extLst>
                </a:gridCol>
                <a:gridCol w="242968">
                  <a:extLst>
                    <a:ext uri="{9D8B030D-6E8A-4147-A177-3AD203B41FA5}">
                      <a16:colId xmlns:a16="http://schemas.microsoft.com/office/drawing/2014/main" val="2701080173"/>
                    </a:ext>
                  </a:extLst>
                </a:gridCol>
                <a:gridCol w="249192">
                  <a:extLst>
                    <a:ext uri="{9D8B030D-6E8A-4147-A177-3AD203B41FA5}">
                      <a16:colId xmlns:a16="http://schemas.microsoft.com/office/drawing/2014/main" val="359720942"/>
                    </a:ext>
                  </a:extLst>
                </a:gridCol>
                <a:gridCol w="249192">
                  <a:extLst>
                    <a:ext uri="{9D8B030D-6E8A-4147-A177-3AD203B41FA5}">
                      <a16:colId xmlns:a16="http://schemas.microsoft.com/office/drawing/2014/main" val="1915060897"/>
                    </a:ext>
                  </a:extLst>
                </a:gridCol>
                <a:gridCol w="230628">
                  <a:extLst>
                    <a:ext uri="{9D8B030D-6E8A-4147-A177-3AD203B41FA5}">
                      <a16:colId xmlns:a16="http://schemas.microsoft.com/office/drawing/2014/main" val="4038472009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1728236982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2401033807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22965700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0533514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850925"/>
                    </a:ext>
                  </a:extLst>
                </a:gridCol>
                <a:gridCol w="241802">
                  <a:extLst>
                    <a:ext uri="{9D8B030D-6E8A-4147-A177-3AD203B41FA5}">
                      <a16:colId xmlns:a16="http://schemas.microsoft.com/office/drawing/2014/main" val="16738735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877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2876076"/>
                    </a:ext>
                  </a:extLst>
                </a:gridCol>
                <a:gridCol w="230628">
                  <a:extLst>
                    <a:ext uri="{9D8B030D-6E8A-4147-A177-3AD203B41FA5}">
                      <a16:colId xmlns:a16="http://schemas.microsoft.com/office/drawing/2014/main" val="1205021138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052343633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3831585921"/>
                    </a:ext>
                  </a:extLst>
                </a:gridCol>
                <a:gridCol w="219454">
                  <a:extLst>
                    <a:ext uri="{9D8B030D-6E8A-4147-A177-3AD203B41FA5}">
                      <a16:colId xmlns:a16="http://schemas.microsoft.com/office/drawing/2014/main" val="1575727159"/>
                    </a:ext>
                  </a:extLst>
                </a:gridCol>
                <a:gridCol w="266175">
                  <a:extLst>
                    <a:ext uri="{9D8B030D-6E8A-4147-A177-3AD203B41FA5}">
                      <a16:colId xmlns:a16="http://schemas.microsoft.com/office/drawing/2014/main" val="832458081"/>
                    </a:ext>
                  </a:extLst>
                </a:gridCol>
              </a:tblGrid>
              <a:tr h="24002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K E Y 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33783"/>
                  </a:ext>
                </a:extLst>
              </a:tr>
              <a:tr h="1051560">
                <a:tc rowSpan="8">
                  <a:txBody>
                    <a:bodyPr/>
                    <a:lstStyle/>
                    <a:p>
                      <a:r>
                        <a:rPr lang="en-US" sz="900" b="1" dirty="0"/>
                        <a:t>P     </a:t>
                      </a:r>
                    </a:p>
                    <a:p>
                      <a:r>
                        <a:rPr lang="en-US" sz="900" b="1" dirty="0"/>
                        <a:t>R</a:t>
                      </a:r>
                    </a:p>
                    <a:p>
                      <a:r>
                        <a:rPr lang="en-US" sz="900" b="1" dirty="0"/>
                        <a:t>O</a:t>
                      </a:r>
                    </a:p>
                    <a:p>
                      <a:r>
                        <a:rPr lang="en-US" sz="900" b="1" dirty="0"/>
                        <a:t>T</a:t>
                      </a:r>
                    </a:p>
                    <a:p>
                      <a:r>
                        <a:rPr lang="en-US" sz="900" b="1" dirty="0"/>
                        <a:t>E</a:t>
                      </a:r>
                    </a:p>
                    <a:p>
                      <a:r>
                        <a:rPr lang="en-US" sz="900" b="1" dirty="0"/>
                        <a:t>I</a:t>
                      </a:r>
                    </a:p>
                    <a:p>
                      <a:r>
                        <a:rPr lang="en-US" sz="900" b="1" dirty="0"/>
                        <a:t>N</a:t>
                      </a:r>
                    </a:p>
                    <a:p>
                      <a:r>
                        <a:rPr lang="en-US" sz="9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k11379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k108091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46550"/>
                  </a:ext>
                </a:extLst>
              </a:tr>
              <a:tr h="380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91950"/>
                  </a:ext>
                </a:extLst>
              </a:tr>
              <a:tr h="380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9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12675"/>
                  </a:ext>
                </a:extLst>
              </a:tr>
              <a:tr h="380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91453"/>
                  </a:ext>
                </a:extLst>
              </a:tr>
              <a:tr h="240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72524"/>
                  </a:ext>
                </a:extLst>
              </a:tr>
              <a:tr h="240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5840"/>
                  </a:ext>
                </a:extLst>
              </a:tr>
              <a:tr h="240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2527"/>
                  </a:ext>
                </a:extLst>
              </a:tr>
              <a:tr h="2811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pn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4272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96300" y="866133"/>
            <a:ext cx="354036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#proteins = n = 172</a:t>
            </a:r>
          </a:p>
          <a:p>
            <a:r>
              <a:rPr lang="en-US" dirty="0"/>
              <a:t>#keys = m = 108091</a:t>
            </a:r>
          </a:p>
          <a:p>
            <a:endParaRPr lang="en-US" dirty="0"/>
          </a:p>
          <a:p>
            <a:r>
              <a:rPr lang="en-US" sz="1600" dirty="0"/>
              <a:t># column slices for each protein = 108091/5689 = 19    </a:t>
            </a:r>
          </a:p>
          <a:p>
            <a:r>
              <a:rPr lang="en-US" sz="1600" b="1" i="1" dirty="0"/>
              <a:t>Logic:</a:t>
            </a:r>
          </a:p>
          <a:p>
            <a:r>
              <a:rPr lang="en-US" sz="1600" dirty="0"/>
              <a:t>for each protein rows (1 to 172):</a:t>
            </a:r>
          </a:p>
          <a:p>
            <a:r>
              <a:rPr lang="en-US" sz="1600" dirty="0"/>
              <a:t>      for each protein </a:t>
            </a:r>
            <a:r>
              <a:rPr lang="en-US" sz="1600" dirty="0" err="1"/>
              <a:t>subrows</a:t>
            </a:r>
            <a:r>
              <a:rPr lang="en-US" sz="1600" dirty="0"/>
              <a:t> (1 to 172):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two protein row and </a:t>
            </a:r>
            <a:r>
              <a:rPr lang="en-US" sz="1600" dirty="0" err="1"/>
              <a:t>subrow</a:t>
            </a:r>
            <a:r>
              <a:rPr lang="en-US" sz="1600" dirty="0"/>
              <a:t> together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 19 times: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slice columns at size 5689, pass them to </a:t>
            </a:r>
            <a:r>
              <a:rPr lang="en-US" sz="1600" dirty="0" err="1"/>
              <a:t>mini_gpu</a:t>
            </a:r>
            <a:r>
              <a:rPr lang="en-US" sz="1600" dirty="0"/>
              <a:t> &amp; </a:t>
            </a:r>
            <a:r>
              <a:rPr lang="en-US" sz="1600" dirty="0" err="1"/>
              <a:t>maxi_gpu</a:t>
            </a:r>
            <a:endParaRPr lang="en-US" sz="1600" dirty="0"/>
          </a:p>
          <a:p>
            <a:pPr lvl="1"/>
            <a:r>
              <a:rPr lang="en-US" sz="1600" b="1" dirty="0"/>
              <a:t>Invoke GPU kernel once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</a:t>
            </a:r>
            <a:r>
              <a:rPr lang="en-US" sz="1600" dirty="0" err="1"/>
              <a:t>maxsum</a:t>
            </a:r>
            <a:r>
              <a:rPr lang="en-US" sz="1600" dirty="0"/>
              <a:t> and </a:t>
            </a:r>
            <a:r>
              <a:rPr lang="en-US" sz="1600" dirty="0" err="1"/>
              <a:t>minsum</a:t>
            </a:r>
            <a:r>
              <a:rPr lang="en-US" sz="1600" dirty="0"/>
              <a:t> for two proteins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them to previous </a:t>
            </a:r>
            <a:r>
              <a:rPr lang="en-US" sz="1600" dirty="0" err="1"/>
              <a:t>maxsum</a:t>
            </a:r>
            <a:r>
              <a:rPr lang="en-US" sz="1600" dirty="0"/>
              <a:t> and </a:t>
            </a:r>
            <a:r>
              <a:rPr lang="en-US" sz="1600" dirty="0" err="1"/>
              <a:t>minsum</a:t>
            </a:r>
            <a:r>
              <a:rPr lang="en-US" sz="1600" dirty="0"/>
              <a:t> and return these to CPU</a:t>
            </a:r>
          </a:p>
          <a:p>
            <a:r>
              <a:rPr lang="en-US" sz="1600" b="1" dirty="0"/>
              <a:t>Invoke GPU kernel again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each of 172 threads, compute </a:t>
            </a:r>
            <a:r>
              <a:rPr lang="en-US" sz="1600" dirty="0" err="1"/>
              <a:t>minsum</a:t>
            </a:r>
            <a:r>
              <a:rPr lang="en-US" sz="1600" dirty="0"/>
              <a:t>/</a:t>
            </a:r>
            <a:r>
              <a:rPr lang="en-US" sz="1600" dirty="0" err="1"/>
              <a:t>maxsum</a:t>
            </a:r>
            <a:r>
              <a:rPr lang="en-US" sz="1600" dirty="0"/>
              <a:t> and insert the value at result[row][</a:t>
            </a:r>
            <a:r>
              <a:rPr lang="en-US" sz="1600" dirty="0" err="1"/>
              <a:t>threadIdx</a:t>
            </a:r>
            <a:r>
              <a:rPr lang="en-US" sz="16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239" y="776659"/>
            <a:ext cx="68008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Pass 1(comparison of p1 with all proteins)</a:t>
            </a:r>
            <a:r>
              <a:rPr lang="en-US" sz="1400" dirty="0"/>
              <a:t>: (ranges from 1 to 172)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SubPass</a:t>
            </a:r>
            <a:r>
              <a:rPr lang="en-US" sz="1400" b="1" dirty="0"/>
              <a:t> 2(comparison of p1 with p2)</a:t>
            </a:r>
            <a:r>
              <a:rPr lang="en-US" sz="1400" dirty="0"/>
              <a:t>: (ranges from 1 to 172)</a:t>
            </a:r>
          </a:p>
          <a:p>
            <a:r>
              <a:rPr lang="en-US" sz="1400" dirty="0"/>
              <a:t>	</a:t>
            </a:r>
            <a:r>
              <a:rPr lang="en-US" sz="1400" b="1" dirty="0"/>
              <a:t>column slice 19 </a:t>
            </a:r>
            <a:r>
              <a:rPr lang="en-US" sz="1400" dirty="0"/>
              <a:t>for p1 &amp; p2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13833"/>
              </p:ext>
            </p:extLst>
          </p:nvPr>
        </p:nvGraphicFramePr>
        <p:xfrm>
          <a:off x="5400676" y="1847557"/>
          <a:ext cx="3095623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889">
                  <a:extLst>
                    <a:ext uri="{9D8B030D-6E8A-4147-A177-3AD203B41FA5}">
                      <a16:colId xmlns:a16="http://schemas.microsoft.com/office/drawing/2014/main" val="180443150"/>
                    </a:ext>
                  </a:extLst>
                </a:gridCol>
                <a:gridCol w="556462">
                  <a:extLst>
                    <a:ext uri="{9D8B030D-6E8A-4147-A177-3AD203B41FA5}">
                      <a16:colId xmlns:a16="http://schemas.microsoft.com/office/drawing/2014/main" val="2572239242"/>
                    </a:ext>
                  </a:extLst>
                </a:gridCol>
                <a:gridCol w="223402">
                  <a:extLst>
                    <a:ext uri="{9D8B030D-6E8A-4147-A177-3AD203B41FA5}">
                      <a16:colId xmlns:a16="http://schemas.microsoft.com/office/drawing/2014/main" val="720756161"/>
                    </a:ext>
                  </a:extLst>
                </a:gridCol>
                <a:gridCol w="326930">
                  <a:extLst>
                    <a:ext uri="{9D8B030D-6E8A-4147-A177-3AD203B41FA5}">
                      <a16:colId xmlns:a16="http://schemas.microsoft.com/office/drawing/2014/main" val="430199325"/>
                    </a:ext>
                  </a:extLst>
                </a:gridCol>
                <a:gridCol w="357580">
                  <a:extLst>
                    <a:ext uri="{9D8B030D-6E8A-4147-A177-3AD203B41FA5}">
                      <a16:colId xmlns:a16="http://schemas.microsoft.com/office/drawing/2014/main" val="2497473388"/>
                    </a:ext>
                  </a:extLst>
                </a:gridCol>
                <a:gridCol w="347364">
                  <a:extLst>
                    <a:ext uri="{9D8B030D-6E8A-4147-A177-3AD203B41FA5}">
                      <a16:colId xmlns:a16="http://schemas.microsoft.com/office/drawing/2014/main" val="1169664079"/>
                    </a:ext>
                  </a:extLst>
                </a:gridCol>
                <a:gridCol w="612996">
                  <a:extLst>
                    <a:ext uri="{9D8B030D-6E8A-4147-A177-3AD203B41FA5}">
                      <a16:colId xmlns:a16="http://schemas.microsoft.com/office/drawing/2014/main" val="377716288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K</a:t>
                      </a:r>
                    </a:p>
                    <a:p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11379</a:t>
                      </a:r>
                      <a:endParaRPr lang="en-US" sz="105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K</a:t>
                      </a:r>
                    </a:p>
                    <a:p>
                      <a:r>
                        <a:rPr lang="en-US" sz="1050" b="1" dirty="0"/>
                        <a:t>108091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3682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b="1" dirty="0"/>
                        <a:t>a1_gpu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80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b="1" dirty="0"/>
                        <a:t>a2_gpu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52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60887"/>
              </p:ext>
            </p:extLst>
          </p:nvPr>
        </p:nvGraphicFramePr>
        <p:xfrm>
          <a:off x="5734295" y="3590925"/>
          <a:ext cx="2454274" cy="224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4">
                  <a:extLst>
                    <a:ext uri="{9D8B030D-6E8A-4147-A177-3AD203B41FA5}">
                      <a16:colId xmlns:a16="http://schemas.microsoft.com/office/drawing/2014/main" val="160690919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47383673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645913142"/>
                    </a:ext>
                  </a:extLst>
                </a:gridCol>
              </a:tblGrid>
              <a:tr h="3798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Mini_gpu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Maxi_gpu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321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b="1" dirty="0"/>
                        <a:t>p1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15599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r>
                        <a:rPr lang="en-US" sz="1200" b="1" dirty="0"/>
                        <a:t>p2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Minsum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Maxsum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1667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91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21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b="1" dirty="0"/>
                        <a:t>p172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03894"/>
                  </a:ext>
                </a:extLst>
              </a:tr>
            </a:tbl>
          </a:graphicData>
        </a:graphic>
      </p:graphicFrame>
      <p:sp>
        <p:nvSpPr>
          <p:cNvPr id="18" name="Arrow: Down 17"/>
          <p:cNvSpPr/>
          <p:nvPr/>
        </p:nvSpPr>
        <p:spPr>
          <a:xfrm>
            <a:off x="6923209" y="3219450"/>
            <a:ext cx="23018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100" y="5133975"/>
            <a:ext cx="4010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Minsum</a:t>
            </a:r>
            <a:r>
              <a:rPr lang="en-US" sz="1600" dirty="0"/>
              <a:t> = </a:t>
            </a:r>
            <a:r>
              <a:rPr lang="en-US" sz="1600" dirty="0" err="1"/>
              <a:t>Minsum</a:t>
            </a:r>
            <a:r>
              <a:rPr lang="en-US" sz="1600" dirty="0"/>
              <a:t> + </a:t>
            </a:r>
            <a:r>
              <a:rPr lang="en-US" sz="1600" dirty="0" err="1"/>
              <a:t>Minsum</a:t>
            </a:r>
            <a:r>
              <a:rPr lang="en-US" sz="1600" dirty="0"/>
              <a:t> of current column slice of P1 &amp; p2 for pass (1,2)</a:t>
            </a:r>
          </a:p>
          <a:p>
            <a:endParaRPr lang="en-US" sz="1600" dirty="0"/>
          </a:p>
          <a:p>
            <a:r>
              <a:rPr lang="en-US" sz="1600" b="1" dirty="0" err="1"/>
              <a:t>Maxsum</a:t>
            </a:r>
            <a:r>
              <a:rPr lang="en-US" sz="1600" dirty="0"/>
              <a:t> = </a:t>
            </a:r>
            <a:r>
              <a:rPr lang="en-US" sz="1600" dirty="0" err="1"/>
              <a:t>Maxsum</a:t>
            </a:r>
            <a:r>
              <a:rPr lang="en-US" sz="1600" dirty="0"/>
              <a:t> + </a:t>
            </a:r>
            <a:r>
              <a:rPr lang="en-US" sz="1600" dirty="0" err="1"/>
              <a:t>Maxsum</a:t>
            </a:r>
            <a:r>
              <a:rPr lang="en-US" sz="1600" dirty="0"/>
              <a:t> of current column slice of P1 &amp; p2 for pass (1,2)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5217021" y="2499067"/>
            <a:ext cx="183655" cy="52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17021" y="2886075"/>
            <a:ext cx="183655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7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24051" y="161898"/>
            <a:ext cx="8963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Showing Calculation for one protein pair(p1,p2) comparison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6300" y="866133"/>
            <a:ext cx="354036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#proteins = n = 172</a:t>
            </a:r>
          </a:p>
          <a:p>
            <a:r>
              <a:rPr lang="en-US" dirty="0"/>
              <a:t>#keys = m = 108091</a:t>
            </a:r>
          </a:p>
          <a:p>
            <a:endParaRPr lang="en-US" dirty="0"/>
          </a:p>
          <a:p>
            <a:r>
              <a:rPr lang="en-US" sz="1600" dirty="0"/>
              <a:t># column slices for each protein = 108091/5689 = 19    </a:t>
            </a:r>
          </a:p>
          <a:p>
            <a:r>
              <a:rPr lang="en-US" sz="1600" b="1" i="1" dirty="0"/>
              <a:t>Logic:</a:t>
            </a:r>
          </a:p>
          <a:p>
            <a:r>
              <a:rPr lang="en-US" sz="1600" dirty="0"/>
              <a:t>for each protein rows (1 to 172):</a:t>
            </a:r>
          </a:p>
          <a:p>
            <a:r>
              <a:rPr lang="en-US" sz="1600" dirty="0"/>
              <a:t>      for each protein </a:t>
            </a:r>
            <a:r>
              <a:rPr lang="en-US" sz="1600" dirty="0" err="1"/>
              <a:t>subrows</a:t>
            </a:r>
            <a:r>
              <a:rPr lang="en-US" sz="1600" dirty="0"/>
              <a:t> (1 to 172):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two protein row and </a:t>
            </a:r>
            <a:r>
              <a:rPr lang="en-US" sz="1600" dirty="0" err="1"/>
              <a:t>subrow</a:t>
            </a:r>
            <a:r>
              <a:rPr lang="en-US" sz="1600" dirty="0"/>
              <a:t> together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 19 times: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slice columns at size 5689, pass them to </a:t>
            </a:r>
            <a:r>
              <a:rPr lang="en-US" sz="1600" dirty="0" err="1"/>
              <a:t>mini_gpu</a:t>
            </a:r>
            <a:r>
              <a:rPr lang="en-US" sz="1600" dirty="0"/>
              <a:t> &amp; </a:t>
            </a:r>
            <a:r>
              <a:rPr lang="en-US" sz="1600" dirty="0" err="1"/>
              <a:t>maxi_gpu</a:t>
            </a:r>
            <a:endParaRPr lang="en-US" sz="1600" dirty="0"/>
          </a:p>
          <a:p>
            <a:pPr lvl="1"/>
            <a:r>
              <a:rPr lang="en-US" sz="1600" b="1" dirty="0"/>
              <a:t>Invoke GPU kernel once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</a:t>
            </a:r>
            <a:r>
              <a:rPr lang="en-US" sz="1600" dirty="0" err="1"/>
              <a:t>maxsum</a:t>
            </a:r>
            <a:r>
              <a:rPr lang="en-US" sz="1600" dirty="0"/>
              <a:t> and </a:t>
            </a:r>
            <a:r>
              <a:rPr lang="en-US" sz="1600" dirty="0" err="1"/>
              <a:t>minsum</a:t>
            </a:r>
            <a:r>
              <a:rPr lang="en-US" sz="1600" dirty="0"/>
              <a:t> for two proteins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them to previous </a:t>
            </a:r>
            <a:r>
              <a:rPr lang="en-US" sz="1600" dirty="0" err="1"/>
              <a:t>maxsum</a:t>
            </a:r>
            <a:r>
              <a:rPr lang="en-US" sz="1600" dirty="0"/>
              <a:t> and </a:t>
            </a:r>
            <a:r>
              <a:rPr lang="en-US" sz="1600" dirty="0" err="1"/>
              <a:t>minsum</a:t>
            </a:r>
            <a:r>
              <a:rPr lang="en-US" sz="1600" dirty="0"/>
              <a:t> and return these to CPU</a:t>
            </a:r>
          </a:p>
          <a:p>
            <a:r>
              <a:rPr lang="en-US" sz="1600" b="1" dirty="0"/>
              <a:t>Invoke GPU kernel again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each of 172 threads, compute </a:t>
            </a:r>
            <a:r>
              <a:rPr lang="en-US" sz="1600" dirty="0" err="1"/>
              <a:t>minsum</a:t>
            </a:r>
            <a:r>
              <a:rPr lang="en-US" sz="1600" dirty="0"/>
              <a:t>/</a:t>
            </a:r>
            <a:r>
              <a:rPr lang="en-US" sz="1600" dirty="0" err="1"/>
              <a:t>maxsum</a:t>
            </a:r>
            <a:r>
              <a:rPr lang="en-US" sz="1600" dirty="0"/>
              <a:t> and insert the value at result[row][</a:t>
            </a:r>
            <a:r>
              <a:rPr lang="en-US" sz="1600" dirty="0" err="1"/>
              <a:t>threadIdx</a:t>
            </a:r>
            <a:r>
              <a:rPr lang="en-US" sz="16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239" y="931987"/>
            <a:ext cx="6800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Pass 1(comparison of p1 with all proteins)</a:t>
            </a:r>
            <a:r>
              <a:rPr lang="en-US" sz="1400" dirty="0"/>
              <a:t>: (ranges from 1 to 172)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SubPass</a:t>
            </a:r>
            <a:r>
              <a:rPr lang="en-US" sz="1400" b="1" dirty="0"/>
              <a:t> 2 </a:t>
            </a:r>
            <a:r>
              <a:rPr lang="en-US" sz="1400" b="1" i="1" dirty="0"/>
              <a:t>completed</a:t>
            </a:r>
            <a:r>
              <a:rPr lang="en-US" sz="1400" b="1" dirty="0"/>
              <a:t>(comparison of p1 with p2)</a:t>
            </a:r>
            <a:r>
              <a:rPr lang="en-US" sz="1400" dirty="0"/>
              <a:t>: (ranges from 1 to 172)</a:t>
            </a:r>
          </a:p>
          <a:p>
            <a:endParaRPr lang="en-US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69940"/>
              </p:ext>
            </p:extLst>
          </p:nvPr>
        </p:nvGraphicFramePr>
        <p:xfrm>
          <a:off x="514595" y="2045207"/>
          <a:ext cx="2454274" cy="3305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4">
                  <a:extLst>
                    <a:ext uri="{9D8B030D-6E8A-4147-A177-3AD203B41FA5}">
                      <a16:colId xmlns:a16="http://schemas.microsoft.com/office/drawing/2014/main" val="160690919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47383673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645913142"/>
                    </a:ext>
                  </a:extLst>
                </a:gridCol>
              </a:tblGrid>
              <a:tr h="3798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Mini_gpu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Maxi_gpu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321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b="1" dirty="0"/>
                        <a:t>p1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15599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en-US" sz="1200" b="1" dirty="0"/>
                        <a:t>p2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Minsum</a:t>
                      </a:r>
                      <a:r>
                        <a:rPr lang="en-US" sz="1200" dirty="0"/>
                        <a:t> of</a:t>
                      </a:r>
                      <a:r>
                        <a:rPr lang="en-US" sz="1200" baseline="0" dirty="0"/>
                        <a:t> all 19 column slices of</a:t>
                      </a:r>
                      <a:r>
                        <a:rPr lang="en-US" sz="1200" dirty="0"/>
                        <a:t> P1 &amp; p2 for</a:t>
                      </a:r>
                      <a:r>
                        <a:rPr lang="en-US" sz="1200" baseline="0" dirty="0"/>
                        <a:t> pass (1,2)</a:t>
                      </a:r>
                      <a:endParaRPr lang="en-US" sz="12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Maxsum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200" baseline="0" dirty="0"/>
                        <a:t>all 19 column slices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 P1 &amp; p2 for pass (1,2)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1667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91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21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b="1" dirty="0"/>
                        <a:t>p172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0389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05565"/>
              </p:ext>
            </p:extLst>
          </p:nvPr>
        </p:nvGraphicFramePr>
        <p:xfrm>
          <a:off x="3805969" y="2045207"/>
          <a:ext cx="4076701" cy="291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38">
                  <a:extLst>
                    <a:ext uri="{9D8B030D-6E8A-4147-A177-3AD203B41FA5}">
                      <a16:colId xmlns:a16="http://schemas.microsoft.com/office/drawing/2014/main" val="3651863818"/>
                    </a:ext>
                  </a:extLst>
                </a:gridCol>
                <a:gridCol w="629091">
                  <a:extLst>
                    <a:ext uri="{9D8B030D-6E8A-4147-A177-3AD203B41FA5}">
                      <a16:colId xmlns:a16="http://schemas.microsoft.com/office/drawing/2014/main" val="3824559030"/>
                    </a:ext>
                  </a:extLst>
                </a:gridCol>
                <a:gridCol w="538786">
                  <a:extLst>
                    <a:ext uri="{9D8B030D-6E8A-4147-A177-3AD203B41FA5}">
                      <a16:colId xmlns:a16="http://schemas.microsoft.com/office/drawing/2014/main" val="2592680585"/>
                    </a:ext>
                  </a:extLst>
                </a:gridCol>
                <a:gridCol w="538786">
                  <a:extLst>
                    <a:ext uri="{9D8B030D-6E8A-4147-A177-3AD203B41FA5}">
                      <a16:colId xmlns:a16="http://schemas.microsoft.com/office/drawing/2014/main" val="2423267341"/>
                    </a:ext>
                  </a:extLst>
                </a:gridCol>
                <a:gridCol w="538786">
                  <a:extLst>
                    <a:ext uri="{9D8B030D-6E8A-4147-A177-3AD203B41FA5}">
                      <a16:colId xmlns:a16="http://schemas.microsoft.com/office/drawing/2014/main" val="3506489593"/>
                    </a:ext>
                  </a:extLst>
                </a:gridCol>
                <a:gridCol w="538786">
                  <a:extLst>
                    <a:ext uri="{9D8B030D-6E8A-4147-A177-3AD203B41FA5}">
                      <a16:colId xmlns:a16="http://schemas.microsoft.com/office/drawing/2014/main" val="289491163"/>
                    </a:ext>
                  </a:extLst>
                </a:gridCol>
                <a:gridCol w="538786">
                  <a:extLst>
                    <a:ext uri="{9D8B030D-6E8A-4147-A177-3AD203B41FA5}">
                      <a16:colId xmlns:a16="http://schemas.microsoft.com/office/drawing/2014/main" val="1663087345"/>
                    </a:ext>
                  </a:extLst>
                </a:gridCol>
                <a:gridCol w="525042">
                  <a:extLst>
                    <a:ext uri="{9D8B030D-6E8A-4147-A177-3AD203B41FA5}">
                      <a16:colId xmlns:a16="http://schemas.microsoft.com/office/drawing/2014/main" val="38997263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PROTEINS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08295"/>
                  </a:ext>
                </a:extLst>
              </a:tr>
              <a:tr h="259080">
                <a:tc rowSpan="7">
                  <a:txBody>
                    <a:bodyPr/>
                    <a:lstStyle/>
                    <a:p>
                      <a:r>
                        <a:rPr lang="en-US" sz="1200" b="1" dirty="0"/>
                        <a:t>P</a:t>
                      </a:r>
                    </a:p>
                    <a:p>
                      <a:r>
                        <a:rPr lang="en-US" sz="1200" b="1" dirty="0"/>
                        <a:t>R</a:t>
                      </a:r>
                    </a:p>
                    <a:p>
                      <a:r>
                        <a:rPr lang="en-US" sz="1200" b="1" dirty="0"/>
                        <a:t>O</a:t>
                      </a:r>
                    </a:p>
                    <a:p>
                      <a:r>
                        <a:rPr lang="en-US" sz="1200" b="1" dirty="0"/>
                        <a:t>T</a:t>
                      </a:r>
                    </a:p>
                    <a:p>
                      <a:r>
                        <a:rPr lang="en-US" sz="1200" b="1" dirty="0"/>
                        <a:t>E</a:t>
                      </a:r>
                    </a:p>
                    <a:p>
                      <a:r>
                        <a:rPr lang="en-US" sz="1200" b="1" dirty="0"/>
                        <a:t>I</a:t>
                      </a:r>
                    </a:p>
                    <a:p>
                      <a:r>
                        <a:rPr lang="en-US" sz="1200" b="1" dirty="0"/>
                        <a:t>N</a:t>
                      </a:r>
                    </a:p>
                    <a:p>
                      <a:r>
                        <a:rPr lang="en-US" sz="1200" b="1" dirty="0"/>
                        <a:t>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p172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76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1752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8511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1295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66342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23302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p172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6993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95775" y="51682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Protein-Protein Similarity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5349" y="5562600"/>
            <a:ext cx="42576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Jaccard’s</a:t>
            </a:r>
            <a:r>
              <a:rPr lang="en-US" dirty="0"/>
              <a:t> Similarity = </a:t>
            </a:r>
            <a:r>
              <a:rPr lang="en-US" dirty="0" err="1"/>
              <a:t>Minsum</a:t>
            </a:r>
            <a:r>
              <a:rPr lang="en-US" dirty="0"/>
              <a:t> / </a:t>
            </a:r>
            <a:r>
              <a:rPr lang="en-US" dirty="0" err="1"/>
              <a:t>Maxsum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47800" y="3914775"/>
            <a:ext cx="293932" cy="164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83825" y="3905250"/>
            <a:ext cx="606975" cy="165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46707" y="2868811"/>
            <a:ext cx="1992068" cy="266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6201300"/>
            <a:ext cx="7419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*After </a:t>
            </a:r>
            <a:r>
              <a:rPr lang="en-US" sz="1400" dirty="0" err="1"/>
              <a:t>subpass</a:t>
            </a:r>
            <a:r>
              <a:rPr lang="en-US" sz="1400" dirty="0"/>
              <a:t> 172, all locations of </a:t>
            </a:r>
            <a:r>
              <a:rPr lang="en-US" sz="1400" dirty="0" err="1"/>
              <a:t>Mini_gpu</a:t>
            </a:r>
            <a:r>
              <a:rPr lang="en-US" sz="1400" dirty="0"/>
              <a:t> and </a:t>
            </a:r>
            <a:r>
              <a:rPr lang="en-US" sz="1400" dirty="0" err="1"/>
              <a:t>Maxi_gpu</a:t>
            </a:r>
            <a:r>
              <a:rPr lang="en-US" sz="1400" dirty="0"/>
              <a:t> will be filled, </a:t>
            </a:r>
          </a:p>
          <a:p>
            <a:r>
              <a:rPr lang="en-US" sz="1400" dirty="0"/>
              <a:t>invoke kernel </a:t>
            </a:r>
            <a:r>
              <a:rPr lang="en-US" sz="1400" b="1" dirty="0"/>
              <a:t>once again </a:t>
            </a:r>
            <a:r>
              <a:rPr lang="en-US" sz="1400" dirty="0"/>
              <a:t>for calculation of </a:t>
            </a:r>
            <a:r>
              <a:rPr lang="en-US" sz="1400" dirty="0" err="1"/>
              <a:t>Jaccard’s</a:t>
            </a:r>
            <a:r>
              <a:rPr lang="en-US" sz="1400" dirty="0"/>
              <a:t> Similarity (p1, </a:t>
            </a:r>
            <a:r>
              <a:rPr lang="en-US" sz="1400" dirty="0" err="1"/>
              <a:t>pj</a:t>
            </a:r>
            <a:r>
              <a:rPr lang="en-US" sz="1400" dirty="0"/>
              <a:t>)  1&lt;=j&lt;=172, thus we get p1 row of Similarity matrix by one kernel invocation.</a:t>
            </a:r>
          </a:p>
        </p:txBody>
      </p:sp>
    </p:spTree>
    <p:extLst>
      <p:ext uri="{BB962C8B-B14F-4D97-AF65-F5344CB8AC3E}">
        <p14:creationId xmlns:p14="http://schemas.microsoft.com/office/powerpoint/2010/main" val="170506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1506</Words>
  <Application>Microsoft Office PowerPoint</Application>
  <PresentationFormat>Widescreen</PresentationFormat>
  <Paragraphs>345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Garamond</vt:lpstr>
      <vt:lpstr>Times New Roman</vt:lpstr>
      <vt:lpstr>Office Theme</vt:lpstr>
      <vt:lpstr>           Statistical Measure of Similarity between Protein 3-D Structures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Measure of Similarity between Protein 3-D Structures</dc:title>
  <dc:creator>Titli Sarkar</dc:creator>
  <cp:lastModifiedBy>Titli Sarkar</cp:lastModifiedBy>
  <cp:revision>39</cp:revision>
  <dcterms:created xsi:type="dcterms:W3CDTF">2016-12-08T03:46:39Z</dcterms:created>
  <dcterms:modified xsi:type="dcterms:W3CDTF">2016-12-08T22:09:04Z</dcterms:modified>
</cp:coreProperties>
</file>