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9"/>
  </p:notesMasterIdLst>
  <p:handoutMasterIdLst>
    <p:handoutMasterId r:id="rId20"/>
  </p:handoutMasterIdLst>
  <p:sldIdLst>
    <p:sldId id="289" r:id="rId5"/>
    <p:sldId id="288" r:id="rId6"/>
    <p:sldId id="276" r:id="rId7"/>
    <p:sldId id="261" r:id="rId8"/>
    <p:sldId id="290" r:id="rId9"/>
    <p:sldId id="291" r:id="rId10"/>
    <p:sldId id="292" r:id="rId11"/>
    <p:sldId id="293" r:id="rId12"/>
    <p:sldId id="294" r:id="rId13"/>
    <p:sldId id="257" r:id="rId14"/>
    <p:sldId id="295" r:id="rId15"/>
    <p:sldId id="263" r:id="rId16"/>
    <p:sldId id="266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91D3A-2D74-4E76-A206-FFC7340B6D45}" v="524" dt="2024-08-19T23:30:20.09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7" d="100"/>
          <a:sy n="77" d="100"/>
        </p:scale>
        <p:origin x="8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8C4B7-F1C1-456C-AC12-43EFE0CFBD6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8E851A-EFA0-4DF4-BFF8-23541503578E}">
      <dgm:prSet/>
      <dgm:spPr/>
      <dgm:t>
        <a:bodyPr/>
        <a:lstStyle/>
        <a:p>
          <a:r>
            <a:rPr lang="en-US" i="1" baseline="0"/>
            <a:t>Sales funnel</a:t>
          </a:r>
          <a:endParaRPr lang="en-US"/>
        </a:p>
      </dgm:t>
    </dgm:pt>
    <dgm:pt modelId="{EC5660FD-FD6E-45D4-9BD9-88E3C3E43C52}" type="parTrans" cxnId="{CC3F3094-7591-4552-A4BA-A30A726B11A9}">
      <dgm:prSet/>
      <dgm:spPr/>
      <dgm:t>
        <a:bodyPr/>
        <a:lstStyle/>
        <a:p>
          <a:endParaRPr lang="en-US"/>
        </a:p>
      </dgm:t>
    </dgm:pt>
    <dgm:pt modelId="{5D3CDA1D-3907-4E89-9D2A-8C41E791B6EE}" type="sibTrans" cxnId="{CC3F3094-7591-4552-A4BA-A30A726B11A9}">
      <dgm:prSet/>
      <dgm:spPr/>
      <dgm:t>
        <a:bodyPr/>
        <a:lstStyle/>
        <a:p>
          <a:endParaRPr lang="en-US"/>
        </a:p>
      </dgm:t>
    </dgm:pt>
    <dgm:pt modelId="{778D25DC-7957-48ED-840B-4E7F46A7A3C0}" type="pres">
      <dgm:prSet presAssocID="{DA48C4B7-F1C1-456C-AC12-43EFE0CFBD63}" presName="linear" presStyleCnt="0">
        <dgm:presLayoutVars>
          <dgm:dir/>
          <dgm:resizeHandles val="exact"/>
        </dgm:presLayoutVars>
      </dgm:prSet>
      <dgm:spPr/>
    </dgm:pt>
    <dgm:pt modelId="{3AE337C7-5436-42A9-87F6-397664FF4DDE}" type="pres">
      <dgm:prSet presAssocID="{278E851A-EFA0-4DF4-BFF8-23541503578E}" presName="comp" presStyleCnt="0"/>
      <dgm:spPr/>
    </dgm:pt>
    <dgm:pt modelId="{2FEE6E90-24A3-48EC-83F1-0FEE3102904F}" type="pres">
      <dgm:prSet presAssocID="{278E851A-EFA0-4DF4-BFF8-23541503578E}" presName="box" presStyleLbl="node1" presStyleIdx="0" presStyleCnt="1"/>
      <dgm:spPr/>
    </dgm:pt>
    <dgm:pt modelId="{D35B0DC6-221D-4BEE-9397-3E4FC49A2E25}" type="pres">
      <dgm:prSet presAssocID="{278E851A-EFA0-4DF4-BFF8-23541503578E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20EACC-056E-4EC2-AA66-9FC4EE2F6934}" type="pres">
      <dgm:prSet presAssocID="{278E851A-EFA0-4DF4-BFF8-23541503578E}" presName="text" presStyleLbl="node1" presStyleIdx="0" presStyleCnt="1">
        <dgm:presLayoutVars>
          <dgm:bulletEnabled val="1"/>
        </dgm:presLayoutVars>
      </dgm:prSet>
      <dgm:spPr/>
    </dgm:pt>
  </dgm:ptLst>
  <dgm:cxnLst>
    <dgm:cxn modelId="{FF0F207D-770F-44FB-8DF2-F39ABBB5937F}" type="presOf" srcId="{278E851A-EFA0-4DF4-BFF8-23541503578E}" destId="{3120EACC-056E-4EC2-AA66-9FC4EE2F6934}" srcOrd="1" destOrd="0" presId="urn:microsoft.com/office/officeart/2005/8/layout/vList4"/>
    <dgm:cxn modelId="{DCD11186-18D0-4053-974F-4DC71D1D8001}" type="presOf" srcId="{278E851A-EFA0-4DF4-BFF8-23541503578E}" destId="{2FEE6E90-24A3-48EC-83F1-0FEE3102904F}" srcOrd="0" destOrd="0" presId="urn:microsoft.com/office/officeart/2005/8/layout/vList4"/>
    <dgm:cxn modelId="{CC3F3094-7591-4552-A4BA-A30A726B11A9}" srcId="{DA48C4B7-F1C1-456C-AC12-43EFE0CFBD63}" destId="{278E851A-EFA0-4DF4-BFF8-23541503578E}" srcOrd="0" destOrd="0" parTransId="{EC5660FD-FD6E-45D4-9BD9-88E3C3E43C52}" sibTransId="{5D3CDA1D-3907-4E89-9D2A-8C41E791B6EE}"/>
    <dgm:cxn modelId="{45915A9B-147C-4879-AA68-ED7B575D4DBD}" type="presOf" srcId="{DA48C4B7-F1C1-456C-AC12-43EFE0CFBD63}" destId="{778D25DC-7957-48ED-840B-4E7F46A7A3C0}" srcOrd="0" destOrd="0" presId="urn:microsoft.com/office/officeart/2005/8/layout/vList4"/>
    <dgm:cxn modelId="{E75B5672-3CAE-4953-B983-AE3443F084EC}" type="presParOf" srcId="{778D25DC-7957-48ED-840B-4E7F46A7A3C0}" destId="{3AE337C7-5436-42A9-87F6-397664FF4DDE}" srcOrd="0" destOrd="0" presId="urn:microsoft.com/office/officeart/2005/8/layout/vList4"/>
    <dgm:cxn modelId="{6BC6FB58-8AC9-46D8-AFC7-4BD111BD3C86}" type="presParOf" srcId="{3AE337C7-5436-42A9-87F6-397664FF4DDE}" destId="{2FEE6E90-24A3-48EC-83F1-0FEE3102904F}" srcOrd="0" destOrd="0" presId="urn:microsoft.com/office/officeart/2005/8/layout/vList4"/>
    <dgm:cxn modelId="{B76DCF18-E7AD-4C69-B6A4-823999A499B0}" type="presParOf" srcId="{3AE337C7-5436-42A9-87F6-397664FF4DDE}" destId="{D35B0DC6-221D-4BEE-9397-3E4FC49A2E25}" srcOrd="1" destOrd="0" presId="urn:microsoft.com/office/officeart/2005/8/layout/vList4"/>
    <dgm:cxn modelId="{B8BFDE9A-C1CE-400A-B65A-3F20B8C23C1D}" type="presParOf" srcId="{3AE337C7-5436-42A9-87F6-397664FF4DDE}" destId="{3120EACC-056E-4EC2-AA66-9FC4EE2F693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E6E90-24A3-48EC-83F1-0FEE3102904F}">
      <dsp:nvSpPr>
        <dsp:cNvPr id="0" name=""/>
        <dsp:cNvSpPr/>
      </dsp:nvSpPr>
      <dsp:spPr>
        <a:xfrm>
          <a:off x="0" y="0"/>
          <a:ext cx="6196137" cy="2159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i="1" kern="1200" baseline="0"/>
            <a:t>Sales funnel</a:t>
          </a:r>
          <a:endParaRPr lang="en-US" sz="6500" kern="1200"/>
        </a:p>
      </dsp:txBody>
      <dsp:txXfrm>
        <a:off x="1455169" y="0"/>
        <a:ext cx="4740968" cy="2159414"/>
      </dsp:txXfrm>
    </dsp:sp>
    <dsp:sp modelId="{D35B0DC6-221D-4BEE-9397-3E4FC49A2E25}">
      <dsp:nvSpPr>
        <dsp:cNvPr id="0" name=""/>
        <dsp:cNvSpPr/>
      </dsp:nvSpPr>
      <dsp:spPr>
        <a:xfrm>
          <a:off x="215941" y="215941"/>
          <a:ext cx="1239227" cy="1727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Awareness – The top of the funnel where potential customer first learn about product or service. </a:t>
            </a:r>
            <a:r>
              <a:rPr lang="en-US" dirty="0" err="1"/>
              <a:t>Typicaly</a:t>
            </a:r>
            <a:r>
              <a:rPr lang="en-US" dirty="0"/>
              <a:t> happens through marketing  efforts like ads, social media, or word of mouth</a:t>
            </a:r>
          </a:p>
          <a:p>
            <a:r>
              <a:rPr lang="en-US" dirty="0"/>
              <a:t>Interest:- Prospects show interest in product. They might visit website, sign </a:t>
            </a:r>
            <a:r>
              <a:rPr lang="en-US" dirty="0" err="1"/>
              <a:t>uo</a:t>
            </a:r>
            <a:r>
              <a:rPr lang="en-US" dirty="0"/>
              <a:t> for newsletter or follow us on social media</a:t>
            </a:r>
          </a:p>
          <a:p>
            <a:r>
              <a:rPr lang="en-US" dirty="0"/>
              <a:t>Consideration:- Prospects are now considering buying product or service as a potential solution to their problem. They might compare competitors at this stage.</a:t>
            </a:r>
          </a:p>
          <a:p>
            <a:r>
              <a:rPr lang="en-US" dirty="0"/>
              <a:t>Intent:- This stage indicates that prospects are leaning towards making a purchase.</a:t>
            </a:r>
          </a:p>
          <a:p>
            <a:r>
              <a:rPr lang="en-US" dirty="0"/>
              <a:t>Evaluation:- Prospects are making their final decision at this point. They might negotiate terms, seek approval or look for any last-minute reassurances.</a:t>
            </a:r>
          </a:p>
          <a:p>
            <a:r>
              <a:rPr lang="en-US" dirty="0"/>
              <a:t>Purchase:- The final stage where prospect becomes a customer by completing the purchase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0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1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3" r:id="rId15"/>
    <p:sldLayoutId id="2147483684" r:id="rId16"/>
    <p:sldLayoutId id="2147483687" r:id="rId17"/>
    <p:sldLayoutId id="2147483689" r:id="rId18"/>
    <p:sldLayoutId id="2147483690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funnel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755" y="1538155"/>
            <a:ext cx="4149970" cy="924448"/>
          </a:xfrm>
          <a:noFill/>
        </p:spPr>
        <p:txBody>
          <a:bodyPr/>
          <a:lstStyle/>
          <a:p>
            <a:r>
              <a:rPr lang="en-US" sz="2400" dirty="0">
                <a:solidFill>
                  <a:srgbClr val="FFC000"/>
                </a:solidFill>
              </a:rPr>
              <a:t>Customer journey and sales canvas </a:t>
            </a:r>
            <a:r>
              <a:rPr lang="en-US" sz="2400" dirty="0" err="1">
                <a:solidFill>
                  <a:srgbClr val="FFC000"/>
                </a:solidFill>
              </a:rPr>
              <a:t>pyrAMID</a:t>
            </a:r>
            <a:endParaRPr lang="en-US" sz="2400" dirty="0">
              <a:solidFill>
                <a:srgbClr val="FFC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B291B7-5958-6754-74F5-CC14925B4504}"/>
              </a:ext>
            </a:extLst>
          </p:cNvPr>
          <p:cNvGrpSpPr/>
          <p:nvPr/>
        </p:nvGrpSpPr>
        <p:grpSpPr>
          <a:xfrm>
            <a:off x="2748587" y="245308"/>
            <a:ext cx="7018320" cy="5833068"/>
            <a:chOff x="2607216" y="513665"/>
            <a:chExt cx="7018320" cy="583306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E7D4B91-0BB4-05CF-FBF9-693B1889B8FE}"/>
                </a:ext>
              </a:extLst>
            </p:cNvPr>
            <p:cNvSpPr/>
            <p:nvPr/>
          </p:nvSpPr>
          <p:spPr>
            <a:xfrm>
              <a:off x="2607216" y="513665"/>
              <a:ext cx="5833068" cy="5833068"/>
            </a:xfrm>
            <a:prstGeom prst="triangl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ADE1587-0F37-0D83-1CFA-F2A38FA4EAA1}"/>
                </a:ext>
              </a:extLst>
            </p:cNvPr>
            <p:cNvSpPr/>
            <p:nvPr/>
          </p:nvSpPr>
          <p:spPr>
            <a:xfrm>
              <a:off x="5834042" y="1098904"/>
              <a:ext cx="3791494" cy="690398"/>
            </a:xfrm>
            <a:custGeom>
              <a:avLst/>
              <a:gdLst>
                <a:gd name="connsiteX0" fmla="*/ 0 w 3791494"/>
                <a:gd name="connsiteY0" fmla="*/ 115069 h 690398"/>
                <a:gd name="connsiteX1" fmla="*/ 115069 w 3791494"/>
                <a:gd name="connsiteY1" fmla="*/ 0 h 690398"/>
                <a:gd name="connsiteX2" fmla="*/ 3676425 w 3791494"/>
                <a:gd name="connsiteY2" fmla="*/ 0 h 690398"/>
                <a:gd name="connsiteX3" fmla="*/ 3791494 w 3791494"/>
                <a:gd name="connsiteY3" fmla="*/ 115069 h 690398"/>
                <a:gd name="connsiteX4" fmla="*/ 3791494 w 3791494"/>
                <a:gd name="connsiteY4" fmla="*/ 575329 h 690398"/>
                <a:gd name="connsiteX5" fmla="*/ 3676425 w 3791494"/>
                <a:gd name="connsiteY5" fmla="*/ 690398 h 690398"/>
                <a:gd name="connsiteX6" fmla="*/ 115069 w 3791494"/>
                <a:gd name="connsiteY6" fmla="*/ 690398 h 690398"/>
                <a:gd name="connsiteX7" fmla="*/ 0 w 3791494"/>
                <a:gd name="connsiteY7" fmla="*/ 575329 h 690398"/>
                <a:gd name="connsiteX8" fmla="*/ 0 w 3791494"/>
                <a:gd name="connsiteY8" fmla="*/ 115069 h 69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1494" h="690398">
                  <a:moveTo>
                    <a:pt x="0" y="115069"/>
                  </a:moveTo>
                  <a:cubicBezTo>
                    <a:pt x="0" y="51518"/>
                    <a:pt x="51518" y="0"/>
                    <a:pt x="115069" y="0"/>
                  </a:cubicBezTo>
                  <a:lnTo>
                    <a:pt x="3676425" y="0"/>
                  </a:lnTo>
                  <a:cubicBezTo>
                    <a:pt x="3739976" y="0"/>
                    <a:pt x="3791494" y="51518"/>
                    <a:pt x="3791494" y="115069"/>
                  </a:cubicBezTo>
                  <a:lnTo>
                    <a:pt x="3791494" y="575329"/>
                  </a:lnTo>
                  <a:cubicBezTo>
                    <a:pt x="3791494" y="638880"/>
                    <a:pt x="3739976" y="690398"/>
                    <a:pt x="3676425" y="690398"/>
                  </a:cubicBezTo>
                  <a:lnTo>
                    <a:pt x="115069" y="690398"/>
                  </a:lnTo>
                  <a:cubicBezTo>
                    <a:pt x="51518" y="690398"/>
                    <a:pt x="0" y="638880"/>
                    <a:pt x="0" y="575329"/>
                  </a:cubicBezTo>
                  <a:lnTo>
                    <a:pt x="0" y="115069"/>
                  </a:lnTo>
                  <a:close/>
                </a:path>
              </a:pathLst>
            </a:custGeom>
            <a:grp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2" tIns="90852" rIns="90852" bIns="90852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  <a:highlight>
                    <a:srgbClr val="FFFF00"/>
                  </a:highlight>
                </a:rPr>
                <a:t>Visit</a:t>
              </a:r>
              <a:r>
                <a:rPr lang="en-US" sz="1500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: Potential customer discover product through  various channel. 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470FE91-281A-2689-A9D1-949ADBCCDA70}"/>
                </a:ext>
              </a:extLst>
            </p:cNvPr>
            <p:cNvSpPr/>
            <p:nvPr/>
          </p:nvSpPr>
          <p:spPr>
            <a:xfrm>
              <a:off x="5834042" y="1875603"/>
              <a:ext cx="3791494" cy="690398"/>
            </a:xfrm>
            <a:custGeom>
              <a:avLst/>
              <a:gdLst>
                <a:gd name="connsiteX0" fmla="*/ 0 w 3791494"/>
                <a:gd name="connsiteY0" fmla="*/ 115069 h 690398"/>
                <a:gd name="connsiteX1" fmla="*/ 115069 w 3791494"/>
                <a:gd name="connsiteY1" fmla="*/ 0 h 690398"/>
                <a:gd name="connsiteX2" fmla="*/ 3676425 w 3791494"/>
                <a:gd name="connsiteY2" fmla="*/ 0 h 690398"/>
                <a:gd name="connsiteX3" fmla="*/ 3791494 w 3791494"/>
                <a:gd name="connsiteY3" fmla="*/ 115069 h 690398"/>
                <a:gd name="connsiteX4" fmla="*/ 3791494 w 3791494"/>
                <a:gd name="connsiteY4" fmla="*/ 575329 h 690398"/>
                <a:gd name="connsiteX5" fmla="*/ 3676425 w 3791494"/>
                <a:gd name="connsiteY5" fmla="*/ 690398 h 690398"/>
                <a:gd name="connsiteX6" fmla="*/ 115069 w 3791494"/>
                <a:gd name="connsiteY6" fmla="*/ 690398 h 690398"/>
                <a:gd name="connsiteX7" fmla="*/ 0 w 3791494"/>
                <a:gd name="connsiteY7" fmla="*/ 575329 h 690398"/>
                <a:gd name="connsiteX8" fmla="*/ 0 w 3791494"/>
                <a:gd name="connsiteY8" fmla="*/ 115069 h 69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1494" h="690398">
                  <a:moveTo>
                    <a:pt x="0" y="115069"/>
                  </a:moveTo>
                  <a:cubicBezTo>
                    <a:pt x="0" y="51518"/>
                    <a:pt x="51518" y="0"/>
                    <a:pt x="115069" y="0"/>
                  </a:cubicBezTo>
                  <a:lnTo>
                    <a:pt x="3676425" y="0"/>
                  </a:lnTo>
                  <a:cubicBezTo>
                    <a:pt x="3739976" y="0"/>
                    <a:pt x="3791494" y="51518"/>
                    <a:pt x="3791494" y="115069"/>
                  </a:cubicBezTo>
                  <a:lnTo>
                    <a:pt x="3791494" y="575329"/>
                  </a:lnTo>
                  <a:cubicBezTo>
                    <a:pt x="3791494" y="638880"/>
                    <a:pt x="3739976" y="690398"/>
                    <a:pt x="3676425" y="690398"/>
                  </a:cubicBezTo>
                  <a:lnTo>
                    <a:pt x="115069" y="690398"/>
                  </a:lnTo>
                  <a:cubicBezTo>
                    <a:pt x="51518" y="690398"/>
                    <a:pt x="0" y="638880"/>
                    <a:pt x="0" y="575329"/>
                  </a:cubicBezTo>
                  <a:lnTo>
                    <a:pt x="0" y="115069"/>
                  </a:lnTo>
                  <a:close/>
                </a:path>
              </a:pathLst>
            </a:custGeom>
            <a:grpFill/>
          </p:spPr>
          <p:style>
            <a:lnRef idx="2">
              <a:schemeClr val="accent4">
                <a:hueOff val="-2233668"/>
                <a:satOff val="-6351"/>
                <a:lumOff val="690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2" tIns="90852" rIns="90852" bIns="90852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  <a:highlight>
                    <a:srgbClr val="FF00FF"/>
                  </a:highlight>
                </a:rPr>
                <a:t>Lead</a:t>
              </a:r>
              <a:r>
                <a:rPr lang="en-US" sz="1500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: Visitors provide their contact information by signing up for newsletters, free trial or webinars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480B91-73EF-6EF0-EC8E-777A0C05938A}"/>
                </a:ext>
              </a:extLst>
            </p:cNvPr>
            <p:cNvSpPr/>
            <p:nvPr/>
          </p:nvSpPr>
          <p:spPr>
            <a:xfrm>
              <a:off x="5834042" y="2652301"/>
              <a:ext cx="3791494" cy="690398"/>
            </a:xfrm>
            <a:custGeom>
              <a:avLst/>
              <a:gdLst>
                <a:gd name="connsiteX0" fmla="*/ 0 w 3791494"/>
                <a:gd name="connsiteY0" fmla="*/ 115069 h 690398"/>
                <a:gd name="connsiteX1" fmla="*/ 115069 w 3791494"/>
                <a:gd name="connsiteY1" fmla="*/ 0 h 690398"/>
                <a:gd name="connsiteX2" fmla="*/ 3676425 w 3791494"/>
                <a:gd name="connsiteY2" fmla="*/ 0 h 690398"/>
                <a:gd name="connsiteX3" fmla="*/ 3791494 w 3791494"/>
                <a:gd name="connsiteY3" fmla="*/ 115069 h 690398"/>
                <a:gd name="connsiteX4" fmla="*/ 3791494 w 3791494"/>
                <a:gd name="connsiteY4" fmla="*/ 575329 h 690398"/>
                <a:gd name="connsiteX5" fmla="*/ 3676425 w 3791494"/>
                <a:gd name="connsiteY5" fmla="*/ 690398 h 690398"/>
                <a:gd name="connsiteX6" fmla="*/ 115069 w 3791494"/>
                <a:gd name="connsiteY6" fmla="*/ 690398 h 690398"/>
                <a:gd name="connsiteX7" fmla="*/ 0 w 3791494"/>
                <a:gd name="connsiteY7" fmla="*/ 575329 h 690398"/>
                <a:gd name="connsiteX8" fmla="*/ 0 w 3791494"/>
                <a:gd name="connsiteY8" fmla="*/ 115069 h 69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1494" h="690398">
                  <a:moveTo>
                    <a:pt x="0" y="115069"/>
                  </a:moveTo>
                  <a:cubicBezTo>
                    <a:pt x="0" y="51518"/>
                    <a:pt x="51518" y="0"/>
                    <a:pt x="115069" y="0"/>
                  </a:cubicBezTo>
                  <a:lnTo>
                    <a:pt x="3676425" y="0"/>
                  </a:lnTo>
                  <a:cubicBezTo>
                    <a:pt x="3739976" y="0"/>
                    <a:pt x="3791494" y="51518"/>
                    <a:pt x="3791494" y="115069"/>
                  </a:cubicBezTo>
                  <a:lnTo>
                    <a:pt x="3791494" y="575329"/>
                  </a:lnTo>
                  <a:cubicBezTo>
                    <a:pt x="3791494" y="638880"/>
                    <a:pt x="3739976" y="690398"/>
                    <a:pt x="3676425" y="690398"/>
                  </a:cubicBezTo>
                  <a:lnTo>
                    <a:pt x="115069" y="690398"/>
                  </a:lnTo>
                  <a:cubicBezTo>
                    <a:pt x="51518" y="690398"/>
                    <a:pt x="0" y="638880"/>
                    <a:pt x="0" y="575329"/>
                  </a:cubicBezTo>
                  <a:lnTo>
                    <a:pt x="0" y="115069"/>
                  </a:lnTo>
                  <a:close/>
                </a:path>
              </a:pathLst>
            </a:custGeom>
            <a:grpFill/>
          </p:spPr>
          <p:style>
            <a:lnRef idx="2">
              <a:schemeClr val="accent4">
                <a:hueOff val="-4467335"/>
                <a:satOff val="-12702"/>
                <a:lumOff val="1380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2" tIns="90852" rIns="90852" bIns="90852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  <a:highlight>
                    <a:srgbClr val="00FFFF"/>
                  </a:highlight>
                </a:rPr>
                <a:t>MQL</a:t>
              </a:r>
              <a:r>
                <a:rPr lang="en-US" sz="1500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: Leads engage with target content and personalized offers, showing interest in our product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F71912-0420-39B3-0A5E-057E498D0996}"/>
                </a:ext>
              </a:extLst>
            </p:cNvPr>
            <p:cNvSpPr/>
            <p:nvPr/>
          </p:nvSpPr>
          <p:spPr>
            <a:xfrm>
              <a:off x="5821037" y="3430199"/>
              <a:ext cx="3791494" cy="690398"/>
            </a:xfrm>
            <a:custGeom>
              <a:avLst/>
              <a:gdLst>
                <a:gd name="connsiteX0" fmla="*/ 0 w 3791494"/>
                <a:gd name="connsiteY0" fmla="*/ 115069 h 690398"/>
                <a:gd name="connsiteX1" fmla="*/ 115069 w 3791494"/>
                <a:gd name="connsiteY1" fmla="*/ 0 h 690398"/>
                <a:gd name="connsiteX2" fmla="*/ 3676425 w 3791494"/>
                <a:gd name="connsiteY2" fmla="*/ 0 h 690398"/>
                <a:gd name="connsiteX3" fmla="*/ 3791494 w 3791494"/>
                <a:gd name="connsiteY3" fmla="*/ 115069 h 690398"/>
                <a:gd name="connsiteX4" fmla="*/ 3791494 w 3791494"/>
                <a:gd name="connsiteY4" fmla="*/ 575329 h 690398"/>
                <a:gd name="connsiteX5" fmla="*/ 3676425 w 3791494"/>
                <a:gd name="connsiteY5" fmla="*/ 690398 h 690398"/>
                <a:gd name="connsiteX6" fmla="*/ 115069 w 3791494"/>
                <a:gd name="connsiteY6" fmla="*/ 690398 h 690398"/>
                <a:gd name="connsiteX7" fmla="*/ 0 w 3791494"/>
                <a:gd name="connsiteY7" fmla="*/ 575329 h 690398"/>
                <a:gd name="connsiteX8" fmla="*/ 0 w 3791494"/>
                <a:gd name="connsiteY8" fmla="*/ 115069 h 69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1494" h="690398">
                  <a:moveTo>
                    <a:pt x="0" y="115069"/>
                  </a:moveTo>
                  <a:cubicBezTo>
                    <a:pt x="0" y="51518"/>
                    <a:pt x="51518" y="0"/>
                    <a:pt x="115069" y="0"/>
                  </a:cubicBezTo>
                  <a:lnTo>
                    <a:pt x="3676425" y="0"/>
                  </a:lnTo>
                  <a:cubicBezTo>
                    <a:pt x="3739976" y="0"/>
                    <a:pt x="3791494" y="51518"/>
                    <a:pt x="3791494" y="115069"/>
                  </a:cubicBezTo>
                  <a:lnTo>
                    <a:pt x="3791494" y="575329"/>
                  </a:lnTo>
                  <a:cubicBezTo>
                    <a:pt x="3791494" y="638880"/>
                    <a:pt x="3739976" y="690398"/>
                    <a:pt x="3676425" y="690398"/>
                  </a:cubicBezTo>
                  <a:lnTo>
                    <a:pt x="115069" y="690398"/>
                  </a:lnTo>
                  <a:cubicBezTo>
                    <a:pt x="51518" y="690398"/>
                    <a:pt x="0" y="638880"/>
                    <a:pt x="0" y="575329"/>
                  </a:cubicBezTo>
                  <a:lnTo>
                    <a:pt x="0" y="115069"/>
                  </a:lnTo>
                  <a:close/>
                </a:path>
              </a:pathLst>
            </a:custGeom>
            <a:grpFill/>
          </p:spPr>
          <p:style>
            <a:lnRef idx="2">
              <a:schemeClr val="accent4">
                <a:hueOff val="-6701003"/>
                <a:satOff val="-19054"/>
                <a:lumOff val="2070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2" tIns="90852" rIns="90852" bIns="90852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  <a:highlight>
                    <a:srgbClr val="00FF00"/>
                  </a:highlight>
                </a:rPr>
                <a:t>SQL</a:t>
              </a:r>
              <a:r>
                <a:rPr lang="en-US" sz="1500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: Leads request demos, engage with sale reps, and show readiness to buy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AECEB18-DDD4-DA49-6A80-4F3739B46986}"/>
                </a:ext>
              </a:extLst>
            </p:cNvPr>
            <p:cNvSpPr/>
            <p:nvPr/>
          </p:nvSpPr>
          <p:spPr>
            <a:xfrm>
              <a:off x="5834042" y="4205697"/>
              <a:ext cx="3791494" cy="690398"/>
            </a:xfrm>
            <a:custGeom>
              <a:avLst/>
              <a:gdLst>
                <a:gd name="connsiteX0" fmla="*/ 0 w 3791494"/>
                <a:gd name="connsiteY0" fmla="*/ 115069 h 690398"/>
                <a:gd name="connsiteX1" fmla="*/ 115069 w 3791494"/>
                <a:gd name="connsiteY1" fmla="*/ 0 h 690398"/>
                <a:gd name="connsiteX2" fmla="*/ 3676425 w 3791494"/>
                <a:gd name="connsiteY2" fmla="*/ 0 h 690398"/>
                <a:gd name="connsiteX3" fmla="*/ 3791494 w 3791494"/>
                <a:gd name="connsiteY3" fmla="*/ 115069 h 690398"/>
                <a:gd name="connsiteX4" fmla="*/ 3791494 w 3791494"/>
                <a:gd name="connsiteY4" fmla="*/ 575329 h 690398"/>
                <a:gd name="connsiteX5" fmla="*/ 3676425 w 3791494"/>
                <a:gd name="connsiteY5" fmla="*/ 690398 h 690398"/>
                <a:gd name="connsiteX6" fmla="*/ 115069 w 3791494"/>
                <a:gd name="connsiteY6" fmla="*/ 690398 h 690398"/>
                <a:gd name="connsiteX7" fmla="*/ 0 w 3791494"/>
                <a:gd name="connsiteY7" fmla="*/ 575329 h 690398"/>
                <a:gd name="connsiteX8" fmla="*/ 0 w 3791494"/>
                <a:gd name="connsiteY8" fmla="*/ 115069 h 69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1494" h="690398">
                  <a:moveTo>
                    <a:pt x="0" y="115069"/>
                  </a:moveTo>
                  <a:cubicBezTo>
                    <a:pt x="0" y="51518"/>
                    <a:pt x="51518" y="0"/>
                    <a:pt x="115069" y="0"/>
                  </a:cubicBezTo>
                  <a:lnTo>
                    <a:pt x="3676425" y="0"/>
                  </a:lnTo>
                  <a:cubicBezTo>
                    <a:pt x="3739976" y="0"/>
                    <a:pt x="3791494" y="51518"/>
                    <a:pt x="3791494" y="115069"/>
                  </a:cubicBezTo>
                  <a:lnTo>
                    <a:pt x="3791494" y="575329"/>
                  </a:lnTo>
                  <a:cubicBezTo>
                    <a:pt x="3791494" y="638880"/>
                    <a:pt x="3739976" y="690398"/>
                    <a:pt x="3676425" y="690398"/>
                  </a:cubicBezTo>
                  <a:lnTo>
                    <a:pt x="115069" y="690398"/>
                  </a:lnTo>
                  <a:cubicBezTo>
                    <a:pt x="51518" y="690398"/>
                    <a:pt x="0" y="638880"/>
                    <a:pt x="0" y="575329"/>
                  </a:cubicBezTo>
                  <a:lnTo>
                    <a:pt x="0" y="115069"/>
                  </a:lnTo>
                  <a:close/>
                </a:path>
              </a:pathLst>
            </a:custGeom>
            <a:grpFill/>
          </p:spPr>
          <p:style>
            <a:lnRef idx="2">
              <a:schemeClr val="accent4">
                <a:hueOff val="-8934671"/>
                <a:satOff val="-25405"/>
                <a:lumOff val="2760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2" tIns="90852" rIns="90852" bIns="90852" numCol="1" spcCol="1270" anchor="ctr" anchorCtr="0">
              <a:noAutofit/>
            </a:bodyPr>
            <a:lstStyle/>
            <a:p>
              <a:pPr lvl="0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  <a:highlight>
                    <a:srgbClr val="FF0000"/>
                  </a:highlight>
                </a:rPr>
                <a:t>Opportunity</a:t>
              </a:r>
              <a:r>
                <a:rPr lang="en-US" sz="1500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: leads review proposals, negotiate </a:t>
              </a:r>
              <a:r>
                <a:rPr lang="en-US" sz="1500" kern="1200" dirty="0" err="1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term</a:t>
              </a:r>
              <a:r>
                <a:rPr lang="en-US" sz="1500" dirty="0" err="1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qualified</a:t>
              </a:r>
              <a:r>
                <a:rPr lang="en-US" sz="1500" kern="1200" dirty="0" err="1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s</a:t>
              </a:r>
              <a:r>
                <a:rPr lang="en-US" sz="1500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, and make purchasing decisions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52AEB84-4E9D-E3EC-B869-539980F9AFAE}"/>
                </a:ext>
              </a:extLst>
            </p:cNvPr>
            <p:cNvSpPr/>
            <p:nvPr/>
          </p:nvSpPr>
          <p:spPr>
            <a:xfrm>
              <a:off x="5834042" y="4982395"/>
              <a:ext cx="3791494" cy="690398"/>
            </a:xfrm>
            <a:custGeom>
              <a:avLst/>
              <a:gdLst>
                <a:gd name="connsiteX0" fmla="*/ 0 w 3791494"/>
                <a:gd name="connsiteY0" fmla="*/ 115069 h 690398"/>
                <a:gd name="connsiteX1" fmla="*/ 115069 w 3791494"/>
                <a:gd name="connsiteY1" fmla="*/ 0 h 690398"/>
                <a:gd name="connsiteX2" fmla="*/ 3676425 w 3791494"/>
                <a:gd name="connsiteY2" fmla="*/ 0 h 690398"/>
                <a:gd name="connsiteX3" fmla="*/ 3791494 w 3791494"/>
                <a:gd name="connsiteY3" fmla="*/ 115069 h 690398"/>
                <a:gd name="connsiteX4" fmla="*/ 3791494 w 3791494"/>
                <a:gd name="connsiteY4" fmla="*/ 575329 h 690398"/>
                <a:gd name="connsiteX5" fmla="*/ 3676425 w 3791494"/>
                <a:gd name="connsiteY5" fmla="*/ 690398 h 690398"/>
                <a:gd name="connsiteX6" fmla="*/ 115069 w 3791494"/>
                <a:gd name="connsiteY6" fmla="*/ 690398 h 690398"/>
                <a:gd name="connsiteX7" fmla="*/ 0 w 3791494"/>
                <a:gd name="connsiteY7" fmla="*/ 575329 h 690398"/>
                <a:gd name="connsiteX8" fmla="*/ 0 w 3791494"/>
                <a:gd name="connsiteY8" fmla="*/ 115069 h 69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91494" h="690398">
                  <a:moveTo>
                    <a:pt x="0" y="115069"/>
                  </a:moveTo>
                  <a:cubicBezTo>
                    <a:pt x="0" y="51518"/>
                    <a:pt x="51518" y="0"/>
                    <a:pt x="115069" y="0"/>
                  </a:cubicBezTo>
                  <a:lnTo>
                    <a:pt x="3676425" y="0"/>
                  </a:lnTo>
                  <a:cubicBezTo>
                    <a:pt x="3739976" y="0"/>
                    <a:pt x="3791494" y="51518"/>
                    <a:pt x="3791494" y="115069"/>
                  </a:cubicBezTo>
                  <a:lnTo>
                    <a:pt x="3791494" y="575329"/>
                  </a:lnTo>
                  <a:cubicBezTo>
                    <a:pt x="3791494" y="638880"/>
                    <a:pt x="3739976" y="690398"/>
                    <a:pt x="3676425" y="690398"/>
                  </a:cubicBezTo>
                  <a:lnTo>
                    <a:pt x="115069" y="690398"/>
                  </a:lnTo>
                  <a:cubicBezTo>
                    <a:pt x="51518" y="690398"/>
                    <a:pt x="0" y="638880"/>
                    <a:pt x="0" y="575329"/>
                  </a:cubicBezTo>
                  <a:lnTo>
                    <a:pt x="0" y="115069"/>
                  </a:lnTo>
                  <a:close/>
                </a:path>
              </a:pathLst>
            </a:custGeom>
            <a:grpFill/>
          </p:spPr>
          <p:style>
            <a:lnRef idx="2">
              <a:schemeClr val="accent4">
                <a:hueOff val="-11168338"/>
                <a:satOff val="-31756"/>
                <a:lumOff val="3451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852" tIns="90852" rIns="90852" bIns="90852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0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  <a:highlight>
                    <a:srgbClr val="C0C0C0"/>
                  </a:highlight>
                </a:rPr>
                <a:t>Customer</a:t>
              </a:r>
              <a:r>
                <a:rPr lang="en-US" sz="1500" kern="1200" dirty="0">
                  <a:ln>
                    <a:solidFill>
                      <a:schemeClr val="accent4">
                        <a:hueOff val="0"/>
                        <a:satOff val="0"/>
                        <a:lumOff val="0"/>
                      </a:schemeClr>
                    </a:solidFill>
                  </a:ln>
                </a:rPr>
                <a:t>: Customers use the product, seek support, and provide 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CUSTOMER JOURNEY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Visit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Attract potential customers through various channels like your website, social media, and ads. Goal: Engage visitors.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Lead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Capture contact information through sign-ups for newsletters, free trials, or webinars. Goal: Gather leads.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MQL (Marketing Qualified Lead)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Nurture leads with targeted content and personalized offers to show interest in your product. Goal: Move leads further down the funnel.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SQL (Sales Qualified Lead)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Qualify leads by assessing their readiness to buy through demos and sales interactions. Goal: Identify potential buyers.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Opportunity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Convert qualified leads into opportunities by presenting proposals and negotiating terms. Goal: Secure purchasing decisions.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Customer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Ensure customer satisfaction and retention through onboarding, product usage, and support. Goal: Maintain and grow customer relationships.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 descr="A person standing in front of a colorful chart&#10;&#10;Description automatically generated">
            <a:extLst>
              <a:ext uri="{FF2B5EF4-FFF2-40B4-BE49-F238E27FC236}">
                <a16:creationId xmlns:a16="http://schemas.microsoft.com/office/drawing/2014/main" id="{533173C5-2178-1FC9-1DC2-1F0C0B00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85" r="-1" b="-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80817B-9A92-0363-FAEE-F5A5D767B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783506"/>
              </p:ext>
            </p:extLst>
          </p:nvPr>
        </p:nvGraphicFramePr>
        <p:xfrm>
          <a:off x="1301862" y="437267"/>
          <a:ext cx="6196138" cy="2159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7111" y="2858967"/>
            <a:ext cx="4098889" cy="356176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Purchase</a:t>
            </a:r>
            <a:endParaRPr lang="en-US" b="1" dirty="0">
              <a:solidFill>
                <a:srgbClr val="111111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dirty="0"/>
          </a:p>
        </p:txBody>
      </p:sp>
      <p:pic>
        <p:nvPicPr>
          <p:cNvPr id="14" name="Picture Placeholder 13" descr="A diagram of a person walking through a path&#10;&#10;Description automatically generated">
            <a:extLst>
              <a:ext uri="{FF2B5EF4-FFF2-40B4-BE49-F238E27FC236}">
                <a16:creationId xmlns:a16="http://schemas.microsoft.com/office/drawing/2014/main" id="{12DFE772-724F-9FA2-77B1-0ECCB000A6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" b="836"/>
          <a:stretch>
            <a:fillRect/>
          </a:stretch>
        </p:blipFill>
        <p:spPr>
          <a:xfrm>
            <a:off x="7706139" y="2960275"/>
            <a:ext cx="3416300" cy="3359150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16612"/>
          </a:xfrm>
          <a:noFill/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0327" y="1379998"/>
            <a:ext cx="6974711" cy="520436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dirty="0">
                <a:latin typeface="Arial"/>
                <a:cs typeface="Arial"/>
              </a:rPr>
              <a:t>Visit:</a:t>
            </a:r>
          </a:p>
          <a:p>
            <a:pPr lvl="1"/>
            <a:r>
              <a:rPr lang="en-US" sz="1100" dirty="0">
                <a:latin typeface="Arial"/>
                <a:cs typeface="Arial"/>
              </a:rPr>
              <a:t>Attract potential customers through various channels. </a:t>
            </a:r>
            <a:br>
              <a:rPr lang="en-US" sz="1100" dirty="0">
                <a:latin typeface="Arial"/>
              </a:rPr>
            </a:br>
            <a:r>
              <a:rPr lang="en-US" sz="1100" dirty="0">
                <a:latin typeface="Arial"/>
                <a:cs typeface="Arial"/>
              </a:rPr>
              <a:t>Goal: Engaging visitors.</a:t>
            </a:r>
          </a:p>
          <a:p>
            <a:r>
              <a:rPr lang="en-US" sz="1100" dirty="0">
                <a:latin typeface="Arial"/>
                <a:cs typeface="Arial"/>
              </a:rPr>
              <a:t>Lead:</a:t>
            </a:r>
          </a:p>
          <a:p>
            <a:pPr lvl="1"/>
            <a:r>
              <a:rPr lang="en-US" sz="1100" dirty="0">
                <a:latin typeface="Arial"/>
                <a:cs typeface="Arial"/>
              </a:rPr>
              <a:t>Capture contact information through sign-ups. </a:t>
            </a:r>
            <a:br>
              <a:rPr lang="en-US" sz="1100" dirty="0">
                <a:latin typeface="Arial"/>
              </a:rPr>
            </a:br>
            <a:r>
              <a:rPr lang="en-US" sz="1100" dirty="0">
                <a:latin typeface="Arial"/>
                <a:cs typeface="Arial"/>
              </a:rPr>
              <a:t>Goal: Gather leads</a:t>
            </a:r>
          </a:p>
          <a:p>
            <a:r>
              <a:rPr lang="en-US" sz="1100" dirty="0">
                <a:latin typeface="Arial"/>
                <a:cs typeface="Arial"/>
              </a:rPr>
              <a:t>MQL: </a:t>
            </a:r>
          </a:p>
          <a:p>
            <a:pPr lvl="1"/>
            <a:r>
              <a:rPr lang="en-US" sz="1100" dirty="0">
                <a:latin typeface="Arial"/>
                <a:cs typeface="Arial"/>
              </a:rPr>
              <a:t>Nurture leads with targeted content ad personalized offers</a:t>
            </a:r>
            <a:br>
              <a:rPr lang="en-US" sz="1100" dirty="0">
                <a:latin typeface="Arial"/>
              </a:rPr>
            </a:br>
            <a:r>
              <a:rPr lang="en-US" sz="1100" dirty="0">
                <a:latin typeface="Arial"/>
                <a:cs typeface="Arial"/>
              </a:rPr>
              <a:t>Gola: Move leads further down the funnel</a:t>
            </a:r>
          </a:p>
          <a:p>
            <a:r>
              <a:rPr lang="en-US" sz="1100" dirty="0">
                <a:latin typeface="Arial"/>
                <a:cs typeface="Arial"/>
              </a:rPr>
              <a:t>SQL:</a:t>
            </a:r>
          </a:p>
          <a:p>
            <a:pPr lvl="1"/>
            <a:r>
              <a:rPr lang="en-US" sz="1100" dirty="0">
                <a:latin typeface="Arial"/>
                <a:cs typeface="Arial"/>
              </a:rPr>
              <a:t>Qualify leads by assessing their readiness to </a:t>
            </a:r>
            <a:br>
              <a:rPr lang="en-US" sz="1100" dirty="0">
                <a:latin typeface="Arial"/>
              </a:rPr>
            </a:br>
            <a:r>
              <a:rPr lang="en-US" sz="1100" dirty="0">
                <a:latin typeface="Arial"/>
                <a:cs typeface="Arial"/>
              </a:rPr>
              <a:t>Goal: Identify potential buyers</a:t>
            </a:r>
          </a:p>
          <a:p>
            <a:r>
              <a:rPr lang="en-US" sz="1100" dirty="0">
                <a:latin typeface="Arial"/>
                <a:cs typeface="Segoe UI"/>
              </a:rPr>
              <a:t>Opportunity:</a:t>
            </a:r>
            <a:endParaRPr lang="en-US" sz="1100" dirty="0">
              <a:latin typeface="Arial"/>
              <a:cs typeface="Arial"/>
            </a:endParaRPr>
          </a:p>
          <a:p>
            <a:pPr marL="857250" lvl="1" indent="-171450">
              <a:buChar char="•"/>
            </a:pPr>
            <a:r>
              <a:rPr lang="en-US" sz="1100" dirty="0">
                <a:latin typeface="Arial"/>
                <a:cs typeface="Arial"/>
              </a:rPr>
              <a:t>Covert qualified leads into opportunities  </a:t>
            </a:r>
            <a:br>
              <a:rPr lang="en-US" sz="1100" dirty="0">
                <a:latin typeface="Arial"/>
                <a:cs typeface="Arial"/>
              </a:rPr>
            </a:br>
            <a:r>
              <a:rPr lang="en-US" sz="1100" dirty="0">
                <a:latin typeface="Arial"/>
                <a:cs typeface="Arial"/>
              </a:rPr>
              <a:t>Goal: Secure purchasing decisions</a:t>
            </a:r>
            <a:endParaRPr lang="en-US" sz="1100" dirty="0">
              <a:latin typeface="Arial"/>
              <a:cs typeface="Segoe UI"/>
            </a:endParaRPr>
          </a:p>
          <a:p>
            <a:r>
              <a:rPr lang="en-US" sz="1100" dirty="0">
                <a:latin typeface="Arial"/>
                <a:cs typeface="Segoe UI"/>
              </a:rPr>
              <a:t>Customer:</a:t>
            </a:r>
            <a:endParaRPr lang="en-US" sz="1100">
              <a:solidFill>
                <a:srgbClr val="001E2E"/>
              </a:solidFill>
              <a:latin typeface="Arial"/>
              <a:cs typeface="Segoe UI"/>
            </a:endParaRPr>
          </a:p>
          <a:p>
            <a:pPr marL="1028700" lvl="1" indent="-342900">
              <a:buChar char="•"/>
            </a:pPr>
            <a:r>
              <a:rPr lang="en-US" sz="1100" dirty="0">
                <a:latin typeface="Arial"/>
                <a:cs typeface="Arial"/>
              </a:rPr>
              <a:t>Ensure customer satisfaction and retention. </a:t>
            </a:r>
            <a:br>
              <a:rPr lang="en-US" sz="1100" dirty="0">
                <a:latin typeface="Arial"/>
                <a:cs typeface="Arial"/>
              </a:rPr>
            </a:br>
            <a:r>
              <a:rPr lang="en-US" sz="1100" dirty="0">
                <a:latin typeface="Arial"/>
                <a:cs typeface="Arial"/>
              </a:rPr>
              <a:t>Goal: Maintain and grow customer relationships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Content Placeholder 6" descr="A diagram of a person walking through a path&#10;&#10;Description automatically generated">
            <a:extLst>
              <a:ext uri="{FF2B5EF4-FFF2-40B4-BE49-F238E27FC236}">
                <a16:creationId xmlns:a16="http://schemas.microsoft.com/office/drawing/2014/main" id="{93E5896C-97BD-27A6-417E-80F7355669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75948" y="1509900"/>
            <a:ext cx="2156992" cy="2128055"/>
          </a:xfrm>
        </p:spPr>
      </p:pic>
      <p:pic>
        <p:nvPicPr>
          <p:cNvPr id="8" name="Picture 7" descr="A person standing on a pyramid&#10;&#10;Description automatically generated">
            <a:extLst>
              <a:ext uri="{FF2B5EF4-FFF2-40B4-BE49-F238E27FC236}">
                <a16:creationId xmlns:a16="http://schemas.microsoft.com/office/drawing/2014/main" id="{F0C713D4-F42E-4756-004D-8303EDE9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207" y="3812779"/>
            <a:ext cx="2263093" cy="22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  <a:effectLst>
            <a:glow rad="127000">
              <a:schemeClr val="accent4">
                <a:lumMod val="20000"/>
                <a:lumOff val="8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Tito Alabi</a:t>
            </a:r>
          </a:p>
          <a:p>
            <a:r>
              <a:rPr lang="en-US" dirty="0"/>
              <a:t>bolalabi96@gmail.com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b="1" dirty="0"/>
              <a:t>Customer Awareness Journey And Sales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(Sales Qualified Lead)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r>
              <a:rPr lang="en-US" dirty="0"/>
              <a:t>Wrap Up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3671"/>
            <a:ext cx="9144000" cy="2933594"/>
          </a:xfrm>
          <a:noFill/>
        </p:spPr>
        <p:txBody>
          <a:bodyPr anchor="b"/>
          <a:lstStyle/>
          <a:p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Journey and Sales Canvas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Visit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Journey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Touchpoints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Website visits, social media interactions, blog reads, ad clicks.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Actions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Browsing content, reading articles, watching videos.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Goals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To attract and engage potential customers.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Metrics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Website traffic, page views, bounce rate, social media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Sales Canvas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Activities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SEO optimization, content marketing, social media campaigns, PPC ads.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Tools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Google Analytics, social media analytics, content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Lead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Journey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Touchpoints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Newsletter sign-ups, free trial registrations, webinar attendance.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Actions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Providing contact information, engaging with gated content.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Goals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To capture leads and gather contact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Metrics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Number of leads, conversion rate from visitors to leads.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Sales Canvas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Activities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Lead magnets, email marketing, webinars, landing pages.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Tools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CRM systems, email marketing platforms, webinar software.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291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MQL - (Marketing Qualified Lead)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Journey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Touchpoints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Email campaigns, targeted content, personalized offers.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Actions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Engaging with emails, downloading resources, attending events.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Goals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To nurture leads and move them further down the funnel.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Metrics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Email open rates, click-through rates, content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Sales Canvas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Activities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Lead nurturing campaigns, personalized content, segmentation.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Tools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Marketing automation platforms, CRM systems, analytics tools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86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SQL (Sales Qualified Lead)</a:t>
            </a:r>
            <a:b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b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US" b="1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Journey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Touchpoints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Sales calls, product demos, consultations.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Actions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Requesting demos, engaging with sales reps, asking for quotes.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Goals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To qualify leads and assess their readiness to buy.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Metrics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Number of SQLs, demo requests, sales call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Sales Canvas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Activities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Sales outreach, product demonstrations, consultations.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Tools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CRM systems, sales enablement tools, scheduling software.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7982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Opportunity</a:t>
            </a:r>
            <a:endParaRPr lang="en-US" b="1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Journey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Touchpoints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Proposal presentations, contract negotiations, final consultations.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Actions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Reviewing proposals, negotiating terms, making decisions.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Goals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To convert qualified leads into opportunities.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Metrics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Proposal acceptance rate, negotiation success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Sales Canvas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Activities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Proposal creation, contract negotiations, final consultations.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Tools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Proposal software, contract management tools, CRM systems.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457200" lvl="1" indent="0" algn="l">
              <a:buNone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2004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</a:t>
            </a:r>
            <a:endParaRPr lang="en-US" b="1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Journey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Touchpoints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Onboarding, product usage, customer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Customer Actions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Using the product, seeking support, providing feedback.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Goals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To ensure customer satisfaction and retention.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Metrics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Customer satisfaction scores, retention rates, customer lifetime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Sales Canvas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Activities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Onboarding programs, customer support, feedback collection.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Tools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Customer support software, feedback tools, CRM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457200" lvl="1" indent="0" algn="l">
              <a:buNone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9809702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{59E06E89-712B-4CA7-8D9E-85A7FAFBFE94}tf22797433_win32</Template>
  <TotalTime>264</TotalTime>
  <Words>1018</Words>
  <Application>Microsoft Office PowerPoint</Application>
  <PresentationFormat>Widescreen</PresentationFormat>
  <Paragraphs>152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AngleLinesVTI</vt:lpstr>
      <vt:lpstr>Sales funnel  PRESENTATION</vt:lpstr>
      <vt:lpstr>AGENDA</vt:lpstr>
      <vt:lpstr>Customer Journey and Sales Canvas</vt:lpstr>
      <vt:lpstr>Visit</vt:lpstr>
      <vt:lpstr>Lead</vt:lpstr>
      <vt:lpstr>   MQL - (Marketing Qualified Lead) </vt:lpstr>
      <vt:lpstr>SQL (Sales Qualified Lead)  </vt:lpstr>
      <vt:lpstr>Opportunity</vt:lpstr>
      <vt:lpstr>Customer</vt:lpstr>
      <vt:lpstr>PowerPoint Presentation</vt:lpstr>
      <vt:lpstr>CUSTOMER JOURNEY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funnel  PRESENTATION</dc:title>
  <dc:creator>Tito A</dc:creator>
  <cp:lastModifiedBy>Tito A</cp:lastModifiedBy>
  <cp:revision>127</cp:revision>
  <dcterms:created xsi:type="dcterms:W3CDTF">2024-08-03T15:43:07Z</dcterms:created>
  <dcterms:modified xsi:type="dcterms:W3CDTF">2024-08-19T23:30:50Z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