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20/07/2023</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E849C865-6FA6-812D-801F-0595C38C606B}"/>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324783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8264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5333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B182B13D-61E4-7308-747A-9EC386FF15F8}"/>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65191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52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20/07/2023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90726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20/07/2023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6792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20/07/2023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6661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20/07/2023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9651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162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7469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20/07/2023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21200045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88573C-A056-5A13-5DC9-81787E2F8AEE}"/>
              </a:ext>
            </a:extLst>
          </p:cNvPr>
          <p:cNvPicPr>
            <a:picLocks noChangeAspect="1"/>
          </p:cNvPicPr>
          <p:nvPr/>
        </p:nvPicPr>
        <p:blipFill>
          <a:blip r:embed="rId2"/>
          <a:stretch>
            <a:fillRect/>
          </a:stretch>
        </p:blipFill>
        <p:spPr>
          <a:xfrm>
            <a:off x="-42203" y="0"/>
            <a:ext cx="12192001" cy="6858000"/>
          </a:xfrm>
          <a:prstGeom prst="rect">
            <a:avLst/>
          </a:prstGeom>
        </p:spPr>
      </p:pic>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899137" y="383436"/>
            <a:ext cx="8393723" cy="477837"/>
          </a:xfrm>
        </p:spPr>
        <p:txBody>
          <a:bodyPr>
            <a:normAutofit fontScale="90000"/>
          </a:bodyPr>
          <a:lstStyle/>
          <a:p>
            <a:r>
              <a:rPr lang="en-GB" dirty="0"/>
              <a:t>British Airways Insights</a:t>
            </a:r>
          </a:p>
        </p:txBody>
      </p:sp>
      <p:pic>
        <p:nvPicPr>
          <p:cNvPr id="5" name="Picture 4">
            <a:extLst>
              <a:ext uri="{FF2B5EF4-FFF2-40B4-BE49-F238E27FC236}">
                <a16:creationId xmlns:a16="http://schemas.microsoft.com/office/drawing/2014/main" id="{41C586CB-B59B-C5D0-FC82-492A63F15A25}"/>
              </a:ext>
            </a:extLst>
          </p:cNvPr>
          <p:cNvPicPr>
            <a:picLocks noChangeAspect="1"/>
          </p:cNvPicPr>
          <p:nvPr/>
        </p:nvPicPr>
        <p:blipFill>
          <a:blip r:embed="rId3"/>
          <a:stretch>
            <a:fillRect/>
          </a:stretch>
        </p:blipFill>
        <p:spPr>
          <a:xfrm>
            <a:off x="3782484" y="1361281"/>
            <a:ext cx="4627030" cy="3557464"/>
          </a:xfrm>
          <a:prstGeom prst="rect">
            <a:avLst/>
          </a:prstGeom>
        </p:spPr>
      </p:pic>
      <p:pic>
        <p:nvPicPr>
          <p:cNvPr id="13" name="Picture 12">
            <a:extLst>
              <a:ext uri="{FF2B5EF4-FFF2-40B4-BE49-F238E27FC236}">
                <a16:creationId xmlns:a16="http://schemas.microsoft.com/office/drawing/2014/main" id="{59623157-7771-25DD-3B0E-F20BC6154FC2}"/>
              </a:ext>
            </a:extLst>
          </p:cNvPr>
          <p:cNvPicPr>
            <a:picLocks noChangeAspect="1"/>
          </p:cNvPicPr>
          <p:nvPr/>
        </p:nvPicPr>
        <p:blipFill>
          <a:blip r:embed="rId4"/>
          <a:stretch>
            <a:fillRect/>
          </a:stretch>
        </p:blipFill>
        <p:spPr>
          <a:xfrm>
            <a:off x="9562733" y="4943208"/>
            <a:ext cx="2629267" cy="1914792"/>
          </a:xfrm>
          <a:prstGeom prst="rect">
            <a:avLst/>
          </a:prstGeom>
        </p:spPr>
      </p:pic>
      <p:pic>
        <p:nvPicPr>
          <p:cNvPr id="15" name="Picture 14">
            <a:extLst>
              <a:ext uri="{FF2B5EF4-FFF2-40B4-BE49-F238E27FC236}">
                <a16:creationId xmlns:a16="http://schemas.microsoft.com/office/drawing/2014/main" id="{F6D907A9-1A1F-123E-0B92-286C6E101F9E}"/>
              </a:ext>
            </a:extLst>
          </p:cNvPr>
          <p:cNvPicPr>
            <a:picLocks noChangeAspect="1"/>
          </p:cNvPicPr>
          <p:nvPr/>
        </p:nvPicPr>
        <p:blipFill>
          <a:blip r:embed="rId5"/>
          <a:stretch>
            <a:fillRect/>
          </a:stretch>
        </p:blipFill>
        <p:spPr>
          <a:xfrm>
            <a:off x="-25084" y="4884040"/>
            <a:ext cx="2715004" cy="1905266"/>
          </a:xfrm>
          <a:prstGeom prst="rect">
            <a:avLst/>
          </a:prstGeom>
        </p:spPr>
      </p:pic>
      <p:sp>
        <p:nvSpPr>
          <p:cNvPr id="16" name="TextBox 15">
            <a:extLst>
              <a:ext uri="{FF2B5EF4-FFF2-40B4-BE49-F238E27FC236}">
                <a16:creationId xmlns:a16="http://schemas.microsoft.com/office/drawing/2014/main" id="{7FADF6D7-CEE5-9F2B-A7EC-D0675C6C6D23}"/>
              </a:ext>
            </a:extLst>
          </p:cNvPr>
          <p:cNvSpPr txBox="1"/>
          <p:nvPr/>
        </p:nvSpPr>
        <p:spPr>
          <a:xfrm>
            <a:off x="2652782" y="5190401"/>
            <a:ext cx="3300904" cy="1477328"/>
          </a:xfrm>
          <a:prstGeom prst="rect">
            <a:avLst/>
          </a:prstGeom>
          <a:noFill/>
        </p:spPr>
        <p:txBody>
          <a:bodyPr wrap="square" rtlCol="0">
            <a:spAutoFit/>
          </a:bodyPr>
          <a:lstStyle/>
          <a:p>
            <a:r>
              <a:rPr lang="en-US" dirty="0"/>
              <a:t>Analyzing positive reviews, consensus among them is that the British Airways staff are friendly, while also praising its food.</a:t>
            </a:r>
          </a:p>
        </p:txBody>
      </p:sp>
      <p:sp>
        <p:nvSpPr>
          <p:cNvPr id="17" name="TextBox 16">
            <a:extLst>
              <a:ext uri="{FF2B5EF4-FFF2-40B4-BE49-F238E27FC236}">
                <a16:creationId xmlns:a16="http://schemas.microsoft.com/office/drawing/2014/main" id="{881F4638-18DB-3E64-5629-C10BB89447C4}"/>
              </a:ext>
            </a:extLst>
          </p:cNvPr>
          <p:cNvSpPr txBox="1"/>
          <p:nvPr/>
        </p:nvSpPr>
        <p:spPr>
          <a:xfrm>
            <a:off x="8472487" y="1529852"/>
            <a:ext cx="2180492" cy="2308324"/>
          </a:xfrm>
          <a:prstGeom prst="rect">
            <a:avLst/>
          </a:prstGeom>
          <a:noFill/>
        </p:spPr>
        <p:txBody>
          <a:bodyPr wrap="square" rtlCol="0">
            <a:spAutoFit/>
          </a:bodyPr>
          <a:lstStyle/>
          <a:p>
            <a:r>
              <a:rPr lang="en-US" dirty="0"/>
              <a:t>Collecting 1000 British Airways reviews, the reviews are shown to be mostly positive. 649 positive reviews, 341 negative reviews and 10 neutral reviews. </a:t>
            </a:r>
          </a:p>
        </p:txBody>
      </p:sp>
      <p:sp>
        <p:nvSpPr>
          <p:cNvPr id="18" name="TextBox 17">
            <a:extLst>
              <a:ext uri="{FF2B5EF4-FFF2-40B4-BE49-F238E27FC236}">
                <a16:creationId xmlns:a16="http://schemas.microsoft.com/office/drawing/2014/main" id="{957697B2-8CD3-3186-A17F-1EB464A9CC6B}"/>
              </a:ext>
            </a:extLst>
          </p:cNvPr>
          <p:cNvSpPr txBox="1"/>
          <p:nvPr/>
        </p:nvSpPr>
        <p:spPr>
          <a:xfrm>
            <a:off x="5645542" y="5034980"/>
            <a:ext cx="4046047" cy="1754326"/>
          </a:xfrm>
          <a:prstGeom prst="rect">
            <a:avLst/>
          </a:prstGeom>
          <a:noFill/>
        </p:spPr>
        <p:txBody>
          <a:bodyPr wrap="square" rtlCol="0">
            <a:spAutoFit/>
          </a:bodyPr>
          <a:lstStyle/>
          <a:p>
            <a:r>
              <a:rPr lang="en-US" dirty="0"/>
              <a:t>Analyzing negative reviews, the generous consensus are customers complaining of  flights being constantly cancelled or delayed with poor seats and service. While, also describing the food as nasty, in the economy class</a:t>
            </a:r>
          </a:p>
        </p:txBody>
      </p:sp>
      <p:sp>
        <p:nvSpPr>
          <p:cNvPr id="19" name="TextBox 18">
            <a:extLst>
              <a:ext uri="{FF2B5EF4-FFF2-40B4-BE49-F238E27FC236}">
                <a16:creationId xmlns:a16="http://schemas.microsoft.com/office/drawing/2014/main" id="{AD81B4E3-3556-5D5B-C5F8-B85E4B981F6D}"/>
              </a:ext>
            </a:extLst>
          </p:cNvPr>
          <p:cNvSpPr txBox="1"/>
          <p:nvPr/>
        </p:nvSpPr>
        <p:spPr>
          <a:xfrm>
            <a:off x="531217" y="1973960"/>
            <a:ext cx="2465984" cy="1200329"/>
          </a:xfrm>
          <a:prstGeom prst="rect">
            <a:avLst/>
          </a:prstGeom>
          <a:noFill/>
        </p:spPr>
        <p:txBody>
          <a:bodyPr wrap="square" rtlCol="0">
            <a:spAutoFit/>
          </a:bodyPr>
          <a:lstStyle/>
          <a:p>
            <a:r>
              <a:rPr lang="en-US" dirty="0"/>
              <a:t>The </a:t>
            </a:r>
            <a:r>
              <a:rPr lang="en-US" dirty="0" err="1"/>
              <a:t>wordcloud</a:t>
            </a:r>
            <a:r>
              <a:rPr lang="en-US" dirty="0"/>
              <a:t> lists important aspects of the average British Airways experience.  </a:t>
            </a:r>
          </a:p>
        </p:txBody>
      </p:sp>
    </p:spTree>
    <p:extLst>
      <p:ext uri="{BB962C8B-B14F-4D97-AF65-F5344CB8AC3E}">
        <p14:creationId xmlns:p14="http://schemas.microsoft.com/office/powerpoint/2010/main" val="14923069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2054</TotalTime>
  <Words>100</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British Airways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TITO</cp:lastModifiedBy>
  <cp:revision>4</cp:revision>
  <dcterms:created xsi:type="dcterms:W3CDTF">2022-12-06T11:13:27Z</dcterms:created>
  <dcterms:modified xsi:type="dcterms:W3CDTF">2023-07-22T02:42:25Z</dcterms:modified>
</cp:coreProperties>
</file>