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AD81A-7F09-4156-98E3-5011D7EACAE9}"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9F9EB-38FA-4AA6-8145-94BF7CB43666}" type="slidenum">
              <a:rPr lang="en-US" smtClean="0"/>
              <a:t>‹#›</a:t>
            </a:fld>
            <a:endParaRPr lang="en-US"/>
          </a:p>
        </p:txBody>
      </p:sp>
    </p:spTree>
    <p:extLst>
      <p:ext uri="{BB962C8B-B14F-4D97-AF65-F5344CB8AC3E}">
        <p14:creationId xmlns:p14="http://schemas.microsoft.com/office/powerpoint/2010/main" val="2940785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2D8AD1B-04EC-42F4-AAF1-DF37F33533AB}"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282943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2D8AD1B-04EC-42F4-AAF1-DF37F33533AB}"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290804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2D8AD1B-04EC-42F4-AAF1-DF37F33533AB}"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BD5BE7-7EC3-4767-9076-4E2FD2D90B5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6330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2D8AD1B-04EC-42F4-AAF1-DF37F33533AB}"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4185083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2D8AD1B-04EC-42F4-AAF1-DF37F33533AB}"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BD5BE7-7EC3-4767-9076-4E2FD2D90B5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9363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2D8AD1B-04EC-42F4-AAF1-DF37F33533AB}"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391150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D8AD1B-04EC-42F4-AAF1-DF37F33533AB}"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418933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D8AD1B-04EC-42F4-AAF1-DF37F33533AB}"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114174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D8AD1B-04EC-42F4-AAF1-DF37F33533AB}"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34968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2D8AD1B-04EC-42F4-AAF1-DF37F33533AB}"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318336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2D8AD1B-04EC-42F4-AAF1-DF37F33533AB}"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373444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2D8AD1B-04EC-42F4-AAF1-DF37F33533AB}"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228149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2D8AD1B-04EC-42F4-AAF1-DF37F33533AB}"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121170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8AD1B-04EC-42F4-AAF1-DF37F33533AB}"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342213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2D8AD1B-04EC-42F4-AAF1-DF37F33533AB}"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356424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2D8AD1B-04EC-42F4-AAF1-DF37F33533AB}"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BD5BE7-7EC3-4767-9076-4E2FD2D90B57}" type="slidenum">
              <a:rPr lang="en-US" smtClean="0"/>
              <a:t>‹#›</a:t>
            </a:fld>
            <a:endParaRPr lang="en-US"/>
          </a:p>
        </p:txBody>
      </p:sp>
    </p:spTree>
    <p:extLst>
      <p:ext uri="{BB962C8B-B14F-4D97-AF65-F5344CB8AC3E}">
        <p14:creationId xmlns:p14="http://schemas.microsoft.com/office/powerpoint/2010/main" val="98908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D8AD1B-04EC-42F4-AAF1-DF37F33533AB}" type="datetimeFigureOut">
              <a:rPr lang="en-US" smtClean="0"/>
              <a:t>9/30/2022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BD5BE7-7EC3-4767-9076-4E2FD2D90B57}" type="slidenum">
              <a:rPr lang="en-US" smtClean="0"/>
              <a:t>‹#›</a:t>
            </a:fld>
            <a:endParaRPr lang="en-US"/>
          </a:p>
        </p:txBody>
      </p:sp>
      <p:sp>
        <p:nvSpPr>
          <p:cNvPr id="8" name="TextBox 7">
            <a:extLst>
              <a:ext uri="{FF2B5EF4-FFF2-40B4-BE49-F238E27FC236}">
                <a16:creationId xmlns:a16="http://schemas.microsoft.com/office/drawing/2014/main" id="{C61CC4B2-0103-CC76-1DB7-E1B76E887ACB}"/>
              </a:ext>
            </a:extLst>
          </p:cNvPr>
          <p:cNvSpPr txBox="1"/>
          <p:nvPr userDrawn="1">
            <p:extLst>
              <p:ext uri="{1162E1C5-73C7-4A58-AE30-91384D911F3F}">
                <p184:classification xmlns:p184="http://schemas.microsoft.com/office/powerpoint/2018/4/main" val="hdr"/>
              </p:ext>
            </p:extLst>
          </p:nvPr>
        </p:nvSpPr>
        <p:spPr>
          <a:xfrm>
            <a:off x="0" y="0"/>
            <a:ext cx="92075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Use Only</a:t>
            </a:r>
          </a:p>
        </p:txBody>
      </p:sp>
      <p:sp>
        <p:nvSpPr>
          <p:cNvPr id="9" name="TextBox 8">
            <a:extLst>
              <a:ext uri="{FF2B5EF4-FFF2-40B4-BE49-F238E27FC236}">
                <a16:creationId xmlns:a16="http://schemas.microsoft.com/office/drawing/2014/main" id="{B23E9687-924A-D110-CC0C-9B39815FB4B3}"/>
              </a:ext>
            </a:extLst>
          </p:cNvPr>
          <p:cNvSpPr txBox="1"/>
          <p:nvPr userDrawn="1">
            <p:extLst>
              <p:ext uri="{1162E1C5-73C7-4A58-AE30-91384D911F3F}">
                <p184:classification xmlns:p184="http://schemas.microsoft.com/office/powerpoint/2018/4/main" val="ftr"/>
              </p:ext>
            </p:extLst>
          </p:nvPr>
        </p:nvSpPr>
        <p:spPr>
          <a:xfrm>
            <a:off x="0" y="6705600"/>
            <a:ext cx="160655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Fidelity Bank Internal Use Only</a:t>
            </a:r>
          </a:p>
        </p:txBody>
      </p:sp>
    </p:spTree>
    <p:extLst>
      <p:ext uri="{BB962C8B-B14F-4D97-AF65-F5344CB8AC3E}">
        <p14:creationId xmlns:p14="http://schemas.microsoft.com/office/powerpoint/2010/main" val="72105274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971-CCE8-B7BB-FFD3-62954769F5F4}"/>
              </a:ext>
            </a:extLst>
          </p:cNvPr>
          <p:cNvSpPr>
            <a:spLocks noGrp="1"/>
          </p:cNvSpPr>
          <p:nvPr>
            <p:ph type="ctrTitle"/>
          </p:nvPr>
        </p:nvSpPr>
        <p:spPr>
          <a:xfrm>
            <a:off x="2534816" y="1749490"/>
            <a:ext cx="8915399" cy="2262781"/>
          </a:xfrm>
        </p:spPr>
        <p:txBody>
          <a:bodyPr/>
          <a:lstStyle/>
          <a:p>
            <a:r>
              <a:rPr lang="en-US" b="1" dirty="0">
                <a:latin typeface="Berlin Sans FB Demi" panose="020E0802020502020306" pitchFamily="34" charset="0"/>
              </a:rPr>
              <a:t>NEARLY NEW NAUTICAL</a:t>
            </a:r>
          </a:p>
        </p:txBody>
      </p:sp>
      <p:sp>
        <p:nvSpPr>
          <p:cNvPr id="3" name="Subtitle 2">
            <a:extLst>
              <a:ext uri="{FF2B5EF4-FFF2-40B4-BE49-F238E27FC236}">
                <a16:creationId xmlns:a16="http://schemas.microsoft.com/office/drawing/2014/main" id="{5218AEC8-A5AD-D62F-7496-7002A8DF4B6B}"/>
              </a:ext>
            </a:extLst>
          </p:cNvPr>
          <p:cNvSpPr>
            <a:spLocks noGrp="1"/>
          </p:cNvSpPr>
          <p:nvPr>
            <p:ph type="subTitle" idx="1"/>
          </p:nvPr>
        </p:nvSpPr>
        <p:spPr>
          <a:xfrm>
            <a:off x="2534816" y="4012271"/>
            <a:ext cx="8915399" cy="1126283"/>
          </a:xfrm>
        </p:spPr>
        <p:txBody>
          <a:bodyPr/>
          <a:lstStyle/>
          <a:p>
            <a:r>
              <a:rPr lang="en-US" dirty="0">
                <a:latin typeface="Berlin Sans FB" panose="020E0602020502020306" pitchFamily="34" charset="0"/>
              </a:rPr>
              <a:t>ANALYSIS OF FACTORS AFFECTING VIEWS OF ADVERTS</a:t>
            </a:r>
          </a:p>
        </p:txBody>
      </p:sp>
    </p:spTree>
    <p:extLst>
      <p:ext uri="{BB962C8B-B14F-4D97-AF65-F5344CB8AC3E}">
        <p14:creationId xmlns:p14="http://schemas.microsoft.com/office/powerpoint/2010/main" val="425388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CA9BA-84D0-BEFC-AF67-2D16BE09A240}"/>
              </a:ext>
            </a:extLst>
          </p:cNvPr>
          <p:cNvSpPr txBox="1"/>
          <p:nvPr/>
        </p:nvSpPr>
        <p:spPr>
          <a:xfrm>
            <a:off x="2341984" y="1343608"/>
            <a:ext cx="8070979" cy="3416320"/>
          </a:xfrm>
          <a:prstGeom prst="rect">
            <a:avLst/>
          </a:prstGeom>
          <a:noFill/>
        </p:spPr>
        <p:txBody>
          <a:bodyPr wrap="square" rtlCol="0">
            <a:spAutoFit/>
          </a:bodyPr>
          <a:lstStyle/>
          <a:p>
            <a:r>
              <a:rPr lang="en-US" b="1" dirty="0"/>
              <a:t>Background</a:t>
            </a:r>
          </a:p>
          <a:p>
            <a:r>
              <a:rPr lang="en-US" dirty="0"/>
              <a:t>Nearly New Nautical is a website that allows users to advertise their used boats for sale. The marketing team is preparing a weekly newsletter for boat owners. The newsletter is designed to help sellers to get more views of their boat, as well as stay on top of market trends. The Head of Marketing has laid out an ambitious goal of increasing the number of readers by 75% this year.</a:t>
            </a:r>
          </a:p>
          <a:p>
            <a:endParaRPr lang="en-US" dirty="0"/>
          </a:p>
          <a:p>
            <a:endParaRPr lang="en-US" dirty="0"/>
          </a:p>
          <a:p>
            <a:r>
              <a:rPr lang="en-US" b="1" dirty="0"/>
              <a:t>Question</a:t>
            </a:r>
          </a:p>
          <a:p>
            <a:r>
              <a:rPr lang="en-US" dirty="0"/>
              <a:t>Do the most expensive boats get the most views? </a:t>
            </a:r>
          </a:p>
          <a:p>
            <a:r>
              <a:rPr lang="en-US" dirty="0"/>
              <a:t>Are there common features among the most viewed boats? </a:t>
            </a:r>
          </a:p>
        </p:txBody>
      </p:sp>
    </p:spTree>
    <p:extLst>
      <p:ext uri="{BB962C8B-B14F-4D97-AF65-F5344CB8AC3E}">
        <p14:creationId xmlns:p14="http://schemas.microsoft.com/office/powerpoint/2010/main" val="193541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E8AE-C659-833B-2D0A-6CA4556CDCEF}"/>
              </a:ext>
            </a:extLst>
          </p:cNvPr>
          <p:cNvSpPr>
            <a:spLocks noGrp="1"/>
          </p:cNvSpPr>
          <p:nvPr>
            <p:ph type="title"/>
          </p:nvPr>
        </p:nvSpPr>
        <p:spPr/>
        <p:txBody>
          <a:bodyPr>
            <a:normAutofit fontScale="90000"/>
          </a:bodyPr>
          <a:lstStyle/>
          <a:p>
            <a:r>
              <a:rPr lang="en-US" sz="3000" dirty="0"/>
              <a:t>As indicated by the graph below, the cost of a boat does not hugely influence the number of views it gets.</a:t>
            </a:r>
          </a:p>
        </p:txBody>
      </p:sp>
      <p:pic>
        <p:nvPicPr>
          <p:cNvPr id="1036" name="Picture 12">
            <a:extLst>
              <a:ext uri="{FF2B5EF4-FFF2-40B4-BE49-F238E27FC236}">
                <a16:creationId xmlns:a16="http://schemas.microsoft.com/office/drawing/2014/main" id="{0420B4E4-C240-A448-7CAB-94EF1A90E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599" y="2264125"/>
            <a:ext cx="4315968" cy="32895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8F72DC8-57B0-EB53-8115-9C3B6F7D5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7112" y="2264126"/>
            <a:ext cx="4315968" cy="328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51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940F1C-32A5-584B-B00D-36B726D90EFA}"/>
              </a:ext>
            </a:extLst>
          </p:cNvPr>
          <p:cNvSpPr>
            <a:spLocks noGrp="1"/>
          </p:cNvSpPr>
          <p:nvPr>
            <p:ph type="body" sz="half" idx="2"/>
          </p:nvPr>
        </p:nvSpPr>
        <p:spPr>
          <a:xfrm>
            <a:off x="1231675" y="1594660"/>
            <a:ext cx="3608387" cy="4275169"/>
          </a:xfrm>
        </p:spPr>
        <p:txBody>
          <a:bodyPr>
            <a:normAutofit/>
          </a:bodyPr>
          <a:lstStyle/>
          <a:p>
            <a:pPr marL="171450" indent="-171450">
              <a:buFont typeface="Wingdings" panose="05000000000000000000" pitchFamily="2" charset="2"/>
              <a:buChar char="v"/>
            </a:pPr>
            <a:r>
              <a:rPr lang="en-US" sz="2000" dirty="0"/>
              <a:t>Most customers viewed used boats much more than boats in other conditions.</a:t>
            </a:r>
          </a:p>
          <a:p>
            <a:pPr marL="171450" indent="-171450">
              <a:buFont typeface="Wingdings" panose="05000000000000000000" pitchFamily="2" charset="2"/>
              <a:buChar char="v"/>
            </a:pPr>
            <a:endParaRPr lang="en-US" sz="2000" dirty="0"/>
          </a:p>
          <a:p>
            <a:endParaRPr lang="en-US" sz="2000" dirty="0"/>
          </a:p>
          <a:p>
            <a:pPr marL="285750" indent="-285750">
              <a:buFont typeface="Wingdings" panose="05000000000000000000" pitchFamily="2" charset="2"/>
              <a:buChar char="v"/>
            </a:pPr>
            <a:r>
              <a:rPr lang="en-US" sz="2000" dirty="0"/>
              <a:t> Boats listed in Switzerland were viewed overwhelmingly more than other boats.</a:t>
            </a:r>
          </a:p>
          <a:p>
            <a:endParaRPr lang="en-US" dirty="0"/>
          </a:p>
        </p:txBody>
      </p:sp>
      <p:pic>
        <p:nvPicPr>
          <p:cNvPr id="4102" name="Picture 6">
            <a:extLst>
              <a:ext uri="{FF2B5EF4-FFF2-40B4-BE49-F238E27FC236}">
                <a16:creationId xmlns:a16="http://schemas.microsoft.com/office/drawing/2014/main" id="{B6037C5D-6A86-41A9-0E6F-D8156D535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001" y="1259633"/>
            <a:ext cx="4272548" cy="22999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8467A6E-BC84-0A6D-BDFB-721F5B003290}"/>
              </a:ext>
            </a:extLst>
          </p:cNvPr>
          <p:cNvSpPr txBox="1"/>
          <p:nvPr/>
        </p:nvSpPr>
        <p:spPr>
          <a:xfrm>
            <a:off x="2127380" y="203828"/>
            <a:ext cx="5850293" cy="707886"/>
          </a:xfrm>
          <a:prstGeom prst="rect">
            <a:avLst/>
          </a:prstGeom>
          <a:noFill/>
        </p:spPr>
        <p:txBody>
          <a:bodyPr wrap="square" rtlCol="0">
            <a:spAutoFit/>
          </a:bodyPr>
          <a:lstStyle/>
          <a:p>
            <a:r>
              <a:rPr lang="en-US" sz="2000" dirty="0"/>
              <a:t>Looking at boats averaging 100 or more views per day, we can see infer the following:</a:t>
            </a:r>
          </a:p>
        </p:txBody>
      </p:sp>
      <p:pic>
        <p:nvPicPr>
          <p:cNvPr id="8" name="Picture 2">
            <a:extLst>
              <a:ext uri="{FF2B5EF4-FFF2-40B4-BE49-F238E27FC236}">
                <a16:creationId xmlns:a16="http://schemas.microsoft.com/office/drawing/2014/main" id="{1328E440-758C-BD4B-6D11-62E6BD32A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6" y="3834881"/>
            <a:ext cx="3831813" cy="230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2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F811-D123-2B83-D3E8-0F4EBE770003}"/>
              </a:ext>
            </a:extLst>
          </p:cNvPr>
          <p:cNvSpPr>
            <a:spLocks noGrp="1"/>
          </p:cNvSpPr>
          <p:nvPr>
            <p:ph type="title"/>
          </p:nvPr>
        </p:nvSpPr>
        <p:spPr>
          <a:xfrm>
            <a:off x="1758788" y="1208314"/>
            <a:ext cx="2897188" cy="3027784"/>
          </a:xfrm>
        </p:spPr>
        <p:txBody>
          <a:bodyPr/>
          <a:lstStyle/>
          <a:p>
            <a:pPr marL="342900" indent="-342900">
              <a:buClr>
                <a:schemeClr val="accent1">
                  <a:lumMod val="75000"/>
                </a:schemeClr>
              </a:buClr>
              <a:buFont typeface="Wingdings" panose="05000000000000000000" pitchFamily="2" charset="2"/>
              <a:buChar char="v"/>
            </a:pPr>
            <a:r>
              <a:rPr lang="en-US" dirty="0"/>
              <a:t>Only boats that used either unleaded fuel or diesel were viewed, at least, 100 times daily.</a:t>
            </a:r>
            <a:br>
              <a:rPr lang="en-US" dirty="0"/>
            </a:br>
            <a:endParaRPr lang="en-US" dirty="0"/>
          </a:p>
        </p:txBody>
      </p:sp>
      <p:pic>
        <p:nvPicPr>
          <p:cNvPr id="4" name="Picture 3" descr="Chart, pie chart&#10;&#10;Description automatically generated">
            <a:extLst>
              <a:ext uri="{FF2B5EF4-FFF2-40B4-BE49-F238E27FC236}">
                <a16:creationId xmlns:a16="http://schemas.microsoft.com/office/drawing/2014/main" id="{880C8820-84E6-B6C4-BA41-98F5D91BF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956" y="641479"/>
            <a:ext cx="4334256" cy="4299994"/>
          </a:xfrm>
          <a:prstGeom prst="rect">
            <a:avLst/>
          </a:prstGeom>
        </p:spPr>
      </p:pic>
    </p:spTree>
    <p:extLst>
      <p:ext uri="{BB962C8B-B14F-4D97-AF65-F5344CB8AC3E}">
        <p14:creationId xmlns:p14="http://schemas.microsoft.com/office/powerpoint/2010/main" val="360236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A2A0B6-F239-BA19-C962-A79B5457685C}"/>
              </a:ext>
            </a:extLst>
          </p:cNvPr>
          <p:cNvSpPr>
            <a:spLocks noGrp="1"/>
          </p:cNvSpPr>
          <p:nvPr>
            <p:ph type="body" sz="half" idx="2"/>
          </p:nvPr>
        </p:nvSpPr>
        <p:spPr>
          <a:xfrm>
            <a:off x="1222244" y="457200"/>
            <a:ext cx="3505199" cy="4262436"/>
          </a:xfrm>
        </p:spPr>
        <p:txBody>
          <a:bodyPr>
            <a:noAutofit/>
          </a:bodyPr>
          <a:lstStyle/>
          <a:p>
            <a:pPr marL="285750" indent="-285750">
              <a:buFont typeface="Wingdings" panose="05000000000000000000" pitchFamily="2" charset="2"/>
              <a:buChar char="v"/>
            </a:pPr>
            <a:r>
              <a:rPr lang="en-US" sz="2000" dirty="0"/>
              <a:t> Boats made with </a:t>
            </a:r>
            <a:r>
              <a:rPr lang="en-US" sz="2000" dirty="0" err="1"/>
              <a:t>Fibreglass</a:t>
            </a:r>
            <a:r>
              <a:rPr lang="en-US" sz="2000" dirty="0"/>
              <a:t> (GRP) were preferred by most customers.</a:t>
            </a:r>
          </a:p>
          <a:p>
            <a:endParaRPr lang="en-US" sz="2000" dirty="0"/>
          </a:p>
          <a:p>
            <a:pPr marL="285750" indent="-285750">
              <a:buFont typeface="Wingdings" panose="05000000000000000000" pitchFamily="2" charset="2"/>
              <a:buChar char="v"/>
            </a:pPr>
            <a:r>
              <a:rPr lang="en-US" sz="2000" dirty="0"/>
              <a:t>Also, although there were not many advertised boats made with Plastic relative to other materials (77), boats made with plastic were more likely to average, at least, 100 viewed daily than to other materials (other than GRP).</a:t>
            </a:r>
          </a:p>
        </p:txBody>
      </p:sp>
      <p:pic>
        <p:nvPicPr>
          <p:cNvPr id="6" name="Picture 2">
            <a:extLst>
              <a:ext uri="{FF2B5EF4-FFF2-40B4-BE49-F238E27FC236}">
                <a16:creationId xmlns:a16="http://schemas.microsoft.com/office/drawing/2014/main" id="{9D4BB7BF-33F4-362E-4217-A679E0F5F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28" y="457200"/>
            <a:ext cx="6502398" cy="53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28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10F8AD-22E6-6697-F196-C53D3F9DECCE}"/>
              </a:ext>
            </a:extLst>
          </p:cNvPr>
          <p:cNvSpPr>
            <a:spLocks noGrp="1"/>
          </p:cNvSpPr>
          <p:nvPr>
            <p:ph type="body" sz="half" idx="2"/>
          </p:nvPr>
        </p:nvSpPr>
        <p:spPr>
          <a:xfrm>
            <a:off x="746482" y="405882"/>
            <a:ext cx="3341687" cy="3811588"/>
          </a:xfrm>
        </p:spPr>
        <p:txBody>
          <a:bodyPr>
            <a:noAutofit/>
          </a:bodyPr>
          <a:lstStyle/>
          <a:p>
            <a:pPr marL="285750" indent="-285750">
              <a:buFont typeface="Wingdings" panose="05000000000000000000" pitchFamily="2" charset="2"/>
              <a:buChar char="v"/>
            </a:pPr>
            <a:r>
              <a:rPr lang="en-US" sz="1600" dirty="0"/>
              <a:t>Sport Boats, Cabin boats and Motor yachts were viewed more than other types of boats although the distribution of the type of boat was not as skewed as the other factors.</a:t>
            </a:r>
          </a:p>
          <a:p>
            <a:pPr marL="285750" indent="-285750">
              <a:buFont typeface="Wingdings" panose="05000000000000000000" pitchFamily="2" charset="2"/>
              <a:buChar char="v"/>
            </a:pPr>
            <a:r>
              <a:rPr lang="en-US" sz="1600" dirty="0"/>
              <a:t> It’s worth noting that these three (3) types of boats were also massively featured in combinations with other boat type features.</a:t>
            </a:r>
          </a:p>
          <a:p>
            <a:endParaRPr lang="en-US" sz="1600" dirty="0"/>
          </a:p>
          <a:p>
            <a:endParaRPr lang="en-US" sz="1600" dirty="0"/>
          </a:p>
          <a:p>
            <a:pPr marL="285750" indent="-285750">
              <a:buFont typeface="Wingdings" panose="05000000000000000000" pitchFamily="2" charset="2"/>
              <a:buChar char="v"/>
            </a:pPr>
            <a:r>
              <a:rPr lang="en-US" sz="1600" dirty="0"/>
              <a:t>However, the customers did not care about the manufacturer of the boat as shown in the graph.</a:t>
            </a:r>
          </a:p>
        </p:txBody>
      </p:sp>
      <p:grpSp>
        <p:nvGrpSpPr>
          <p:cNvPr id="6" name="Group 5">
            <a:extLst>
              <a:ext uri="{FF2B5EF4-FFF2-40B4-BE49-F238E27FC236}">
                <a16:creationId xmlns:a16="http://schemas.microsoft.com/office/drawing/2014/main" id="{57896FF1-56C1-8423-78F9-189F4FCEBFC1}"/>
              </a:ext>
            </a:extLst>
          </p:cNvPr>
          <p:cNvGrpSpPr/>
          <p:nvPr/>
        </p:nvGrpSpPr>
        <p:grpSpPr>
          <a:xfrm>
            <a:off x="4973217" y="242596"/>
            <a:ext cx="6968412" cy="5990643"/>
            <a:chOff x="4889241" y="489857"/>
            <a:chExt cx="6968412" cy="5990643"/>
          </a:xfrm>
        </p:grpSpPr>
        <p:pic>
          <p:nvPicPr>
            <p:cNvPr id="6148" name="Picture 4">
              <a:extLst>
                <a:ext uri="{FF2B5EF4-FFF2-40B4-BE49-F238E27FC236}">
                  <a16:creationId xmlns:a16="http://schemas.microsoft.com/office/drawing/2014/main" id="{0E833FFC-3364-EF95-CAA4-FDB52BD62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241" y="489857"/>
              <a:ext cx="6968412" cy="317152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408FBFA-3249-97D8-09E5-82AF4F28C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022" y="3775400"/>
              <a:ext cx="5831631" cy="27051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891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9DF4A8-F7AC-AD81-F35B-60D9EBBBFA8A}"/>
              </a:ext>
            </a:extLst>
          </p:cNvPr>
          <p:cNvSpPr txBox="1"/>
          <p:nvPr/>
        </p:nvSpPr>
        <p:spPr>
          <a:xfrm>
            <a:off x="4229877" y="681135"/>
            <a:ext cx="4979437" cy="5355312"/>
          </a:xfrm>
          <a:prstGeom prst="rect">
            <a:avLst/>
          </a:prstGeom>
          <a:noFill/>
        </p:spPr>
        <p:txBody>
          <a:bodyPr wrap="square" rtlCol="0">
            <a:spAutoFit/>
          </a:bodyPr>
          <a:lstStyle/>
          <a:p>
            <a:pPr algn="ctr"/>
            <a:r>
              <a:rPr lang="en-US" b="1" dirty="0"/>
              <a:t>RECOMMENDATION</a:t>
            </a:r>
          </a:p>
          <a:p>
            <a:pPr algn="ctr"/>
            <a:endParaRPr lang="en-US" dirty="0"/>
          </a:p>
          <a:p>
            <a:r>
              <a:rPr lang="en-US" dirty="0"/>
              <a:t>To increase customer views:</a:t>
            </a:r>
          </a:p>
          <a:p>
            <a:endParaRPr lang="en-US" dirty="0"/>
          </a:p>
          <a:p>
            <a:pPr marL="285750" indent="-285750">
              <a:buFont typeface="Wingdings" panose="05000000000000000000" pitchFamily="2" charset="2"/>
              <a:buChar char="v"/>
            </a:pPr>
            <a:r>
              <a:rPr lang="en-US" dirty="0"/>
              <a:t>List more Used boats.</a:t>
            </a:r>
          </a:p>
          <a:p>
            <a:endParaRPr lang="en-US" dirty="0"/>
          </a:p>
          <a:p>
            <a:pPr marL="285750" indent="-285750">
              <a:buFont typeface="Wingdings" panose="05000000000000000000" pitchFamily="2" charset="2"/>
              <a:buChar char="v"/>
            </a:pPr>
            <a:r>
              <a:rPr lang="en-US" dirty="0"/>
              <a:t>Advertise boats made with Fiberglass (GRP) and possibly Plastic material.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Post boats that use either Unleaded Fuel or Diesel.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Target the </a:t>
            </a:r>
            <a:r>
              <a:rPr lang="en-US"/>
              <a:t>Swiss demographic.</a:t>
            </a:r>
            <a:endParaRPr lang="en-US" dirty="0"/>
          </a:p>
          <a:p>
            <a:pPr marL="285750" indent="-285750">
              <a:buFont typeface="Wingdings" panose="05000000000000000000" pitchFamily="2" charset="2"/>
              <a:buChar char="v"/>
            </a:pPr>
            <a:endParaRPr lang="en-US" dirty="0"/>
          </a:p>
          <a:p>
            <a:r>
              <a:rPr lang="en-US" dirty="0"/>
              <a:t>A </a:t>
            </a:r>
            <a:r>
              <a:rPr lang="en-US" b="1" dirty="0"/>
              <a:t>Used Boat </a:t>
            </a:r>
            <a:r>
              <a:rPr lang="en-US" dirty="0"/>
              <a:t>made with </a:t>
            </a:r>
            <a:r>
              <a:rPr lang="en-US" b="1" dirty="0"/>
              <a:t>Fiberglass/Plastic</a:t>
            </a:r>
            <a:r>
              <a:rPr lang="en-US" dirty="0"/>
              <a:t> that uses </a:t>
            </a:r>
            <a:r>
              <a:rPr lang="en-US" b="1" dirty="0"/>
              <a:t>Unleaded Fuel/Diesel </a:t>
            </a:r>
            <a:r>
              <a:rPr lang="en-US" dirty="0"/>
              <a:t>located in </a:t>
            </a:r>
            <a:r>
              <a:rPr lang="en-US" b="1" dirty="0"/>
              <a:t>Switzerland </a:t>
            </a:r>
            <a:r>
              <a:rPr lang="en-US" dirty="0"/>
              <a:t>would likely generate more views than any other combination.</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42246981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10460</TotalTime>
  <Words>396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Berlin Sans FB</vt:lpstr>
      <vt:lpstr>Berlin Sans FB Demi</vt:lpstr>
      <vt:lpstr>Calibri</vt:lpstr>
      <vt:lpstr>Century Gothic</vt:lpstr>
      <vt:lpstr>Wingdings</vt:lpstr>
      <vt:lpstr>Wingdings 3</vt:lpstr>
      <vt:lpstr>Wisp</vt:lpstr>
      <vt:lpstr>NEARLY NEW NAUTICAL</vt:lpstr>
      <vt:lpstr>PowerPoint Presentation</vt:lpstr>
      <vt:lpstr>As indicated by the graph below, the cost of a boat does not hugely influence the number of views it gets.</vt:lpstr>
      <vt:lpstr>PowerPoint Presentation</vt:lpstr>
      <vt:lpstr>Only boats that used either unleaded fuel or diesel were viewed, at least, 100 times daily.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NEARLY NEW NAUTICAL</dc:title>
  <dc:creator>Tito Ebeniro</dc:creator>
  <cp:lastModifiedBy>Tito Ebeniro</cp:lastModifiedBy>
  <cp:revision>16</cp:revision>
  <dcterms:created xsi:type="dcterms:W3CDTF">2022-09-19T14:05:56Z</dcterms:created>
  <dcterms:modified xsi:type="dcterms:W3CDTF">2022-10-02T22:12:27Z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571d414-8c78-48dc-92e4-1c48959ff893_Enabled">
    <vt:lpwstr>true</vt:lpwstr>
  </property>
  <property fmtid="{D5CDD505-2E9C-101B-9397-08002B2CF9AE}" pid="3" name="MSIP_Label_3571d414-8c78-48dc-92e4-1c48959ff893_SetDate">
    <vt:lpwstr>2022-09-24T21:36:39Z</vt:lpwstr>
  </property>
  <property fmtid="{D5CDD505-2E9C-101B-9397-08002B2CF9AE}" pid="4" name="MSIP_Label_3571d414-8c78-48dc-92e4-1c48959ff893_Method">
    <vt:lpwstr>Standard</vt:lpwstr>
  </property>
  <property fmtid="{D5CDD505-2E9C-101B-9397-08002B2CF9AE}" pid="5" name="MSIP_Label_3571d414-8c78-48dc-92e4-1c48959ff893_Name">
    <vt:lpwstr>Internal-General</vt:lpwstr>
  </property>
  <property fmtid="{D5CDD505-2E9C-101B-9397-08002B2CF9AE}" pid="6" name="MSIP_Label_3571d414-8c78-48dc-92e4-1c48959ff893_SiteId">
    <vt:lpwstr>2a50328f-787b-4d68-b2e3-1c12440252ab</vt:lpwstr>
  </property>
  <property fmtid="{D5CDD505-2E9C-101B-9397-08002B2CF9AE}" pid="7" name="MSIP_Label_3571d414-8c78-48dc-92e4-1c48959ff893_ActionId">
    <vt:lpwstr>d2080c0e-66f4-4c3a-bd4b-8ca36c3cd5fd</vt:lpwstr>
  </property>
  <property fmtid="{D5CDD505-2E9C-101B-9397-08002B2CF9AE}" pid="8" name="MSIP_Label_3571d414-8c78-48dc-92e4-1c48959ff893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Fidelity Bank Internal Use Only</vt:lpwstr>
  </property>
  <property fmtid="{D5CDD505-2E9C-101B-9397-08002B2CF9AE}" pid="11" name="ClassificationContentMarkingHeaderLocations">
    <vt:lpwstr>Office Theme:9</vt:lpwstr>
  </property>
  <property fmtid="{D5CDD505-2E9C-101B-9397-08002B2CF9AE}" pid="12" name="ClassificationContentMarkingHeaderText">
    <vt:lpwstr>Internal Use Only</vt:lpwstr>
  </property>
</Properties>
</file>