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2"/>
  </p:notesMasterIdLst>
  <p:sldIdLst>
    <p:sldId id="256" r:id="rId3"/>
    <p:sldId id="258" r:id="rId4"/>
    <p:sldId id="260" r:id="rId5"/>
    <p:sldId id="259" r:id="rId6"/>
    <p:sldId id="296" r:id="rId7"/>
    <p:sldId id="262" r:id="rId8"/>
    <p:sldId id="297" r:id="rId9"/>
    <p:sldId id="263" r:id="rId10"/>
    <p:sldId id="298" r:id="rId11"/>
    <p:sldId id="299" r:id="rId12"/>
    <p:sldId id="307" r:id="rId13"/>
    <p:sldId id="300" r:id="rId14"/>
    <p:sldId id="278" r:id="rId15"/>
    <p:sldId id="301" r:id="rId16"/>
    <p:sldId id="302" r:id="rId17"/>
    <p:sldId id="303" r:id="rId18"/>
    <p:sldId id="305" r:id="rId19"/>
    <p:sldId id="306" r:id="rId20"/>
    <p:sldId id="308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Doppio One" panose="020B0604020202020204" charset="0"/>
      <p:regular r:id="rId24"/>
    </p:embeddedFont>
    <p:embeddedFont>
      <p:font typeface="Encode Sans" panose="020B0604020202020204" charset="0"/>
      <p:regular r:id="rId25"/>
      <p:bold r:id="rId26"/>
    </p:embeddedFont>
    <p:embeddedFont>
      <p:font typeface="Encode Sans Condensed" panose="020B0604020202020204" charset="0"/>
      <p:regular r:id="rId27"/>
      <p:bold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13E176-E7D5-4B47-B62D-C23922565E64}">
  <a:tblStyle styleId="{CD13E176-E7D5-4B47-B62D-C23922565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87C1BF-208A-4A5F-B1FA-0FB6E1CC1B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467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9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6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09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046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8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52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93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21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7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9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7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6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423566" cy="1967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d’Architecture</a:t>
            </a:r>
            <a:br>
              <a:rPr lang="en" dirty="0"/>
            </a:br>
            <a:r>
              <a:rPr lang="en" b="1" dirty="0"/>
              <a:t> </a:t>
            </a:r>
            <a:r>
              <a:rPr lang="en" b="1" dirty="0">
                <a:solidFill>
                  <a:schemeClr val="accent2"/>
                </a:solidFill>
              </a:rPr>
              <a:t>Projet Furbex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783550"/>
            <a:ext cx="5232454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d’adressage IP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AF5A7DE-9AF9-A0F7-BD74-20081B2F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93" y="567170"/>
            <a:ext cx="4661813" cy="40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783550"/>
            <a:ext cx="4805272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Tuto d’installation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Installation</a:t>
            </a:r>
            <a:endParaRPr dirty="0"/>
          </a:p>
        </p:txBody>
      </p:sp>
      <p:sp>
        <p:nvSpPr>
          <p:cNvPr id="442" name="Google Shape;442;p51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100" u="sng" dirty="0">
                <a:solidFill>
                  <a:srgbClr val="FFFFFF"/>
                </a:solidFill>
              </a:rPr>
              <a:t>Il est nécessaire d’installer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rgbClr val="FFFFFF"/>
                </a:solidFill>
              </a:rPr>
              <a:t>- GNS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rgbClr val="FFFFFF"/>
                </a:solidFill>
              </a:rPr>
              <a:t>- Virtual BOX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buClr>
                <a:srgbClr val="0E2A47"/>
              </a:buClr>
              <a:buSzPts val="1100"/>
            </a:pPr>
            <a:r>
              <a:rPr lang="fr-FR" sz="1000" u="sng" dirty="0">
                <a:solidFill>
                  <a:srgbClr val="FFFFFF"/>
                </a:solidFill>
              </a:rPr>
              <a:t>Veuillez créer les machines virtuelles suivantes sur Virtual BOX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0CB5232-9C44-CB46-2943-4B458FF9B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26466"/>
              </p:ext>
            </p:extLst>
          </p:nvPr>
        </p:nvGraphicFramePr>
        <p:xfrm>
          <a:off x="2419350" y="2567400"/>
          <a:ext cx="4305300" cy="1902376"/>
        </p:xfrm>
        <a:graphic>
          <a:graphicData uri="http://schemas.openxmlformats.org/drawingml/2006/table">
            <a:tbl>
              <a:tblPr firstRow="1" bandRow="1">
                <a:tableStyleId>{CD13E176-E7D5-4B47-B62D-C23922565E64}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512801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6168546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52492663"/>
                    </a:ext>
                  </a:extLst>
                </a:gridCol>
              </a:tblGrid>
              <a:tr h="333327">
                <a:tc>
                  <a:txBody>
                    <a:bodyPr/>
                    <a:lstStyle/>
                    <a:p>
                      <a:r>
                        <a:rPr lang="fr-FR" sz="1200" b="1" u="sng" dirty="0">
                          <a:solidFill>
                            <a:schemeClr val="bg1"/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u="sng" dirty="0">
                          <a:solidFill>
                            <a:schemeClr val="bg1"/>
                          </a:solidFill>
                        </a:rPr>
                        <a:t>Mémoire Vive conseillée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u="sng" dirty="0">
                          <a:solidFill>
                            <a:schemeClr val="bg1"/>
                          </a:solidFill>
                        </a:rPr>
                        <a:t>Stockage </a:t>
                      </a:r>
                      <a:r>
                        <a:rPr lang="fr-FR" sz="1200" b="1" u="sng" dirty="0" err="1">
                          <a:solidFill>
                            <a:schemeClr val="bg1"/>
                          </a:solidFill>
                        </a:rPr>
                        <a:t>consillé</a:t>
                      </a:r>
                      <a:endParaRPr lang="fr-FR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79258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Mac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20go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70801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20go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4200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OPNSense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8go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93244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Cisco </a:t>
                      </a:r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nx-osv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 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8go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77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GNS Setup</a:t>
            </a:r>
            <a:endParaRPr dirty="0"/>
          </a:p>
        </p:txBody>
      </p:sp>
      <p:sp>
        <p:nvSpPr>
          <p:cNvPr id="442" name="Google Shape;442;p51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rgbClr val="FFFFFF"/>
                </a:solidFill>
              </a:rPr>
              <a:t>Par la suite, créez un nouveau projet GNS 3 puis importez les 4 machines virtuelles que vous venez de créer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233289-3709-C7C2-9B45-8D5BE17C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86" y="1830096"/>
            <a:ext cx="4241628" cy="28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GNS Setup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9C6039-830B-2381-D9EC-DBA17F41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40" y="2139381"/>
            <a:ext cx="2105319" cy="2667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D28D16-47F4-8B55-E1BE-08427A3A70D4}"/>
              </a:ext>
            </a:extLst>
          </p:cNvPr>
          <p:cNvSpPr txBox="1"/>
          <p:nvPr/>
        </p:nvSpPr>
        <p:spPr>
          <a:xfrm>
            <a:off x="812800" y="1498600"/>
            <a:ext cx="726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Pour les machines clientes (Ubuntu et Mac OS) il sera nécessaire d’activer cette option lors de laisser la possibilité de cloner plusieurs machines qui proviennent de ces OS :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A partir de cela, vous pouvez désormais créer l’arborescence à partir du </a:t>
            </a:r>
            <a:r>
              <a:rPr lang="fr-FR" sz="1200" b="1" dirty="0">
                <a:solidFill>
                  <a:schemeClr val="bg1"/>
                </a:solidFill>
              </a:rPr>
              <a:t>Schéma Réseau </a:t>
            </a:r>
            <a:r>
              <a:rPr lang="fr-FR" sz="1200" dirty="0">
                <a:solidFill>
                  <a:schemeClr val="bg1"/>
                </a:solidFill>
              </a:rPr>
              <a:t>(</a:t>
            </a:r>
            <a:r>
              <a:rPr lang="fr-FR" sz="1200" i="1" dirty="0">
                <a:solidFill>
                  <a:schemeClr val="bg1"/>
                </a:solidFill>
              </a:rPr>
              <a:t>voir slide 7</a:t>
            </a:r>
            <a:r>
              <a:rPr lang="fr-FR" sz="12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107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OPNSense</a:t>
            </a:r>
            <a:r>
              <a:rPr lang="fr-FR" dirty="0"/>
              <a:t> Base Config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6D0D83-2BD3-4B6A-AAFA-EDF62FCBF0B9}"/>
              </a:ext>
            </a:extLst>
          </p:cNvPr>
          <p:cNvSpPr txBox="1"/>
          <p:nvPr/>
        </p:nvSpPr>
        <p:spPr>
          <a:xfrm>
            <a:off x="853612" y="1787699"/>
            <a:ext cx="74367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configuration de base de 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 consiste à seulement configurer les interfaces pour que le réseau soit entièrement installé.</a:t>
            </a:r>
          </a:p>
          <a:p>
            <a:r>
              <a:rPr lang="fr-FR" dirty="0">
                <a:solidFill>
                  <a:schemeClr val="bg1"/>
                </a:solidFill>
              </a:rPr>
              <a:t>Lors du premier lancement de 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, il faudra vous connecter au compte « installer » avec comme mot de passe « 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 », suivez les étapes de configuration (clavier, langue, </a:t>
            </a:r>
            <a:r>
              <a:rPr lang="fr-FR" dirty="0" err="1">
                <a:solidFill>
                  <a:schemeClr val="bg1"/>
                </a:solidFill>
              </a:rPr>
              <a:t>etc</a:t>
            </a:r>
            <a:r>
              <a:rPr lang="fr-FR" dirty="0">
                <a:solidFill>
                  <a:schemeClr val="bg1"/>
                </a:solidFill>
              </a:rPr>
              <a:t>) puis vous arriverez à l’étape d’installation : sélectionnez la première option (UFS) puis suivez toutes les étapes notamment en </a:t>
            </a:r>
            <a:r>
              <a:rPr lang="fr-FR" dirty="0" err="1">
                <a:solidFill>
                  <a:schemeClr val="bg1"/>
                </a:solidFill>
              </a:rPr>
              <a:t>séléctionnant</a:t>
            </a:r>
            <a:r>
              <a:rPr lang="fr-FR" dirty="0">
                <a:solidFill>
                  <a:schemeClr val="bg1"/>
                </a:solidFill>
              </a:rPr>
              <a:t> la bonne partition à formater.</a:t>
            </a:r>
          </a:p>
          <a:p>
            <a:r>
              <a:rPr lang="fr-FR" dirty="0">
                <a:solidFill>
                  <a:schemeClr val="bg1"/>
                </a:solidFill>
              </a:rPr>
              <a:t>Une fois l’installation complétée, votre routeur se redémarrera, vous pourrez désormais vous connecter au compte « root » avec le mot de passe « 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 ».</a:t>
            </a:r>
          </a:p>
          <a:p>
            <a:r>
              <a:rPr lang="fr-FR" dirty="0">
                <a:solidFill>
                  <a:schemeClr val="bg1"/>
                </a:solidFill>
              </a:rPr>
              <a:t>Utilisez les deux options « </a:t>
            </a:r>
            <a:r>
              <a:rPr lang="fr-FR" dirty="0" err="1">
                <a:solidFill>
                  <a:schemeClr val="bg1"/>
                </a:solidFill>
              </a:rPr>
              <a:t>assign</a:t>
            </a:r>
            <a:r>
              <a:rPr lang="fr-FR" dirty="0">
                <a:solidFill>
                  <a:schemeClr val="bg1"/>
                </a:solidFill>
              </a:rPr>
              <a:t> interface » pour correctement assigner chaque interface puis l’option « configure interface » et voici ce qu’il faudra mettre (voir la slide suivante)</a:t>
            </a:r>
          </a:p>
        </p:txBody>
      </p:sp>
    </p:spTree>
    <p:extLst>
      <p:ext uri="{BB962C8B-B14F-4D97-AF65-F5344CB8AC3E}">
        <p14:creationId xmlns:p14="http://schemas.microsoft.com/office/powerpoint/2010/main" val="264798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OPNSense</a:t>
            </a:r>
            <a:r>
              <a:rPr lang="fr-FR" dirty="0"/>
              <a:t> Base Config</a:t>
            </a:r>
            <a:endParaRPr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4881B7D-CAD1-A9D6-AA7D-16521DF5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15189"/>
              </p:ext>
            </p:extLst>
          </p:nvPr>
        </p:nvGraphicFramePr>
        <p:xfrm>
          <a:off x="0" y="1179222"/>
          <a:ext cx="9144000" cy="2317232"/>
        </p:xfrm>
        <a:graphic>
          <a:graphicData uri="http://schemas.openxmlformats.org/drawingml/2006/table">
            <a:tbl>
              <a:tblPr firstRow="1" bandRow="1">
                <a:tableStyleId>{CD13E176-E7D5-4B47-B62D-C23922565E64}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3846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388588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5135171"/>
                    </a:ext>
                  </a:extLst>
                </a:gridCol>
              </a:tblGrid>
              <a:tr h="79285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Interface em0,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Interface em1, LAN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45761"/>
                  </a:ext>
                </a:extLst>
              </a:tr>
              <a:tr h="79285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IP/V4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DHCP/V4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90060"/>
                  </a:ext>
                </a:extLst>
              </a:tr>
              <a:tr h="46638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DHCP sur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OUI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POOL :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192.168.1.10 à 192.168.1.255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53963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685BAA5-F53C-206B-6390-BCCAE27441FF}"/>
              </a:ext>
            </a:extLst>
          </p:cNvPr>
          <p:cNvSpPr txBox="1"/>
          <p:nvPr/>
        </p:nvSpPr>
        <p:spPr>
          <a:xfrm>
            <a:off x="1864367" y="3616347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autres propositions de configuration sont à laisser par défaut.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Voici le résultat qu’on devrait obtenir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3AE940-E329-ABA9-617F-B2A323C52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92"/>
          <a:stretch/>
        </p:blipFill>
        <p:spPr>
          <a:xfrm>
            <a:off x="2485733" y="4394401"/>
            <a:ext cx="4172532" cy="4763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86C53B-52A1-5EDA-6099-02D0C4A8D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21"/>
          <a:stretch/>
        </p:blipFill>
        <p:spPr>
          <a:xfrm>
            <a:off x="2485733" y="4844604"/>
            <a:ext cx="4172532" cy="2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Vérification de la bonne installation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0FCF8E-BB1E-9A1F-6245-418F062884C6}"/>
              </a:ext>
            </a:extLst>
          </p:cNvPr>
          <p:cNvSpPr txBox="1"/>
          <p:nvPr/>
        </p:nvSpPr>
        <p:spPr>
          <a:xfrm>
            <a:off x="546998" y="1879252"/>
            <a:ext cx="8050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Une fois l’ensemble de ces étapes réalisées, il vous suffira de vous rendre sur une machine connectée au réseau et de taper l’adresse </a:t>
            </a:r>
            <a:r>
              <a:rPr lang="fr-FR" dirty="0" err="1">
                <a:solidFill>
                  <a:schemeClr val="bg1"/>
                </a:solidFill>
              </a:rPr>
              <a:t>ip</a:t>
            </a:r>
            <a:r>
              <a:rPr lang="fr-FR" dirty="0">
                <a:solidFill>
                  <a:schemeClr val="bg1"/>
                </a:solidFill>
              </a:rPr>
              <a:t> de l’interface du routeur (192.168.1.1).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Vous accéderez alors à l’interface web du routeur.</a:t>
            </a:r>
            <a:br>
              <a:rPr lang="fr-FR" dirty="0">
                <a:solidFill>
                  <a:schemeClr val="bg1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Pour configurer le réseau </a:t>
            </a:r>
            <a:r>
              <a:rPr lang="fr-FR" dirty="0" err="1">
                <a:solidFill>
                  <a:schemeClr val="bg1"/>
                </a:solidFill>
              </a:rPr>
              <a:t>Furbex</a:t>
            </a:r>
            <a:r>
              <a:rPr lang="fr-FR" dirty="0">
                <a:solidFill>
                  <a:schemeClr val="bg1"/>
                </a:solidFill>
              </a:rPr>
              <a:t> veuillez consulter la documentation d’exploitation.</a:t>
            </a:r>
          </a:p>
        </p:txBody>
      </p:sp>
    </p:spTree>
    <p:extLst>
      <p:ext uri="{BB962C8B-B14F-4D97-AF65-F5344CB8AC3E}">
        <p14:creationId xmlns:p14="http://schemas.microsoft.com/office/powerpoint/2010/main" val="416466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783550"/>
            <a:ext cx="4805272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Démonstration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3"/>
          </p:nvPr>
        </p:nvSpPr>
        <p:spPr>
          <a:xfrm>
            <a:off x="2727975" y="29385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5"/>
          </p:nvPr>
        </p:nvSpPr>
        <p:spPr>
          <a:xfrm>
            <a:off x="5470650" y="29385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6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Pitch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Schéma Réseau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Services Installés </a:t>
            </a:r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3"/>
          </p:nvPr>
        </p:nvSpPr>
        <p:spPr>
          <a:xfrm>
            <a:off x="1829325" y="3492934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d’adressage IP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4"/>
          </p:nvPr>
        </p:nvSpPr>
        <p:spPr>
          <a:xfrm>
            <a:off x="4572000" y="3492934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 d’installation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Pitch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659632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Projet </a:t>
            </a:r>
            <a:r>
              <a:rPr lang="fr-FR" dirty="0" err="1"/>
              <a:t>Furbex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1895332"/>
            <a:ext cx="4294800" cy="292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Le projet </a:t>
            </a:r>
            <a:r>
              <a:rPr lang="fr-FR" dirty="0" err="1"/>
              <a:t>Fubex</a:t>
            </a:r>
            <a:r>
              <a:rPr lang="fr-FR" dirty="0"/>
              <a:t> est un projet de site internet tenu à </a:t>
            </a:r>
            <a:r>
              <a:rPr lang="fr-FR" dirty="0" err="1"/>
              <a:t>Ynov</a:t>
            </a:r>
            <a:r>
              <a:rPr lang="fr-FR" dirty="0"/>
              <a:t>. Dans la perspective de ce projet de réseau, notre but a été de simuler ce que pourrait donner dans le futur une architecture de startup à partir d’un projet réel que nous menons.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Le projet </a:t>
            </a:r>
            <a:r>
              <a:rPr lang="fr-FR" dirty="0" err="1"/>
              <a:t>Furbex</a:t>
            </a:r>
            <a:r>
              <a:rPr lang="fr-FR" dirty="0"/>
              <a:t> comporte deux pôles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- Les artistes (qui créent les maquettes web)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- Les développeurs (qui codent le site internet)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lang="fr-FR" dirty="0"/>
          </a:p>
          <a:p>
            <a:pPr marL="0" indent="0">
              <a:buSzPts val="1100"/>
              <a:buNone/>
            </a:pPr>
            <a:r>
              <a:rPr lang="fr-FR" dirty="0" err="1"/>
              <a:t>Fubex</a:t>
            </a:r>
            <a:r>
              <a:rPr lang="fr-FR" dirty="0"/>
              <a:t> est un projet de création de site web et donc il est nécessaire de pouvoir partager des fichiers entre artistes et de même pour les développeurs.</a:t>
            </a:r>
          </a:p>
          <a:p>
            <a:pPr marL="0" indent="0">
              <a:buSzPts val="1100"/>
              <a:buNone/>
            </a:pPr>
            <a:endParaRPr lang="fr-FR" dirty="0"/>
          </a:p>
          <a:p>
            <a:pPr marL="0" indent="0">
              <a:buSzPts val="1100"/>
              <a:buNone/>
            </a:pPr>
            <a:r>
              <a:rPr lang="fr-FR" dirty="0"/>
              <a:t>Aussi, il y a un serveur de stockage pour les développeurs et un pour les artistes.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" r="29"/>
          <a:stretch/>
        </p:blipFill>
        <p:spPr>
          <a:xfrm>
            <a:off x="0" y="-2250"/>
            <a:ext cx="3428999" cy="5148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Schéma Réseau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69E7BB-605C-18F5-7BE4-AC6B2685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34" y="523009"/>
            <a:ext cx="5652731" cy="4097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48671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Services Installés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1088023" y="1743740"/>
            <a:ext cx="3421631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Attribuera dynamiquement des adresses IP dans un pool d’adresse compris entre 192.168.1.10 et 192.168.1.254 avec un masque de 255.255.255.0</a:t>
            </a:r>
            <a:br>
              <a:rPr lang="fr-FR" dirty="0"/>
            </a:br>
            <a:r>
              <a:rPr lang="fr-FR" dirty="0"/>
              <a:t>Le réseau pourra accueillir 244 machines ce qui est largement suffisant pour le réseau de la startup.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C’est un service de DNS proposé par </a:t>
            </a:r>
            <a:r>
              <a:rPr lang="fr-FR" dirty="0" err="1"/>
              <a:t>OPNSense</a:t>
            </a:r>
            <a:r>
              <a:rPr lang="fr-FR" dirty="0"/>
              <a:t> qui est entièrement configurable (possibilité d’ajouter des blacklist d’URL, etc.).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Unbound</a:t>
            </a:r>
            <a:r>
              <a:rPr lang="fr-FR" dirty="0"/>
              <a:t> DNS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</a:t>
            </a:r>
            <a:endParaRPr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 permettra de sécuriser les connexions au réseau en refusant l’accès à certaines </a:t>
            </a:r>
            <a:r>
              <a:rPr lang="fr-FR" dirty="0" err="1"/>
              <a:t>ip</a:t>
            </a:r>
            <a:r>
              <a:rPr lang="fr-FR" dirty="0"/>
              <a:t>.</a:t>
            </a:r>
            <a:endParaRPr dirty="0"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Routeur (</a:t>
            </a:r>
            <a:r>
              <a:rPr lang="fr-FR" dirty="0" err="1"/>
              <a:t>OPNSense</a:t>
            </a:r>
            <a:r>
              <a:rPr lang="fr-FR" dirty="0"/>
              <a:t>)</a:t>
            </a:r>
            <a:endParaRPr dirty="0"/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permettra de vérifier que la personne connectée au wifi est bien un employer de </a:t>
            </a:r>
            <a:r>
              <a:rPr lang="fr-FR" dirty="0" err="1"/>
              <a:t>Furbex</a:t>
            </a:r>
            <a:r>
              <a:rPr lang="fr-FR" dirty="0"/>
              <a:t>.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Firewall</a:t>
            </a: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Portail Captif</a:t>
            </a:r>
            <a:endParaRPr dirty="0"/>
          </a:p>
        </p:txBody>
      </p:sp>
      <p:sp>
        <p:nvSpPr>
          <p:cNvPr id="252" name="Google Shape;252;p36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474417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1088023" y="1743740"/>
            <a:ext cx="3421631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Ubuntu étant plus adapté aux développeurs,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est plus judicieux de proposer aux employer de travailler dessus.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y a un meilleur confort pour les artistes sur Mac OS donc il est plus judicieux de leur proposer de travailler dessus.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PC Artistes (Mac OS)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 Développeurs (Ubuntu)</a:t>
            </a:r>
            <a:endParaRPr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permettra d’accéder avec une interface graphique très explicite aux données contenues sur le NAS.</a:t>
            </a:r>
            <a:endParaRPr dirty="0"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Autres Machines</a:t>
            </a:r>
            <a:endParaRPr dirty="0"/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permettra d’accéder avec une interface graphique très explicite aux données contenues sur le NAS.</a:t>
            </a: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653554" cy="751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dirty="0"/>
              <a:t>Serveur NAS (</a:t>
            </a:r>
            <a:r>
              <a:rPr lang="fr-FR" b="1" i="0" dirty="0" err="1">
                <a:effectLst/>
                <a:latin typeface="Cambo:regular"/>
              </a:rPr>
              <a:t>TrueNAS</a:t>
            </a:r>
            <a:r>
              <a:rPr lang="fr-FR" b="1" i="0" dirty="0">
                <a:effectLst/>
                <a:latin typeface="Cambo:regular"/>
              </a:rPr>
              <a:t>)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(Cisco </a:t>
            </a:r>
            <a:r>
              <a:rPr lang="fr-FR" dirty="0" err="1"/>
              <a:t>nx-osv</a:t>
            </a:r>
            <a:r>
              <a:rPr lang="fr-FR" dirty="0"/>
              <a:t> 9000)</a:t>
            </a:r>
            <a:endParaRPr dirty="0"/>
          </a:p>
        </p:txBody>
      </p:sp>
      <p:sp>
        <p:nvSpPr>
          <p:cNvPr id="252" name="Google Shape;252;p36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474417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02183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740</Words>
  <Application>Microsoft Office PowerPoint</Application>
  <PresentationFormat>Affichage à l'écran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Open Sans</vt:lpstr>
      <vt:lpstr>Bebas Neue</vt:lpstr>
      <vt:lpstr>Proxima Nova</vt:lpstr>
      <vt:lpstr>Arial</vt:lpstr>
      <vt:lpstr>Nunito Light</vt:lpstr>
      <vt:lpstr>Encode Sans Condensed</vt:lpstr>
      <vt:lpstr>Cambo:regular</vt:lpstr>
      <vt:lpstr>Doppio One</vt:lpstr>
      <vt:lpstr>Encode Sans</vt:lpstr>
      <vt:lpstr>Computer Networking Project Proposal by Slidesgo</vt:lpstr>
      <vt:lpstr>Slidesgo Final Pages</vt:lpstr>
      <vt:lpstr>Documentation d’Architecture  Projet Furbex</vt:lpstr>
      <vt:lpstr>Sommaire</vt:lpstr>
      <vt:lpstr>Pitch</vt:lpstr>
      <vt:lpstr>Présentation Projet Furbex</vt:lpstr>
      <vt:lpstr>Schéma Réseau</vt:lpstr>
      <vt:lpstr>Présentation PowerPoint</vt:lpstr>
      <vt:lpstr>Services Installés</vt:lpstr>
      <vt:lpstr>Routeur (OPNSense)</vt:lpstr>
      <vt:lpstr>Autres Machines</vt:lpstr>
      <vt:lpstr>Plan d’adressage IP</vt:lpstr>
      <vt:lpstr>Présentation PowerPoint</vt:lpstr>
      <vt:lpstr>Tuto d’installation</vt:lpstr>
      <vt:lpstr>Installation</vt:lpstr>
      <vt:lpstr>GNS Setup</vt:lpstr>
      <vt:lpstr>GNS Setup</vt:lpstr>
      <vt:lpstr>OPNSense Base Config</vt:lpstr>
      <vt:lpstr>OPNSense Base Config</vt:lpstr>
      <vt:lpstr>Vérification de la bonne installation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d’Architecture  Projet NightON</dc:title>
  <dc:creator>Titouan Schotté</dc:creator>
  <cp:lastModifiedBy>SCHOTTÉ Titouan</cp:lastModifiedBy>
  <cp:revision>8</cp:revision>
  <dcterms:modified xsi:type="dcterms:W3CDTF">2024-06-16T20:33:42Z</dcterms:modified>
</cp:coreProperties>
</file>