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21"/>
  </p:notesMasterIdLst>
  <p:sldIdLst>
    <p:sldId id="256" r:id="rId3"/>
    <p:sldId id="258" r:id="rId4"/>
    <p:sldId id="260" r:id="rId5"/>
    <p:sldId id="259" r:id="rId6"/>
    <p:sldId id="296" r:id="rId7"/>
    <p:sldId id="262" r:id="rId8"/>
    <p:sldId id="297" r:id="rId9"/>
    <p:sldId id="263" r:id="rId10"/>
    <p:sldId id="298" r:id="rId11"/>
    <p:sldId id="299" r:id="rId12"/>
    <p:sldId id="307" r:id="rId13"/>
    <p:sldId id="300" r:id="rId14"/>
    <p:sldId id="278" r:id="rId15"/>
    <p:sldId id="301" r:id="rId16"/>
    <p:sldId id="302" r:id="rId17"/>
    <p:sldId id="303" r:id="rId18"/>
    <p:sldId id="305" r:id="rId19"/>
    <p:sldId id="306" r:id="rId2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2"/>
    </p:embeddedFont>
    <p:embeddedFont>
      <p:font typeface="Doppio One" panose="020B0604020202020204" charset="0"/>
      <p:regular r:id="rId23"/>
    </p:embeddedFont>
    <p:embeddedFont>
      <p:font typeface="Encode Sans" panose="020B0604020202020204" charset="0"/>
      <p:regular r:id="rId24"/>
      <p:bold r:id="rId25"/>
    </p:embeddedFont>
    <p:embeddedFont>
      <p:font typeface="Encode Sans Condensed" panose="020B0604020202020204" charset="0"/>
      <p:regular r:id="rId26"/>
      <p:bold r:id="rId27"/>
    </p:embeddedFont>
    <p:embeddedFont>
      <p:font typeface="Nunito Light" pitchFamily="2" charset="0"/>
      <p:regular r:id="rId28"/>
      <p:italic r:id="rId29"/>
    </p:embeddedFont>
    <p:embeddedFont>
      <p:font typeface="Open Sans" panose="020B0606030504020204" pitchFamily="34" charset="0"/>
      <p:regular r:id="rId30"/>
      <p:bold r:id="rId31"/>
      <p:italic r:id="rId32"/>
      <p:boldItalic r:id="rId33"/>
    </p:embeddedFont>
    <p:embeddedFont>
      <p:font typeface="Proxima Nova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13E176-E7D5-4B47-B62D-C23922565E64}">
  <a:tblStyle styleId="{CD13E176-E7D5-4B47-B62D-C23922565E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787C1BF-208A-4A5F-B1FA-0FB6E1CC1B8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9" Type="http://schemas.openxmlformats.org/officeDocument/2006/relationships/viewProps" Target="view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02afc7aa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502afc7aa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2467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0a5d1115b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0a5d1115b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897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5860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516c3a5cef_0_1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516c3a5cef_0_1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516c3a5cef_0_1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516c3a5cef_0_1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2095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516c3a5cef_0_1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516c3a5cef_0_1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80464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516c3a5cef_0_1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516c3a5cef_0_1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1084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516c3a5cef_0_1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516c3a5cef_0_1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95248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516c3a5cef_0_1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516c3a5cef_0_1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7934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02afc7aad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502afc7aad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02afc7aad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502afc7aad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6977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0a5d1115b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0a5d1115b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0a5d1115b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0a5d1115b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293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0a5d1115b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0a5d1115b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0a5d1115b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0a5d1115b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777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8000"/>
          </a:blip>
          <a:srcRect l="3955" t="33705" r="57710" b="5922"/>
          <a:stretch/>
        </p:blipFill>
        <p:spPr>
          <a:xfrm>
            <a:off x="0" y="2133600"/>
            <a:ext cx="3505200" cy="310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 amt="28000"/>
          </a:blip>
          <a:srcRect l="40405" t="33702" r="30010" b="6752"/>
          <a:stretch/>
        </p:blipFill>
        <p:spPr>
          <a:xfrm>
            <a:off x="6438900" y="2176200"/>
            <a:ext cx="2705098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73525" y="2562750"/>
            <a:ext cx="6196800" cy="1512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473675" y="4056400"/>
            <a:ext cx="6196800" cy="528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21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 rotWithShape="1">
          <a:blip r:embed="rId2">
            <a:alphaModFix amt="28000"/>
          </a:blip>
          <a:srcRect l="833" b="3400"/>
          <a:stretch/>
        </p:blipFill>
        <p:spPr>
          <a:xfrm rot="10800000" flipH="1"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/>
          <p:nvPr/>
        </p:nvSpPr>
        <p:spPr>
          <a:xfrm rot="10800000" flipH="1">
            <a:off x="447750" y="36195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ubTitle" idx="1"/>
          </p:nvPr>
        </p:nvSpPr>
        <p:spPr>
          <a:xfrm>
            <a:off x="1088024" y="1743740"/>
            <a:ext cx="33144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ubTitle" idx="2"/>
          </p:nvPr>
        </p:nvSpPr>
        <p:spPr>
          <a:xfrm>
            <a:off x="4914476" y="1743740"/>
            <a:ext cx="33144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3"/>
          </p:nvPr>
        </p:nvSpPr>
        <p:spPr>
          <a:xfrm>
            <a:off x="1088024" y="3352628"/>
            <a:ext cx="3314400" cy="11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4"/>
          </p:nvPr>
        </p:nvSpPr>
        <p:spPr>
          <a:xfrm>
            <a:off x="4914475" y="3352628"/>
            <a:ext cx="3314400" cy="11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5"/>
          </p:nvPr>
        </p:nvSpPr>
        <p:spPr>
          <a:xfrm>
            <a:off x="1088024" y="1274089"/>
            <a:ext cx="33144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6"/>
          </p:nvPr>
        </p:nvSpPr>
        <p:spPr>
          <a:xfrm>
            <a:off x="1088024" y="2885814"/>
            <a:ext cx="3314400" cy="47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7"/>
          </p:nvPr>
        </p:nvSpPr>
        <p:spPr>
          <a:xfrm>
            <a:off x="4914449" y="1274089"/>
            <a:ext cx="33144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8"/>
          </p:nvPr>
        </p:nvSpPr>
        <p:spPr>
          <a:xfrm>
            <a:off x="4914448" y="2885814"/>
            <a:ext cx="3314400" cy="47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3"/>
          <p:cNvPicPr preferRelativeResize="0"/>
          <p:nvPr/>
        </p:nvPicPr>
        <p:blipFill rotWithShape="1">
          <a:blip r:embed="rId2">
            <a:alphaModFix amt="28000"/>
          </a:blip>
          <a:srcRect l="3953" r="60529"/>
          <a:stretch/>
        </p:blipFill>
        <p:spPr>
          <a:xfrm>
            <a:off x="0" y="0"/>
            <a:ext cx="32476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bg>
      <p:bgPr>
        <a:solidFill>
          <a:schemeClr val="lt2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4"/>
          <p:cNvPicPr preferRelativeResize="0"/>
          <p:nvPr/>
        </p:nvPicPr>
        <p:blipFill rotWithShape="1">
          <a:blip r:embed="rId2">
            <a:alphaModFix amt="28000"/>
          </a:blip>
          <a:srcRect l="43587" r="26256" b="-10"/>
          <a:stretch/>
        </p:blipFill>
        <p:spPr>
          <a:xfrm>
            <a:off x="6347800" y="0"/>
            <a:ext cx="27573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_1">
    <p:bg>
      <p:bgPr>
        <a:solidFill>
          <a:schemeClr val="dk2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/>
          <p:cNvPicPr preferRelativeResize="0"/>
          <p:nvPr/>
        </p:nvPicPr>
        <p:blipFill rotWithShape="1">
          <a:blip r:embed="rId2">
            <a:alphaModFix amt="28000"/>
          </a:blip>
          <a:srcRect l="43587" r="26256" b="-10"/>
          <a:stretch/>
        </p:blipFill>
        <p:spPr>
          <a:xfrm flipH="1">
            <a:off x="-21813" y="0"/>
            <a:ext cx="27573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 rotWithShape="1">
          <a:blip r:embed="rId2">
            <a:alphaModFix amt="28000"/>
          </a:blip>
          <a:srcRect l="3954" r="60452"/>
          <a:stretch/>
        </p:blipFill>
        <p:spPr>
          <a:xfrm flipH="1">
            <a:off x="5889374" y="0"/>
            <a:ext cx="32546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 amt="28000"/>
          </a:blip>
          <a:srcRect l="3955" t="28334" r="57710" b="5923"/>
          <a:stretch/>
        </p:blipFill>
        <p:spPr>
          <a:xfrm>
            <a:off x="0" y="-171450"/>
            <a:ext cx="3505200" cy="3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28000"/>
          </a:blip>
          <a:srcRect l="43544" t="33702" r="14163" b="6752"/>
          <a:stretch/>
        </p:blipFill>
        <p:spPr>
          <a:xfrm>
            <a:off x="5276849" y="-109800"/>
            <a:ext cx="3867149" cy="30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>
            <a:off x="5" y="2967300"/>
            <a:ext cx="9144000" cy="2176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7"/>
          <p:cNvPicPr preferRelativeResize="0"/>
          <p:nvPr/>
        </p:nvPicPr>
        <p:blipFill rotWithShape="1">
          <a:blip r:embed="rId2">
            <a:alphaModFix amt="28000"/>
          </a:blip>
          <a:srcRect/>
          <a:stretch/>
        </p:blipFill>
        <p:spPr>
          <a:xfrm>
            <a:off x="247550" y="9525"/>
            <a:ext cx="89070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7"/>
          <p:cNvSpPr/>
          <p:nvPr/>
        </p:nvSpPr>
        <p:spPr>
          <a:xfrm>
            <a:off x="3790950" y="381000"/>
            <a:ext cx="49053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4096200" y="791250"/>
            <a:ext cx="4294800" cy="12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4096200" y="20865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>
            <a:spLocks noGrp="1"/>
          </p:cNvSpPr>
          <p:nvPr>
            <p:ph type="pic" idx="2"/>
          </p:nvPr>
        </p:nvSpPr>
        <p:spPr>
          <a:xfrm>
            <a:off x="0" y="-2250"/>
            <a:ext cx="3429000" cy="514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 flipH="1"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1388100" y="1275900"/>
            <a:ext cx="6367800" cy="2591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9"/>
          <p:cNvPicPr preferRelativeResize="0"/>
          <p:nvPr/>
        </p:nvPicPr>
        <p:blipFill rotWithShape="1">
          <a:blip r:embed="rId2">
            <a:alphaModFix amt="28000"/>
          </a:blip>
          <a:srcRect l="-10" r="10"/>
          <a:stretch/>
        </p:blipFill>
        <p:spPr>
          <a:xfrm>
            <a:off x="-975" y="-60220"/>
            <a:ext cx="9144000" cy="528039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2549400" y="1219004"/>
            <a:ext cx="4045200" cy="1482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2549400" y="2689396"/>
            <a:ext cx="4045200" cy="1235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>
            <a:spLocks noGrp="1"/>
          </p:cNvSpPr>
          <p:nvPr>
            <p:ph type="pic" idx="2"/>
          </p:nvPr>
        </p:nvSpPr>
        <p:spPr>
          <a:xfrm>
            <a:off x="-8500" y="0"/>
            <a:ext cx="9152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 amt="28000"/>
          </a:blip>
          <a:srcRect r="832" b="3400"/>
          <a:stretch/>
        </p:blipFill>
        <p:spPr>
          <a:xfrm>
            <a:off x="-100" y="-95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2" hasCustomPrompt="1"/>
          </p:nvPr>
        </p:nvSpPr>
        <p:spPr>
          <a:xfrm>
            <a:off x="1618650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3" hasCustomPrompt="1"/>
          </p:nvPr>
        </p:nvSpPr>
        <p:spPr>
          <a:xfrm>
            <a:off x="1618650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50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50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6" hasCustomPrompt="1"/>
          </p:nvPr>
        </p:nvSpPr>
        <p:spPr>
          <a:xfrm>
            <a:off x="6790650" y="16332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7" hasCustomPrompt="1"/>
          </p:nvPr>
        </p:nvSpPr>
        <p:spPr>
          <a:xfrm>
            <a:off x="6790650" y="30666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720000" y="2187625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8"/>
          </p:nvPr>
        </p:nvSpPr>
        <p:spPr>
          <a:xfrm>
            <a:off x="3306000" y="2187625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9"/>
          </p:nvPr>
        </p:nvSpPr>
        <p:spPr>
          <a:xfrm>
            <a:off x="5892000" y="2187625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3"/>
          </p:nvPr>
        </p:nvSpPr>
        <p:spPr>
          <a:xfrm>
            <a:off x="720000" y="3621100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4"/>
          </p:nvPr>
        </p:nvSpPr>
        <p:spPr>
          <a:xfrm>
            <a:off x="3306000" y="3621100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5"/>
          </p:nvPr>
        </p:nvSpPr>
        <p:spPr>
          <a:xfrm>
            <a:off x="5892000" y="3621100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 rotWithShape="1">
          <a:blip r:embed="rId2">
            <a:alphaModFix amt="28000"/>
          </a:blip>
          <a:srcRect l="833" b="3400"/>
          <a:stretch/>
        </p:blipFill>
        <p:spPr>
          <a:xfrm>
            <a:off x="-100" y="6667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/>
          <p:nvPr/>
        </p:nvSpPr>
        <p:spPr>
          <a:xfrm>
            <a:off x="447750" y="381000"/>
            <a:ext cx="8248500" cy="438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ubTitle" idx="1"/>
          </p:nvPr>
        </p:nvSpPr>
        <p:spPr>
          <a:xfrm>
            <a:off x="796199" y="2931271"/>
            <a:ext cx="2305500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2"/>
          </p:nvPr>
        </p:nvSpPr>
        <p:spPr>
          <a:xfrm>
            <a:off x="3419248" y="2931271"/>
            <a:ext cx="2305500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3"/>
          </p:nvPr>
        </p:nvSpPr>
        <p:spPr>
          <a:xfrm>
            <a:off x="6042301" y="2931271"/>
            <a:ext cx="2305500" cy="15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4"/>
          </p:nvPr>
        </p:nvSpPr>
        <p:spPr>
          <a:xfrm>
            <a:off x="796199" y="23869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subTitle" idx="5"/>
          </p:nvPr>
        </p:nvSpPr>
        <p:spPr>
          <a:xfrm>
            <a:off x="3419252" y="23869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6"/>
          </p:nvPr>
        </p:nvSpPr>
        <p:spPr>
          <a:xfrm>
            <a:off x="6042301" y="23869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9"/>
          <p:cNvSpPr>
            <a:spLocks noGrp="1"/>
          </p:cNvSpPr>
          <p:nvPr>
            <p:ph type="pic" idx="7"/>
          </p:nvPr>
        </p:nvSpPr>
        <p:spPr>
          <a:xfrm>
            <a:off x="796200" y="1509050"/>
            <a:ext cx="2305500" cy="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19"/>
          <p:cNvSpPr>
            <a:spLocks noGrp="1"/>
          </p:cNvSpPr>
          <p:nvPr>
            <p:ph type="pic" idx="8"/>
          </p:nvPr>
        </p:nvSpPr>
        <p:spPr>
          <a:xfrm>
            <a:off x="3419250" y="1509050"/>
            <a:ext cx="2305500" cy="8763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9"/>
          <p:cNvSpPr>
            <a:spLocks noGrp="1"/>
          </p:cNvSpPr>
          <p:nvPr>
            <p:ph type="pic" idx="9"/>
          </p:nvPr>
        </p:nvSpPr>
        <p:spPr>
          <a:xfrm>
            <a:off x="6042301" y="1509050"/>
            <a:ext cx="2305500" cy="876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ppio One"/>
              <a:buNone/>
              <a:defRPr sz="2800" b="1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Char char="●"/>
              <a:defRPr sz="1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5" r:id="rId9"/>
    <p:sldLayoutId id="2147483666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ctrTitle"/>
          </p:nvPr>
        </p:nvSpPr>
        <p:spPr>
          <a:xfrm>
            <a:off x="1473525" y="2562750"/>
            <a:ext cx="6423566" cy="19676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Documentation d’Architecture</a:t>
            </a:r>
            <a:br>
              <a:rPr lang="en" dirty="0"/>
            </a:br>
            <a:r>
              <a:rPr lang="en" b="1" dirty="0"/>
              <a:t> </a:t>
            </a:r>
            <a:r>
              <a:rPr lang="en" b="1" dirty="0">
                <a:solidFill>
                  <a:schemeClr val="accent2"/>
                </a:solidFill>
              </a:rPr>
              <a:t>Projet Furbex</a:t>
            </a:r>
            <a:endParaRPr b="1" dirty="0"/>
          </a:p>
        </p:txBody>
      </p:sp>
      <p:pic>
        <p:nvPicPr>
          <p:cNvPr id="173" name="Google Shape;173;p2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40896" b="23395"/>
          <a:stretch/>
        </p:blipFill>
        <p:spPr>
          <a:xfrm>
            <a:off x="0" y="0"/>
            <a:ext cx="9144003" cy="21761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546" y="783550"/>
            <a:ext cx="5232454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Plan d’adressage IP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5" y="2967300"/>
            <a:ext cx="9144003" cy="21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59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oneTexte 21">
            <a:extLst>
              <a:ext uri="{FF2B5EF4-FFF2-40B4-BE49-F238E27FC236}">
                <a16:creationId xmlns:a16="http://schemas.microsoft.com/office/drawing/2014/main" id="{E3A94D7D-E0AB-7AE0-7576-F39101CF09A4}"/>
              </a:ext>
            </a:extLst>
          </p:cNvPr>
          <p:cNvSpPr txBox="1"/>
          <p:nvPr/>
        </p:nvSpPr>
        <p:spPr>
          <a:xfrm>
            <a:off x="5351957" y="1233714"/>
            <a:ext cx="29899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Note : L’administrateur réseau pourra connecter jusqu’à 245 nouvelles machines sur le réseau.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DAF5A7DE-9AF9-A0F7-BD74-20081B2FF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44" y="567170"/>
            <a:ext cx="4661813" cy="400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09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546" y="783550"/>
            <a:ext cx="4805272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Tuto d’installation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5" y="2967300"/>
            <a:ext cx="9144003" cy="21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994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1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Installation</a:t>
            </a:r>
            <a:endParaRPr dirty="0"/>
          </a:p>
        </p:txBody>
      </p:sp>
      <p:sp>
        <p:nvSpPr>
          <p:cNvPr id="442" name="Google Shape;442;p51"/>
          <p:cNvSpPr txBox="1"/>
          <p:nvPr/>
        </p:nvSpPr>
        <p:spPr>
          <a:xfrm>
            <a:off x="716700" y="1188000"/>
            <a:ext cx="7710600" cy="3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100"/>
              <a:buFont typeface="Arial"/>
              <a:buNone/>
            </a:pPr>
            <a:r>
              <a:rPr lang="fr-FR" sz="1100" u="sng" dirty="0">
                <a:solidFill>
                  <a:srgbClr val="FFFFFF"/>
                </a:solidFill>
              </a:rPr>
              <a:t>Il est nécessaire d’installer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100"/>
              <a:buFont typeface="Arial"/>
              <a:buNone/>
            </a:pPr>
            <a:endParaRPr lang="fr-FR" sz="10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100"/>
              <a:buFont typeface="Arial"/>
              <a:buNone/>
            </a:pPr>
            <a:r>
              <a:rPr lang="fr-FR" sz="1000" dirty="0">
                <a:solidFill>
                  <a:srgbClr val="FFFFFF"/>
                </a:solidFill>
              </a:rPr>
              <a:t>- GNS 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100"/>
              <a:buFont typeface="Arial"/>
              <a:buNone/>
            </a:pPr>
            <a:r>
              <a:rPr lang="fr-FR" sz="1000" dirty="0">
                <a:solidFill>
                  <a:srgbClr val="FFFFFF"/>
                </a:solidFill>
              </a:rPr>
              <a:t>- Virtual BOX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100"/>
              <a:buFont typeface="Arial"/>
              <a:buNone/>
            </a:pPr>
            <a:endParaRPr lang="fr-FR" sz="1000" dirty="0">
              <a:solidFill>
                <a:srgbClr val="FFFFFF"/>
              </a:solidFill>
            </a:endParaRPr>
          </a:p>
          <a:p>
            <a:pPr>
              <a:buClr>
                <a:srgbClr val="0E2A47"/>
              </a:buClr>
              <a:buSzPts val="1100"/>
            </a:pPr>
            <a:r>
              <a:rPr lang="fr-FR" sz="1000" u="sng" dirty="0">
                <a:solidFill>
                  <a:srgbClr val="FFFFFF"/>
                </a:solidFill>
              </a:rPr>
              <a:t>Veuillez créer les machines virtuelles suivantes sur Virtual BOX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100"/>
              <a:buFont typeface="Arial"/>
              <a:buNone/>
            </a:pPr>
            <a:endParaRPr lang="fr-FR" sz="10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100"/>
              <a:buFont typeface="Arial"/>
              <a:buNone/>
            </a:pPr>
            <a:endParaRPr lang="fr-FR" sz="10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100"/>
              <a:buFont typeface="Arial"/>
              <a:buNone/>
            </a:pPr>
            <a:endParaRPr lang="fr-FR" sz="1000" dirty="0">
              <a:solidFill>
                <a:srgbClr val="FFFFFF"/>
              </a:solidFill>
            </a:endParaRP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0CB5232-9C44-CB46-2943-4B458FF9B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026466"/>
              </p:ext>
            </p:extLst>
          </p:nvPr>
        </p:nvGraphicFramePr>
        <p:xfrm>
          <a:off x="2419350" y="2567400"/>
          <a:ext cx="4305300" cy="1902376"/>
        </p:xfrm>
        <a:graphic>
          <a:graphicData uri="http://schemas.openxmlformats.org/drawingml/2006/table">
            <a:tbl>
              <a:tblPr firstRow="1" bandRow="1">
                <a:tableStyleId>{CD13E176-E7D5-4B47-B62D-C23922565E64}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251280101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616854629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4052492663"/>
                    </a:ext>
                  </a:extLst>
                </a:gridCol>
              </a:tblGrid>
              <a:tr h="333327">
                <a:tc>
                  <a:txBody>
                    <a:bodyPr/>
                    <a:lstStyle/>
                    <a:p>
                      <a:r>
                        <a:rPr lang="fr-FR" sz="1200" b="1" u="sng" dirty="0">
                          <a:solidFill>
                            <a:schemeClr val="bg1"/>
                          </a:solidFill>
                        </a:rPr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u="sng" dirty="0">
                          <a:solidFill>
                            <a:schemeClr val="bg1"/>
                          </a:solidFill>
                        </a:rPr>
                        <a:t>Mémoire Vive conseillée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u="sng" dirty="0">
                          <a:solidFill>
                            <a:schemeClr val="bg1"/>
                          </a:solidFill>
                        </a:rPr>
                        <a:t>Stockage </a:t>
                      </a:r>
                      <a:r>
                        <a:rPr lang="fr-FR" sz="1200" b="1" u="sng" dirty="0" err="1">
                          <a:solidFill>
                            <a:schemeClr val="bg1"/>
                          </a:solidFill>
                        </a:rPr>
                        <a:t>consillé</a:t>
                      </a:r>
                      <a:endParaRPr lang="fr-FR" sz="1200" b="1" u="sn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379258"/>
                  </a:ext>
                </a:extLst>
              </a:tr>
              <a:tr h="361294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Mac 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4go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20go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670801"/>
                  </a:ext>
                </a:extLst>
              </a:tr>
              <a:tr h="361294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Ubuntu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4go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20go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94200"/>
                  </a:ext>
                </a:extLst>
              </a:tr>
              <a:tr h="361294">
                <a:tc>
                  <a:txBody>
                    <a:bodyPr/>
                    <a:lstStyle/>
                    <a:p>
                      <a:r>
                        <a:rPr lang="fr-FR" sz="1200" dirty="0" err="1">
                          <a:solidFill>
                            <a:schemeClr val="bg1"/>
                          </a:solidFill>
                        </a:rPr>
                        <a:t>OPNSense</a:t>
                      </a:r>
                      <a:endParaRPr lang="fr-FR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2go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8go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393244"/>
                  </a:ext>
                </a:extLst>
              </a:tr>
              <a:tr h="361294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Cisco </a:t>
                      </a:r>
                      <a:r>
                        <a:rPr lang="fr-FR" sz="1200" dirty="0" err="1">
                          <a:solidFill>
                            <a:schemeClr val="bg1"/>
                          </a:solidFill>
                        </a:rPr>
                        <a:t>nx-osv</a:t>
                      </a:r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 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2go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8go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17713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1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GNS Setup</a:t>
            </a:r>
            <a:endParaRPr dirty="0"/>
          </a:p>
        </p:txBody>
      </p:sp>
      <p:sp>
        <p:nvSpPr>
          <p:cNvPr id="442" name="Google Shape;442;p51"/>
          <p:cNvSpPr txBox="1"/>
          <p:nvPr/>
        </p:nvSpPr>
        <p:spPr>
          <a:xfrm>
            <a:off x="716700" y="1188000"/>
            <a:ext cx="7710600" cy="3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100"/>
              <a:buFont typeface="Arial"/>
              <a:buNone/>
            </a:pPr>
            <a:endParaRPr lang="fr-FR" sz="1000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100"/>
              <a:buFont typeface="Arial"/>
              <a:buNone/>
            </a:pPr>
            <a:r>
              <a:rPr lang="fr-FR" sz="1000" dirty="0">
                <a:solidFill>
                  <a:srgbClr val="FFFFFF"/>
                </a:solidFill>
              </a:rPr>
              <a:t>Par la suite, créez un nouveau projet GNS 3 puis importez les 4 machines virtuelles que vous venez de créer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100"/>
              <a:buFont typeface="Arial"/>
              <a:buNone/>
            </a:pPr>
            <a:endParaRPr lang="fr-FR" sz="1000" dirty="0">
              <a:solidFill>
                <a:srgbClr val="FFFFFF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7233289-3709-C7C2-9B45-8D5BE17C6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186" y="1830096"/>
            <a:ext cx="4241628" cy="280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69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1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GNS Setup</a:t>
            </a:r>
            <a:endParaRPr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D9C6039-830B-2381-D9EC-DBA17F41A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340" y="2139381"/>
            <a:ext cx="2105319" cy="2667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9D28D16-47F4-8B55-E1BE-08427A3A70D4}"/>
              </a:ext>
            </a:extLst>
          </p:cNvPr>
          <p:cNvSpPr txBox="1"/>
          <p:nvPr/>
        </p:nvSpPr>
        <p:spPr>
          <a:xfrm>
            <a:off x="812800" y="1498600"/>
            <a:ext cx="7264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Pour les machines clientes (Ubuntu et Mac OS) il sera nécessaire d’activer cette option lors de laisser la possibilité de cloner plusieurs machines qui proviennent de ces OS :</a:t>
            </a:r>
          </a:p>
          <a:p>
            <a:endParaRPr lang="fr-FR" sz="1200" dirty="0">
              <a:solidFill>
                <a:schemeClr val="bg1"/>
              </a:solidFill>
            </a:endParaRPr>
          </a:p>
          <a:p>
            <a:endParaRPr lang="fr-FR" sz="1200" dirty="0">
              <a:solidFill>
                <a:schemeClr val="bg1"/>
              </a:solidFill>
            </a:endParaRPr>
          </a:p>
          <a:p>
            <a:endParaRPr lang="fr-FR" sz="1200" dirty="0">
              <a:solidFill>
                <a:schemeClr val="bg1"/>
              </a:solidFill>
            </a:endParaRPr>
          </a:p>
          <a:p>
            <a:endParaRPr lang="fr-FR" sz="1200" dirty="0">
              <a:solidFill>
                <a:schemeClr val="bg1"/>
              </a:solidFill>
            </a:endParaRPr>
          </a:p>
          <a:p>
            <a:r>
              <a:rPr lang="fr-FR" sz="1200" dirty="0">
                <a:solidFill>
                  <a:schemeClr val="bg1"/>
                </a:solidFill>
              </a:rPr>
              <a:t>A partir de cela, vous pouvez désormais créer l’arborescence à partir du </a:t>
            </a:r>
            <a:r>
              <a:rPr lang="fr-FR" sz="1200" b="1" dirty="0">
                <a:solidFill>
                  <a:schemeClr val="bg1"/>
                </a:solidFill>
              </a:rPr>
              <a:t>Schéma Réseau </a:t>
            </a:r>
            <a:r>
              <a:rPr lang="fr-FR" sz="1200" dirty="0">
                <a:solidFill>
                  <a:schemeClr val="bg1"/>
                </a:solidFill>
              </a:rPr>
              <a:t>(</a:t>
            </a:r>
            <a:r>
              <a:rPr lang="fr-FR" sz="1200" i="1" dirty="0">
                <a:solidFill>
                  <a:schemeClr val="bg1"/>
                </a:solidFill>
              </a:rPr>
              <a:t>voir slide 7</a:t>
            </a:r>
            <a:r>
              <a:rPr lang="fr-FR" sz="1200" dirty="0">
                <a:solidFill>
                  <a:schemeClr val="bg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11070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1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OPNSense</a:t>
            </a:r>
            <a:r>
              <a:rPr lang="fr-FR" dirty="0"/>
              <a:t> Base Config</a:t>
            </a:r>
            <a:endParaRPr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C6D0D83-2BD3-4B6A-AAFA-EDF62FCBF0B9}"/>
              </a:ext>
            </a:extLst>
          </p:cNvPr>
          <p:cNvSpPr txBox="1"/>
          <p:nvPr/>
        </p:nvSpPr>
        <p:spPr>
          <a:xfrm>
            <a:off x="853612" y="1787699"/>
            <a:ext cx="743677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La configuration de base de </a:t>
            </a:r>
            <a:r>
              <a:rPr lang="fr-FR" dirty="0" err="1">
                <a:solidFill>
                  <a:schemeClr val="bg1"/>
                </a:solidFill>
              </a:rPr>
              <a:t>OPNSense</a:t>
            </a:r>
            <a:r>
              <a:rPr lang="fr-FR" dirty="0">
                <a:solidFill>
                  <a:schemeClr val="bg1"/>
                </a:solidFill>
              </a:rPr>
              <a:t> consiste à seulement configurer les interfaces pour que le réseau soit entièrement installé.</a:t>
            </a:r>
          </a:p>
          <a:p>
            <a:r>
              <a:rPr lang="fr-FR" dirty="0">
                <a:solidFill>
                  <a:schemeClr val="bg1"/>
                </a:solidFill>
              </a:rPr>
              <a:t>Lors du premier lancement de </a:t>
            </a:r>
            <a:r>
              <a:rPr lang="fr-FR" dirty="0" err="1">
                <a:solidFill>
                  <a:schemeClr val="bg1"/>
                </a:solidFill>
              </a:rPr>
              <a:t>OPNSense</a:t>
            </a:r>
            <a:r>
              <a:rPr lang="fr-FR" dirty="0">
                <a:solidFill>
                  <a:schemeClr val="bg1"/>
                </a:solidFill>
              </a:rPr>
              <a:t>, il faudra vous connecter au compte « installer » avec comme mot de passe « </a:t>
            </a:r>
            <a:r>
              <a:rPr lang="fr-FR" dirty="0" err="1">
                <a:solidFill>
                  <a:schemeClr val="bg1"/>
                </a:solidFill>
              </a:rPr>
              <a:t>opnsense</a:t>
            </a:r>
            <a:r>
              <a:rPr lang="fr-FR" dirty="0">
                <a:solidFill>
                  <a:schemeClr val="bg1"/>
                </a:solidFill>
              </a:rPr>
              <a:t> », suivez les étapes de configuration (clavier, langue, </a:t>
            </a:r>
            <a:r>
              <a:rPr lang="fr-FR" dirty="0" err="1">
                <a:solidFill>
                  <a:schemeClr val="bg1"/>
                </a:solidFill>
              </a:rPr>
              <a:t>etc</a:t>
            </a:r>
            <a:r>
              <a:rPr lang="fr-FR" dirty="0">
                <a:solidFill>
                  <a:schemeClr val="bg1"/>
                </a:solidFill>
              </a:rPr>
              <a:t>) puis vous arriverez à l’étape d’installation : sélectionnez la première option (UFS) puis suivez toutes les étapes notamment en </a:t>
            </a:r>
            <a:r>
              <a:rPr lang="fr-FR" dirty="0" err="1">
                <a:solidFill>
                  <a:schemeClr val="bg1"/>
                </a:solidFill>
              </a:rPr>
              <a:t>séléctionnant</a:t>
            </a:r>
            <a:r>
              <a:rPr lang="fr-FR" dirty="0">
                <a:solidFill>
                  <a:schemeClr val="bg1"/>
                </a:solidFill>
              </a:rPr>
              <a:t> la bonne partition à formater.</a:t>
            </a:r>
          </a:p>
          <a:p>
            <a:r>
              <a:rPr lang="fr-FR" dirty="0">
                <a:solidFill>
                  <a:schemeClr val="bg1"/>
                </a:solidFill>
              </a:rPr>
              <a:t>Une fois l’installation complétée, votre routeur se redémarrera, vous pourrez désormais vous connecter au compte « root » avec le mot de passe « </a:t>
            </a:r>
            <a:r>
              <a:rPr lang="fr-FR" dirty="0" err="1">
                <a:solidFill>
                  <a:schemeClr val="bg1"/>
                </a:solidFill>
              </a:rPr>
              <a:t>opnsense</a:t>
            </a:r>
            <a:r>
              <a:rPr lang="fr-FR" dirty="0">
                <a:solidFill>
                  <a:schemeClr val="bg1"/>
                </a:solidFill>
              </a:rPr>
              <a:t> ».</a:t>
            </a:r>
          </a:p>
          <a:p>
            <a:r>
              <a:rPr lang="fr-FR" dirty="0">
                <a:solidFill>
                  <a:schemeClr val="bg1"/>
                </a:solidFill>
              </a:rPr>
              <a:t>Utilisez les deux options « </a:t>
            </a:r>
            <a:r>
              <a:rPr lang="fr-FR" dirty="0" err="1">
                <a:solidFill>
                  <a:schemeClr val="bg1"/>
                </a:solidFill>
              </a:rPr>
              <a:t>assign</a:t>
            </a:r>
            <a:r>
              <a:rPr lang="fr-FR" dirty="0">
                <a:solidFill>
                  <a:schemeClr val="bg1"/>
                </a:solidFill>
              </a:rPr>
              <a:t> interface » pour correctement assigner chaque interface puis l’option « configure interface » et voici ce qu’il faudra mettre (voir la slide suivante)</a:t>
            </a:r>
          </a:p>
        </p:txBody>
      </p:sp>
    </p:spTree>
    <p:extLst>
      <p:ext uri="{BB962C8B-B14F-4D97-AF65-F5344CB8AC3E}">
        <p14:creationId xmlns:p14="http://schemas.microsoft.com/office/powerpoint/2010/main" val="2647981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1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OPNSense</a:t>
            </a:r>
            <a:r>
              <a:rPr lang="fr-FR" dirty="0"/>
              <a:t> Base Config</a:t>
            </a:r>
            <a:endParaRPr dirty="0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14881B7D-CAD1-A9D6-AA7D-16521DF59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815189"/>
              </p:ext>
            </p:extLst>
          </p:nvPr>
        </p:nvGraphicFramePr>
        <p:xfrm>
          <a:off x="0" y="1179222"/>
          <a:ext cx="9144000" cy="2317232"/>
        </p:xfrm>
        <a:graphic>
          <a:graphicData uri="http://schemas.openxmlformats.org/drawingml/2006/table">
            <a:tbl>
              <a:tblPr firstRow="1" bandRow="1">
                <a:tableStyleId>{CD13E176-E7D5-4B47-B62D-C23922565E64}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81384686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83885882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45135171"/>
                    </a:ext>
                  </a:extLst>
                </a:gridCol>
              </a:tblGrid>
              <a:tr h="79285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Interface em0, WAN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Interface em1, LAN</a:t>
                      </a:r>
                    </a:p>
                    <a:p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345761"/>
                  </a:ext>
                </a:extLst>
              </a:tr>
              <a:tr h="79285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IP/V4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DHCP/V4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192.168.1.1/24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690060"/>
                  </a:ext>
                </a:extLst>
              </a:tr>
              <a:tr h="46638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DHCP sur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OUI</a:t>
                      </a:r>
                    </a:p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POOL :</a:t>
                      </a:r>
                    </a:p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192.168.1.10 à 192.168.1.255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053963"/>
                  </a:ext>
                </a:extLst>
              </a:tr>
            </a:tbl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6685BAA5-F53C-206B-6390-BCCAE27441FF}"/>
              </a:ext>
            </a:extLst>
          </p:cNvPr>
          <p:cNvSpPr txBox="1"/>
          <p:nvPr/>
        </p:nvSpPr>
        <p:spPr>
          <a:xfrm>
            <a:off x="1864367" y="3616347"/>
            <a:ext cx="5415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Les autres propositions de configuration sont à laisser par défaut. </a:t>
            </a: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Voici le résultat qu’on devrait obtenir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83AE940-E329-ABA9-617F-B2A323C52C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992"/>
          <a:stretch/>
        </p:blipFill>
        <p:spPr>
          <a:xfrm>
            <a:off x="2485733" y="4394401"/>
            <a:ext cx="4172532" cy="47639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886C53B-52A1-5EDA-6099-02D0C4A8D7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821"/>
          <a:stretch/>
        </p:blipFill>
        <p:spPr>
          <a:xfrm>
            <a:off x="2485733" y="4844604"/>
            <a:ext cx="4172532" cy="21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9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1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Vérification de la bonne installation</a:t>
            </a:r>
            <a:endParaRPr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30FCF8E-BB1E-9A1F-6245-418F062884C6}"/>
              </a:ext>
            </a:extLst>
          </p:cNvPr>
          <p:cNvSpPr txBox="1"/>
          <p:nvPr/>
        </p:nvSpPr>
        <p:spPr>
          <a:xfrm>
            <a:off x="546998" y="1879252"/>
            <a:ext cx="80500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Une fois l’ensemble de ces étapes réalisées, il vous suffira de vous rendre sur une machine connectée au réseau et de taper l’adresse </a:t>
            </a:r>
            <a:r>
              <a:rPr lang="fr-FR" dirty="0" err="1">
                <a:solidFill>
                  <a:schemeClr val="bg1"/>
                </a:solidFill>
              </a:rPr>
              <a:t>ip</a:t>
            </a:r>
            <a:r>
              <a:rPr lang="fr-FR" dirty="0">
                <a:solidFill>
                  <a:schemeClr val="bg1"/>
                </a:solidFill>
              </a:rPr>
              <a:t> de l’interface du routeur (192.168.1.1).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Vous accéderez alors à l’interface web du routeur.</a:t>
            </a:r>
            <a:br>
              <a:rPr lang="fr-FR" dirty="0">
                <a:solidFill>
                  <a:schemeClr val="bg1"/>
                </a:solidFill>
              </a:rPr>
            </a:br>
            <a:br>
              <a:rPr lang="fr-FR" dirty="0">
                <a:solidFill>
                  <a:schemeClr val="bg1"/>
                </a:solidFill>
              </a:rPr>
            </a:br>
            <a:r>
              <a:rPr lang="fr-FR" dirty="0">
                <a:solidFill>
                  <a:schemeClr val="bg1"/>
                </a:solidFill>
              </a:rPr>
              <a:t>Pour configurer le réseau </a:t>
            </a:r>
            <a:r>
              <a:rPr lang="fr-FR" dirty="0" err="1">
                <a:solidFill>
                  <a:schemeClr val="bg1"/>
                </a:solidFill>
              </a:rPr>
              <a:t>Furbex</a:t>
            </a:r>
            <a:r>
              <a:rPr lang="fr-FR" dirty="0">
                <a:solidFill>
                  <a:schemeClr val="bg1"/>
                </a:solidFill>
              </a:rPr>
              <a:t> veuillez consulter la documentation d’exploitation.</a:t>
            </a:r>
          </a:p>
        </p:txBody>
      </p:sp>
    </p:spTree>
    <p:extLst>
      <p:ext uri="{BB962C8B-B14F-4D97-AF65-F5344CB8AC3E}">
        <p14:creationId xmlns:p14="http://schemas.microsoft.com/office/powerpoint/2010/main" val="4164663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Sommaire</a:t>
            </a:r>
            <a:endParaRPr dirty="0"/>
          </a:p>
        </p:txBody>
      </p:sp>
      <p:sp>
        <p:nvSpPr>
          <p:cNvPr id="188" name="Google Shape;188;p31"/>
          <p:cNvSpPr txBox="1">
            <a:spLocks noGrp="1"/>
          </p:cNvSpPr>
          <p:nvPr>
            <p:ph type="title" idx="2"/>
          </p:nvPr>
        </p:nvSpPr>
        <p:spPr>
          <a:xfrm>
            <a:off x="1618650" y="16332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89" name="Google Shape;189;p31"/>
          <p:cNvSpPr txBox="1">
            <a:spLocks noGrp="1"/>
          </p:cNvSpPr>
          <p:nvPr>
            <p:ph type="title" idx="3"/>
          </p:nvPr>
        </p:nvSpPr>
        <p:spPr>
          <a:xfrm>
            <a:off x="2727975" y="2938525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title" idx="4"/>
          </p:nvPr>
        </p:nvSpPr>
        <p:spPr>
          <a:xfrm>
            <a:off x="4204650" y="16332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91" name="Google Shape;191;p31"/>
          <p:cNvSpPr txBox="1">
            <a:spLocks noGrp="1"/>
          </p:cNvSpPr>
          <p:nvPr>
            <p:ph type="title" idx="5"/>
          </p:nvPr>
        </p:nvSpPr>
        <p:spPr>
          <a:xfrm>
            <a:off x="5470650" y="2938525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92" name="Google Shape;192;p31"/>
          <p:cNvSpPr txBox="1">
            <a:spLocks noGrp="1"/>
          </p:cNvSpPr>
          <p:nvPr>
            <p:ph type="title" idx="6"/>
          </p:nvPr>
        </p:nvSpPr>
        <p:spPr>
          <a:xfrm>
            <a:off x="6790650" y="16332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94" name="Google Shape;194;p31"/>
          <p:cNvSpPr txBox="1">
            <a:spLocks noGrp="1"/>
          </p:cNvSpPr>
          <p:nvPr>
            <p:ph type="subTitle" idx="1"/>
          </p:nvPr>
        </p:nvSpPr>
        <p:spPr>
          <a:xfrm>
            <a:off x="720000" y="2187625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Pitch</a:t>
            </a:r>
            <a:endParaRPr dirty="0"/>
          </a:p>
        </p:txBody>
      </p:sp>
      <p:sp>
        <p:nvSpPr>
          <p:cNvPr id="195" name="Google Shape;195;p31"/>
          <p:cNvSpPr txBox="1">
            <a:spLocks noGrp="1"/>
          </p:cNvSpPr>
          <p:nvPr>
            <p:ph type="subTitle" idx="8"/>
          </p:nvPr>
        </p:nvSpPr>
        <p:spPr>
          <a:xfrm>
            <a:off x="3306000" y="2187625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Schéma Réseau</a:t>
            </a:r>
            <a:endParaRPr dirty="0"/>
          </a:p>
        </p:txBody>
      </p:sp>
      <p:sp>
        <p:nvSpPr>
          <p:cNvPr id="196" name="Google Shape;196;p31"/>
          <p:cNvSpPr txBox="1">
            <a:spLocks noGrp="1"/>
          </p:cNvSpPr>
          <p:nvPr>
            <p:ph type="subTitle" idx="9"/>
          </p:nvPr>
        </p:nvSpPr>
        <p:spPr>
          <a:xfrm>
            <a:off x="5892000" y="2187625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Services Installés </a:t>
            </a:r>
            <a:endParaRPr dirty="0"/>
          </a:p>
        </p:txBody>
      </p:sp>
      <p:sp>
        <p:nvSpPr>
          <p:cNvPr id="197" name="Google Shape;197;p31"/>
          <p:cNvSpPr txBox="1">
            <a:spLocks noGrp="1"/>
          </p:cNvSpPr>
          <p:nvPr>
            <p:ph type="subTitle" idx="13"/>
          </p:nvPr>
        </p:nvSpPr>
        <p:spPr>
          <a:xfrm>
            <a:off x="1829325" y="3492934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Plan d’adressage IP</a:t>
            </a:r>
            <a:endParaRPr dirty="0"/>
          </a:p>
        </p:txBody>
      </p:sp>
      <p:sp>
        <p:nvSpPr>
          <p:cNvPr id="198" name="Google Shape;198;p31"/>
          <p:cNvSpPr txBox="1">
            <a:spLocks noGrp="1"/>
          </p:cNvSpPr>
          <p:nvPr>
            <p:ph type="subTitle" idx="14"/>
          </p:nvPr>
        </p:nvSpPr>
        <p:spPr>
          <a:xfrm>
            <a:off x="4572000" y="3492934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Tuto d’installation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Pitch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5" y="2967300"/>
            <a:ext cx="9144003" cy="21761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2700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>
            <a:spLocks noGrp="1"/>
          </p:cNvSpPr>
          <p:nvPr>
            <p:ph type="title"/>
          </p:nvPr>
        </p:nvSpPr>
        <p:spPr>
          <a:xfrm>
            <a:off x="4096200" y="659632"/>
            <a:ext cx="4294800" cy="12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Présentation Projet </a:t>
            </a:r>
            <a:r>
              <a:rPr lang="fr-FR" dirty="0" err="1"/>
              <a:t>Furbex</a:t>
            </a:r>
            <a:endParaRPr dirty="0"/>
          </a:p>
        </p:txBody>
      </p:sp>
      <p:sp>
        <p:nvSpPr>
          <p:cNvPr id="205" name="Google Shape;205;p32"/>
          <p:cNvSpPr txBox="1">
            <a:spLocks noGrp="1"/>
          </p:cNvSpPr>
          <p:nvPr>
            <p:ph type="subTitle" idx="1"/>
          </p:nvPr>
        </p:nvSpPr>
        <p:spPr>
          <a:xfrm>
            <a:off x="4096200" y="1895332"/>
            <a:ext cx="4294800" cy="2926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Font typeface="Arial"/>
              <a:buNone/>
            </a:pPr>
            <a:r>
              <a:rPr lang="fr-FR" dirty="0"/>
              <a:t>Le projet </a:t>
            </a:r>
            <a:r>
              <a:rPr lang="fr-FR" dirty="0" err="1"/>
              <a:t>Fubex</a:t>
            </a:r>
            <a:r>
              <a:rPr lang="fr-FR" dirty="0"/>
              <a:t> est un projet de site internet tenu à </a:t>
            </a:r>
            <a:r>
              <a:rPr lang="fr-FR" dirty="0" err="1"/>
              <a:t>Ynov</a:t>
            </a:r>
            <a:r>
              <a:rPr lang="fr-FR" dirty="0"/>
              <a:t>. Dans la perspective de ce projet de réseau, notre but a été de simuler ce que pourrait donner dans le futur une architecture de startup à partir d’un projet réel que nous menons.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Font typeface="Arial"/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Font typeface="Arial"/>
              <a:buNone/>
            </a:pPr>
            <a:r>
              <a:rPr lang="fr-FR" dirty="0"/>
              <a:t>Le projet </a:t>
            </a:r>
            <a:r>
              <a:rPr lang="fr-FR" dirty="0" err="1"/>
              <a:t>Furbex</a:t>
            </a:r>
            <a:r>
              <a:rPr lang="fr-FR" dirty="0"/>
              <a:t> comporte deux pôles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Font typeface="Arial"/>
              <a:buNone/>
            </a:pPr>
            <a:r>
              <a:rPr lang="fr-FR" dirty="0"/>
              <a:t>- Les artistes (qui créent les maquettes web)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Font typeface="Arial"/>
              <a:buNone/>
            </a:pPr>
            <a:r>
              <a:rPr lang="fr-FR" dirty="0"/>
              <a:t>- Les développeurs (qui codent le site internet)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Font typeface="Arial"/>
              <a:buNone/>
            </a:pPr>
            <a:endParaRPr lang="fr-FR" dirty="0"/>
          </a:p>
          <a:p>
            <a:pPr marL="0" indent="0">
              <a:buSzPts val="1100"/>
              <a:buNone/>
            </a:pPr>
            <a:r>
              <a:rPr lang="fr-FR" dirty="0" err="1"/>
              <a:t>Fubex</a:t>
            </a:r>
            <a:r>
              <a:rPr lang="fr-FR" dirty="0"/>
              <a:t> est un projet de création de site web et donc il est nécessaire de pouvoir partager des fichiers entre artistes et de même pour les développeurs.</a:t>
            </a:r>
          </a:p>
          <a:p>
            <a:pPr marL="0" indent="0">
              <a:buSzPts val="1100"/>
              <a:buNone/>
            </a:pPr>
            <a:endParaRPr lang="fr-FR" dirty="0"/>
          </a:p>
          <a:p>
            <a:pPr marL="0" indent="0">
              <a:buSzPts val="1100"/>
              <a:buNone/>
            </a:pPr>
            <a:r>
              <a:rPr lang="fr-FR" dirty="0"/>
              <a:t>Aussi, il y a un serveur de stockage pour les développeurs et un pour les artistes.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206" name="Google Shape;206;p3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9" r="29"/>
          <a:stretch/>
        </p:blipFill>
        <p:spPr>
          <a:xfrm>
            <a:off x="0" y="-2250"/>
            <a:ext cx="3428999" cy="51480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Schéma Réseau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5" y="2967300"/>
            <a:ext cx="9144003" cy="21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11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A69E7BB-605C-18F5-7BE4-AC6B2685E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634" y="523009"/>
            <a:ext cx="5652731" cy="40974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3403454" y="783554"/>
            <a:ext cx="448671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Services Installés</a:t>
            </a:r>
            <a:endParaRPr dirty="0"/>
          </a:p>
        </p:txBody>
      </p:sp>
      <p:sp>
        <p:nvSpPr>
          <p:cNvPr id="212" name="Google Shape;212;p33"/>
          <p:cNvSpPr txBox="1">
            <a:spLocks noGrp="1"/>
          </p:cNvSpPr>
          <p:nvPr>
            <p:ph type="title" idx="2"/>
          </p:nvPr>
        </p:nvSpPr>
        <p:spPr>
          <a:xfrm>
            <a:off x="1356946" y="783550"/>
            <a:ext cx="2046600" cy="162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213" name="Google Shape;213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7146" b="27145"/>
          <a:stretch/>
        </p:blipFill>
        <p:spPr>
          <a:xfrm>
            <a:off x="5" y="2967300"/>
            <a:ext cx="9144003" cy="217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19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>
            <a:spLocks noGrp="1"/>
          </p:cNvSpPr>
          <p:nvPr>
            <p:ph type="subTitle" idx="1"/>
          </p:nvPr>
        </p:nvSpPr>
        <p:spPr>
          <a:xfrm>
            <a:off x="1088023" y="1743740"/>
            <a:ext cx="3421631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Attribuera dynamiquement des adresses IP dans un pool d’adresse compris entre 192.168.1.10 et 192.168.1.254 avec un masque de 255.255.255.0</a:t>
            </a:r>
            <a:br>
              <a:rPr lang="fr-FR" dirty="0"/>
            </a:br>
            <a:r>
              <a:rPr lang="fr-FR" dirty="0"/>
              <a:t>Le réseau pourra accueillir 244 machines ce qui est largement suffisant pour le réseau de la startup.</a:t>
            </a:r>
            <a:endParaRPr dirty="0"/>
          </a:p>
        </p:txBody>
      </p:sp>
      <p:sp>
        <p:nvSpPr>
          <p:cNvPr id="244" name="Google Shape;244;p36"/>
          <p:cNvSpPr txBox="1">
            <a:spLocks noGrp="1"/>
          </p:cNvSpPr>
          <p:nvPr>
            <p:ph type="subTitle" idx="2"/>
          </p:nvPr>
        </p:nvSpPr>
        <p:spPr>
          <a:xfrm>
            <a:off x="4914476" y="1743740"/>
            <a:ext cx="33144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C’est un service de DNS proposé par </a:t>
            </a:r>
            <a:r>
              <a:rPr lang="fr-FR" dirty="0" err="1"/>
              <a:t>OPNSense</a:t>
            </a:r>
            <a:r>
              <a:rPr lang="fr-FR" dirty="0"/>
              <a:t> qui est entièrement configurable (possibilité d’ajouter des blacklist d’URL, etc.).</a:t>
            </a:r>
            <a:endParaRPr dirty="0"/>
          </a:p>
        </p:txBody>
      </p:sp>
      <p:sp>
        <p:nvSpPr>
          <p:cNvPr id="245" name="Google Shape;245;p36"/>
          <p:cNvSpPr txBox="1">
            <a:spLocks noGrp="1"/>
          </p:cNvSpPr>
          <p:nvPr>
            <p:ph type="subTitle" idx="7"/>
          </p:nvPr>
        </p:nvSpPr>
        <p:spPr>
          <a:xfrm>
            <a:off x="4914449" y="1274089"/>
            <a:ext cx="33144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Unbound</a:t>
            </a:r>
            <a:r>
              <a:rPr lang="fr-FR" dirty="0"/>
              <a:t> DNS</a:t>
            </a:r>
            <a:endParaRPr dirty="0"/>
          </a:p>
        </p:txBody>
      </p:sp>
      <p:sp>
        <p:nvSpPr>
          <p:cNvPr id="246" name="Google Shape;246;p36"/>
          <p:cNvSpPr txBox="1">
            <a:spLocks noGrp="1"/>
          </p:cNvSpPr>
          <p:nvPr>
            <p:ph type="subTitle" idx="5"/>
          </p:nvPr>
        </p:nvSpPr>
        <p:spPr>
          <a:xfrm>
            <a:off x="1088024" y="1274089"/>
            <a:ext cx="33144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DHCP</a:t>
            </a:r>
            <a:endParaRPr dirty="0"/>
          </a:p>
        </p:txBody>
      </p:sp>
      <p:sp>
        <p:nvSpPr>
          <p:cNvPr id="247" name="Google Shape;247;p36"/>
          <p:cNvSpPr txBox="1">
            <a:spLocks noGrp="1"/>
          </p:cNvSpPr>
          <p:nvPr>
            <p:ph type="subTitle" idx="3"/>
          </p:nvPr>
        </p:nvSpPr>
        <p:spPr>
          <a:xfrm>
            <a:off x="1088024" y="3352628"/>
            <a:ext cx="3314400" cy="11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Il nous  permettra de sécuriser les connexions au réseau en refusant l’accès à certaines </a:t>
            </a:r>
            <a:r>
              <a:rPr lang="fr-FR" dirty="0" err="1"/>
              <a:t>ip</a:t>
            </a:r>
            <a:r>
              <a:rPr lang="fr-FR" dirty="0"/>
              <a:t>.</a:t>
            </a:r>
            <a:endParaRPr dirty="0"/>
          </a:p>
        </p:txBody>
      </p:sp>
      <p:sp>
        <p:nvSpPr>
          <p:cNvPr id="248" name="Google Shape;248;p36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Routeur (</a:t>
            </a:r>
            <a:r>
              <a:rPr lang="fr-FR" dirty="0" err="1"/>
              <a:t>OPNSense</a:t>
            </a:r>
            <a:r>
              <a:rPr lang="fr-FR" dirty="0"/>
              <a:t>)</a:t>
            </a:r>
            <a:endParaRPr dirty="0"/>
          </a:p>
        </p:txBody>
      </p:sp>
      <p:sp>
        <p:nvSpPr>
          <p:cNvPr id="249" name="Google Shape;249;p36"/>
          <p:cNvSpPr txBox="1">
            <a:spLocks noGrp="1"/>
          </p:cNvSpPr>
          <p:nvPr>
            <p:ph type="subTitle" idx="4"/>
          </p:nvPr>
        </p:nvSpPr>
        <p:spPr>
          <a:xfrm>
            <a:off x="4914475" y="3352628"/>
            <a:ext cx="3314400" cy="11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Il nous permettra de vérifier que la personne connectée au wifi est bien un employer de </a:t>
            </a:r>
            <a:r>
              <a:rPr lang="fr-FR" dirty="0" err="1"/>
              <a:t>Furbex</a:t>
            </a:r>
            <a:r>
              <a:rPr lang="fr-FR" dirty="0"/>
              <a:t>.</a:t>
            </a:r>
            <a:endParaRPr dirty="0"/>
          </a:p>
        </p:txBody>
      </p:sp>
      <p:sp>
        <p:nvSpPr>
          <p:cNvPr id="250" name="Google Shape;250;p36"/>
          <p:cNvSpPr txBox="1">
            <a:spLocks noGrp="1"/>
          </p:cNvSpPr>
          <p:nvPr>
            <p:ph type="subTitle" idx="6"/>
          </p:nvPr>
        </p:nvSpPr>
        <p:spPr>
          <a:xfrm>
            <a:off x="1088024" y="2885814"/>
            <a:ext cx="3314400" cy="47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Firewall</a:t>
            </a:r>
            <a:endParaRPr dirty="0"/>
          </a:p>
        </p:txBody>
      </p:sp>
      <p:sp>
        <p:nvSpPr>
          <p:cNvPr id="251" name="Google Shape;251;p36"/>
          <p:cNvSpPr txBox="1">
            <a:spLocks noGrp="1"/>
          </p:cNvSpPr>
          <p:nvPr>
            <p:ph type="subTitle" idx="8"/>
          </p:nvPr>
        </p:nvSpPr>
        <p:spPr>
          <a:xfrm>
            <a:off x="4914448" y="2885814"/>
            <a:ext cx="3314400" cy="47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Portail Captif</a:t>
            </a:r>
            <a:endParaRPr dirty="0"/>
          </a:p>
        </p:txBody>
      </p:sp>
      <p:sp>
        <p:nvSpPr>
          <p:cNvPr id="252" name="Google Shape;252;p36"/>
          <p:cNvSpPr/>
          <p:nvPr/>
        </p:nvSpPr>
        <p:spPr>
          <a:xfrm>
            <a:off x="915124" y="1447800"/>
            <a:ext cx="142800" cy="14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6"/>
          <p:cNvSpPr/>
          <p:nvPr/>
        </p:nvSpPr>
        <p:spPr>
          <a:xfrm>
            <a:off x="915124" y="3057525"/>
            <a:ext cx="142800" cy="14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6"/>
          <p:cNvSpPr/>
          <p:nvPr/>
        </p:nvSpPr>
        <p:spPr>
          <a:xfrm>
            <a:off x="4744174" y="1447800"/>
            <a:ext cx="142800" cy="14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6"/>
          <p:cNvSpPr/>
          <p:nvPr/>
        </p:nvSpPr>
        <p:spPr>
          <a:xfrm>
            <a:off x="4744174" y="3057525"/>
            <a:ext cx="142800" cy="14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>
            <a:spLocks noGrp="1"/>
          </p:cNvSpPr>
          <p:nvPr>
            <p:ph type="subTitle" idx="1"/>
          </p:nvPr>
        </p:nvSpPr>
        <p:spPr>
          <a:xfrm>
            <a:off x="1088023" y="1743740"/>
            <a:ext cx="3421631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Ubuntu étant plus adapté aux développeurs,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il est plus judicieux de proposer aux employer de travailler dessus.</a:t>
            </a:r>
            <a:endParaRPr dirty="0"/>
          </a:p>
        </p:txBody>
      </p:sp>
      <p:sp>
        <p:nvSpPr>
          <p:cNvPr id="244" name="Google Shape;244;p36"/>
          <p:cNvSpPr txBox="1">
            <a:spLocks noGrp="1"/>
          </p:cNvSpPr>
          <p:nvPr>
            <p:ph type="subTitle" idx="2"/>
          </p:nvPr>
        </p:nvSpPr>
        <p:spPr>
          <a:xfrm>
            <a:off x="4914476" y="1743740"/>
            <a:ext cx="33144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Il y a un meilleur confort pour les artistes sur Mac OS donc il est plus judicieux de leur proposer de travailler dessus.</a:t>
            </a:r>
            <a:endParaRPr dirty="0"/>
          </a:p>
        </p:txBody>
      </p:sp>
      <p:sp>
        <p:nvSpPr>
          <p:cNvPr id="245" name="Google Shape;245;p36"/>
          <p:cNvSpPr txBox="1">
            <a:spLocks noGrp="1"/>
          </p:cNvSpPr>
          <p:nvPr>
            <p:ph type="subTitle" idx="7"/>
          </p:nvPr>
        </p:nvSpPr>
        <p:spPr>
          <a:xfrm>
            <a:off x="4914449" y="1274089"/>
            <a:ext cx="33144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PC Artistes (Mac OS)</a:t>
            </a:r>
            <a:endParaRPr dirty="0"/>
          </a:p>
        </p:txBody>
      </p:sp>
      <p:sp>
        <p:nvSpPr>
          <p:cNvPr id="246" name="Google Shape;246;p36"/>
          <p:cNvSpPr txBox="1">
            <a:spLocks noGrp="1"/>
          </p:cNvSpPr>
          <p:nvPr>
            <p:ph type="subTitle" idx="5"/>
          </p:nvPr>
        </p:nvSpPr>
        <p:spPr>
          <a:xfrm>
            <a:off x="1088024" y="1274089"/>
            <a:ext cx="3314400" cy="47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PC Développeurs (Ubuntu)</a:t>
            </a:r>
            <a:endParaRPr dirty="0"/>
          </a:p>
        </p:txBody>
      </p:sp>
      <p:sp>
        <p:nvSpPr>
          <p:cNvPr id="247" name="Google Shape;247;p36"/>
          <p:cNvSpPr txBox="1">
            <a:spLocks noGrp="1"/>
          </p:cNvSpPr>
          <p:nvPr>
            <p:ph type="subTitle" idx="3"/>
          </p:nvPr>
        </p:nvSpPr>
        <p:spPr>
          <a:xfrm>
            <a:off x="1088024" y="3352628"/>
            <a:ext cx="3314400" cy="11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Il nous permettra d’accéder avec une interface graphique très explicite aux données contenues sur le NAS.</a:t>
            </a:r>
            <a:endParaRPr dirty="0"/>
          </a:p>
        </p:txBody>
      </p:sp>
      <p:sp>
        <p:nvSpPr>
          <p:cNvPr id="248" name="Google Shape;248;p36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Autres Machines</a:t>
            </a:r>
            <a:endParaRPr dirty="0"/>
          </a:p>
        </p:txBody>
      </p:sp>
      <p:sp>
        <p:nvSpPr>
          <p:cNvPr id="249" name="Google Shape;249;p36"/>
          <p:cNvSpPr txBox="1">
            <a:spLocks noGrp="1"/>
          </p:cNvSpPr>
          <p:nvPr>
            <p:ph type="subTitle" idx="4"/>
          </p:nvPr>
        </p:nvSpPr>
        <p:spPr>
          <a:xfrm>
            <a:off x="4914475" y="3352628"/>
            <a:ext cx="3314400" cy="11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Il nous permettra d’accéder avec une interface graphique très explicite aux données contenues sur le NAS.</a:t>
            </a:r>
          </a:p>
        </p:txBody>
      </p:sp>
      <p:sp>
        <p:nvSpPr>
          <p:cNvPr id="250" name="Google Shape;250;p36"/>
          <p:cNvSpPr txBox="1">
            <a:spLocks noGrp="1"/>
          </p:cNvSpPr>
          <p:nvPr>
            <p:ph type="subTitle" idx="6"/>
          </p:nvPr>
        </p:nvSpPr>
        <p:spPr>
          <a:xfrm>
            <a:off x="1088024" y="2885814"/>
            <a:ext cx="3653554" cy="7510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fr-FR" dirty="0"/>
              <a:t>Serveur NAS (</a:t>
            </a:r>
            <a:r>
              <a:rPr lang="fr-FR" b="1" i="0" dirty="0" err="1">
                <a:effectLst/>
                <a:latin typeface="Cambo:regular"/>
              </a:rPr>
              <a:t>TrueNAS</a:t>
            </a:r>
            <a:r>
              <a:rPr lang="fr-FR" b="1" i="0" dirty="0">
                <a:effectLst/>
                <a:latin typeface="Cambo:regular"/>
              </a:rPr>
              <a:t>)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36"/>
          <p:cNvSpPr txBox="1">
            <a:spLocks noGrp="1"/>
          </p:cNvSpPr>
          <p:nvPr>
            <p:ph type="subTitle" idx="8"/>
          </p:nvPr>
        </p:nvSpPr>
        <p:spPr>
          <a:xfrm>
            <a:off x="4914448" y="2885814"/>
            <a:ext cx="3314400" cy="47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Switch (Cisco </a:t>
            </a:r>
            <a:r>
              <a:rPr lang="fr-FR" dirty="0" err="1"/>
              <a:t>nx-osv</a:t>
            </a:r>
            <a:r>
              <a:rPr lang="fr-FR" dirty="0"/>
              <a:t> 9000)</a:t>
            </a:r>
            <a:endParaRPr dirty="0"/>
          </a:p>
        </p:txBody>
      </p:sp>
      <p:sp>
        <p:nvSpPr>
          <p:cNvPr id="252" name="Google Shape;252;p36"/>
          <p:cNvSpPr/>
          <p:nvPr/>
        </p:nvSpPr>
        <p:spPr>
          <a:xfrm>
            <a:off x="915124" y="1447800"/>
            <a:ext cx="142800" cy="14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6"/>
          <p:cNvSpPr/>
          <p:nvPr/>
        </p:nvSpPr>
        <p:spPr>
          <a:xfrm>
            <a:off x="915124" y="3057525"/>
            <a:ext cx="142800" cy="14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6"/>
          <p:cNvSpPr/>
          <p:nvPr/>
        </p:nvSpPr>
        <p:spPr>
          <a:xfrm>
            <a:off x="4744174" y="1447800"/>
            <a:ext cx="142800" cy="14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6"/>
          <p:cNvSpPr/>
          <p:nvPr/>
        </p:nvSpPr>
        <p:spPr>
          <a:xfrm>
            <a:off x="4744174" y="3057525"/>
            <a:ext cx="142800" cy="14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2021836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Networking Project Proposal by Slidesgo">
  <a:themeElements>
    <a:clrScheme name="Simple Light">
      <a:dk1>
        <a:srgbClr val="FFFFFF"/>
      </a:dk1>
      <a:lt1>
        <a:srgbClr val="000000"/>
      </a:lt1>
      <a:dk2>
        <a:srgbClr val="171717"/>
      </a:dk2>
      <a:lt2>
        <a:srgbClr val="434343"/>
      </a:lt2>
      <a:accent1>
        <a:srgbClr val="CCCCCC"/>
      </a:accent1>
      <a:accent2>
        <a:srgbClr val="11C7D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752</Words>
  <Application>Microsoft Office PowerPoint</Application>
  <PresentationFormat>Affichage à l'écran (16:9)</PresentationFormat>
  <Paragraphs>107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18</vt:i4>
      </vt:variant>
    </vt:vector>
  </HeadingPairs>
  <TitlesOfParts>
    <vt:vector size="29" baseType="lpstr">
      <vt:lpstr>Arial</vt:lpstr>
      <vt:lpstr>Doppio One</vt:lpstr>
      <vt:lpstr>Cambo:regular</vt:lpstr>
      <vt:lpstr>Open Sans</vt:lpstr>
      <vt:lpstr>Encode Sans Condensed</vt:lpstr>
      <vt:lpstr>Encode Sans</vt:lpstr>
      <vt:lpstr>Nunito Light</vt:lpstr>
      <vt:lpstr>Bebas Neue</vt:lpstr>
      <vt:lpstr>Proxima Nova</vt:lpstr>
      <vt:lpstr>Computer Networking Project Proposal by Slidesgo</vt:lpstr>
      <vt:lpstr>Slidesgo Final Pages</vt:lpstr>
      <vt:lpstr>Documentation d’Architecture  Projet Furbex</vt:lpstr>
      <vt:lpstr>Sommaire</vt:lpstr>
      <vt:lpstr>Pitch</vt:lpstr>
      <vt:lpstr>Présentation Projet Furbex</vt:lpstr>
      <vt:lpstr>Schéma Réseau</vt:lpstr>
      <vt:lpstr>Présentation PowerPoint</vt:lpstr>
      <vt:lpstr>Services Installés</vt:lpstr>
      <vt:lpstr>Routeur (OPNSense)</vt:lpstr>
      <vt:lpstr>Autres Machines</vt:lpstr>
      <vt:lpstr>Plan d’adressage IP</vt:lpstr>
      <vt:lpstr>Présentation PowerPoint</vt:lpstr>
      <vt:lpstr>Tuto d’installation</vt:lpstr>
      <vt:lpstr>Installation</vt:lpstr>
      <vt:lpstr>GNS Setup</vt:lpstr>
      <vt:lpstr>GNS Setup</vt:lpstr>
      <vt:lpstr>OPNSense Base Config</vt:lpstr>
      <vt:lpstr>OPNSense Base Config</vt:lpstr>
      <vt:lpstr>Vérification de la bonne installation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Documentation d’Architecture  Projet NightON</dc:title>
  <dc:creator>Titouan Schotté</dc:creator>
  <cp:lastModifiedBy>SCHOTTÉ Titouan</cp:lastModifiedBy>
  <cp:revision>8</cp:revision>
  <dcterms:modified xsi:type="dcterms:W3CDTF">2024-06-17T05:59:33Z</dcterms:modified>
</cp:coreProperties>
</file>