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  <p:sldMasterId id="2147483675" r:id="rId2"/>
  </p:sldMasterIdLst>
  <p:notesMasterIdLst>
    <p:notesMasterId r:id="rId17"/>
  </p:notesMasterIdLst>
  <p:sldIdLst>
    <p:sldId id="256" r:id="rId3"/>
    <p:sldId id="258" r:id="rId4"/>
    <p:sldId id="260" r:id="rId5"/>
    <p:sldId id="305" r:id="rId6"/>
    <p:sldId id="306" r:id="rId7"/>
    <p:sldId id="307" r:id="rId8"/>
    <p:sldId id="308" r:id="rId9"/>
    <p:sldId id="309" r:id="rId10"/>
    <p:sldId id="310" r:id="rId11"/>
    <p:sldId id="311" r:id="rId12"/>
    <p:sldId id="312" r:id="rId13"/>
    <p:sldId id="314" r:id="rId14"/>
    <p:sldId id="296" r:id="rId15"/>
    <p:sldId id="313" r:id="rId16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18"/>
    </p:embeddedFont>
    <p:embeddedFont>
      <p:font typeface="Doppio One" panose="020B0604020202020204" charset="0"/>
      <p:regular r:id="rId19"/>
    </p:embeddedFont>
    <p:embeddedFont>
      <p:font typeface="Encode Sans" panose="020B0604020202020204" charset="0"/>
      <p:regular r:id="rId20"/>
      <p:bold r:id="rId21"/>
    </p:embeddedFont>
    <p:embeddedFont>
      <p:font typeface="Encode Sans Condensed" panose="020B0604020202020204" charset="0"/>
      <p:regular r:id="rId22"/>
      <p:bold r:id="rId23"/>
    </p:embeddedFont>
    <p:embeddedFont>
      <p:font typeface="Proxima Nova" panose="020B060402020202020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D13E176-E7D5-4B47-B62D-C23922565E64}">
  <a:tblStyle styleId="{CD13E176-E7D5-4B47-B62D-C23922565E6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787C1BF-208A-4A5F-B1FA-0FB6E1CC1B8A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83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1.xml"/><Relationship Id="rId21" Type="http://schemas.openxmlformats.org/officeDocument/2006/relationships/font" Target="fonts/font4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font" Target="fonts/font3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7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6.fntdata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font" Target="fonts/font2.fntdata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502afc7aad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502afc7aad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2516c3a5cef_0_136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2516c3a5cef_0_136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97935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2516c3a5cef_0_136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2516c3a5cef_0_136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43013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2516c3a5cef_0_136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2516c3a5cef_0_136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98664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0a5d1115b7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20a5d1115b7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69777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2516c3a5cef_0_136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2516c3a5cef_0_136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91754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502afc7aad_1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502afc7aad_1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0a5d1115b7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20a5d1115b7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2516c3a5cef_0_136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2516c3a5cef_0_136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96180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2516c3a5cef_0_136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2516c3a5cef_0_136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88080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2516c3a5cef_0_136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2516c3a5cef_0_136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03958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2516c3a5cef_0_136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2516c3a5cef_0_136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85749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2516c3a5cef_0_136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2516c3a5cef_0_136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30021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2516c3a5cef_0_136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2516c3a5cef_0_136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64567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 amt="28000"/>
          </a:blip>
          <a:srcRect l="3955" t="33705" r="57710" b="5922"/>
          <a:stretch/>
        </p:blipFill>
        <p:spPr>
          <a:xfrm>
            <a:off x="0" y="2133600"/>
            <a:ext cx="3505200" cy="3105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2"/>
          <p:cNvPicPr preferRelativeResize="0"/>
          <p:nvPr/>
        </p:nvPicPr>
        <p:blipFill rotWithShape="1">
          <a:blip r:embed="rId2">
            <a:alphaModFix amt="28000"/>
          </a:blip>
          <a:srcRect l="40405" t="33702" r="30010" b="6752"/>
          <a:stretch/>
        </p:blipFill>
        <p:spPr>
          <a:xfrm>
            <a:off x="6438900" y="2176200"/>
            <a:ext cx="2705098" cy="3062551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473525" y="2562750"/>
            <a:ext cx="6196800" cy="15126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200">
                <a:latin typeface="Doppio One"/>
                <a:ea typeface="Doppio One"/>
                <a:cs typeface="Doppio One"/>
                <a:sym typeface="Doppio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1473675" y="4056400"/>
            <a:ext cx="6196800" cy="5280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1"/>
                </a:solidFill>
                <a:latin typeface="Encode Sans Condensed"/>
                <a:ea typeface="Encode Sans Condensed"/>
                <a:cs typeface="Encode Sans Condensed"/>
                <a:sym typeface="Encode Sans Condense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21762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7_1_1">
    <p:bg>
      <p:bgPr>
        <a:solidFill>
          <a:schemeClr val="dk2"/>
        </a:solidFill>
        <a:effectLst/>
      </p:bgPr>
    </p:bg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25"/>
          <p:cNvPicPr preferRelativeResize="0"/>
          <p:nvPr/>
        </p:nvPicPr>
        <p:blipFill rotWithShape="1">
          <a:blip r:embed="rId2">
            <a:alphaModFix amt="28000"/>
          </a:blip>
          <a:srcRect l="43587" r="26256" b="-10"/>
          <a:stretch/>
        </p:blipFill>
        <p:spPr>
          <a:xfrm flipH="1">
            <a:off x="-21813" y="0"/>
            <a:ext cx="275735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5"/>
          <p:cNvPicPr preferRelativeResize="0"/>
          <p:nvPr/>
        </p:nvPicPr>
        <p:blipFill rotWithShape="1">
          <a:blip r:embed="rId2">
            <a:alphaModFix amt="28000"/>
          </a:blip>
          <a:srcRect l="3954" r="60452"/>
          <a:stretch/>
        </p:blipFill>
        <p:spPr>
          <a:xfrm flipH="1">
            <a:off x="5889374" y="0"/>
            <a:ext cx="3254626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CUSTOM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8"/>
          <p:cNvSpPr txBox="1">
            <a:spLocks noGrp="1"/>
          </p:cNvSpPr>
          <p:nvPr>
            <p:ph type="title"/>
          </p:nvPr>
        </p:nvSpPr>
        <p:spPr>
          <a:xfrm>
            <a:off x="716775" y="510900"/>
            <a:ext cx="77106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lt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15;p3"/>
          <p:cNvPicPr preferRelativeResize="0"/>
          <p:nvPr/>
        </p:nvPicPr>
        <p:blipFill rotWithShape="1">
          <a:blip r:embed="rId2">
            <a:alphaModFix amt="28000"/>
          </a:blip>
          <a:srcRect l="3955" t="28334" r="57710" b="5923"/>
          <a:stretch/>
        </p:blipFill>
        <p:spPr>
          <a:xfrm>
            <a:off x="0" y="-171450"/>
            <a:ext cx="3505200" cy="3381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3"/>
          <p:cNvPicPr preferRelativeResize="0"/>
          <p:nvPr/>
        </p:nvPicPr>
        <p:blipFill rotWithShape="1">
          <a:blip r:embed="rId2">
            <a:alphaModFix amt="28000"/>
          </a:blip>
          <a:srcRect l="43544" t="33702" r="14163" b="6752"/>
          <a:stretch/>
        </p:blipFill>
        <p:spPr>
          <a:xfrm>
            <a:off x="5276849" y="-109800"/>
            <a:ext cx="3867149" cy="3062551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3403454" y="783554"/>
            <a:ext cx="4383600" cy="16266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2" hasCustomPrompt="1"/>
          </p:nvPr>
        </p:nvSpPr>
        <p:spPr>
          <a:xfrm>
            <a:off x="1356946" y="783550"/>
            <a:ext cx="2046600" cy="16266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>
            <a:spLocks noGrp="1"/>
          </p:cNvSpPr>
          <p:nvPr>
            <p:ph type="pic" idx="3"/>
          </p:nvPr>
        </p:nvSpPr>
        <p:spPr>
          <a:xfrm>
            <a:off x="5" y="2967300"/>
            <a:ext cx="9144000" cy="21762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1"/>
        </a:solid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Google Shape;46;p8"/>
          <p:cNvPicPr preferRelativeResize="0"/>
          <p:nvPr/>
        </p:nvPicPr>
        <p:blipFill rotWithShape="1">
          <a:blip r:embed="rId2">
            <a:alphaModFix amt="28000"/>
          </a:blip>
          <a:srcRect l="-10" r="10"/>
          <a:stretch/>
        </p:blipFill>
        <p:spPr>
          <a:xfrm flipH="1">
            <a:off x="-975" y="-60220"/>
            <a:ext cx="9144000" cy="5280390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8"/>
          <p:cNvSpPr txBox="1">
            <a:spLocks noGrp="1"/>
          </p:cNvSpPr>
          <p:nvPr>
            <p:ph type="title"/>
          </p:nvPr>
        </p:nvSpPr>
        <p:spPr>
          <a:xfrm>
            <a:off x="1388100" y="1275900"/>
            <a:ext cx="6367800" cy="25917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lt1"/>
        </a:solidFill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9"/>
          <p:cNvPicPr preferRelativeResize="0"/>
          <p:nvPr/>
        </p:nvPicPr>
        <p:blipFill rotWithShape="1">
          <a:blip r:embed="rId2">
            <a:alphaModFix amt="28000"/>
          </a:blip>
          <a:srcRect l="-10" r="10"/>
          <a:stretch/>
        </p:blipFill>
        <p:spPr>
          <a:xfrm>
            <a:off x="-975" y="-60220"/>
            <a:ext cx="9144000" cy="528039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9"/>
          <p:cNvSpPr txBox="1">
            <a:spLocks noGrp="1"/>
          </p:cNvSpPr>
          <p:nvPr>
            <p:ph type="title"/>
          </p:nvPr>
        </p:nvSpPr>
        <p:spPr>
          <a:xfrm>
            <a:off x="2549400" y="1219004"/>
            <a:ext cx="4045200" cy="14823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ubTitle" idx="1"/>
          </p:nvPr>
        </p:nvSpPr>
        <p:spPr>
          <a:xfrm>
            <a:off x="2549400" y="2689396"/>
            <a:ext cx="4045200" cy="12351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>
            <a:spLocks noGrp="1"/>
          </p:cNvSpPr>
          <p:nvPr>
            <p:ph type="pic" idx="2"/>
          </p:nvPr>
        </p:nvSpPr>
        <p:spPr>
          <a:xfrm>
            <a:off x="-8500" y="0"/>
            <a:ext cx="91524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54" name="Google Shape;54;p10"/>
          <p:cNvSpPr txBox="1">
            <a:spLocks noGrp="1"/>
          </p:cNvSpPr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">
    <p:bg>
      <p:bgPr>
        <a:solidFill>
          <a:schemeClr val="lt1"/>
        </a:soli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13"/>
          <p:cNvPicPr preferRelativeResize="0"/>
          <p:nvPr/>
        </p:nvPicPr>
        <p:blipFill rotWithShape="1">
          <a:blip r:embed="rId2">
            <a:alphaModFix amt="28000"/>
          </a:blip>
          <a:srcRect r="832" b="3400"/>
          <a:stretch/>
        </p:blipFill>
        <p:spPr>
          <a:xfrm>
            <a:off x="-100" y="-9525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3"/>
          <p:cNvSpPr/>
          <p:nvPr/>
        </p:nvSpPr>
        <p:spPr>
          <a:xfrm>
            <a:off x="447750" y="381000"/>
            <a:ext cx="8248500" cy="4381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title" idx="2" hasCustomPrompt="1"/>
          </p:nvPr>
        </p:nvSpPr>
        <p:spPr>
          <a:xfrm>
            <a:off x="1618650" y="1633283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7" name="Google Shape;67;p13"/>
          <p:cNvSpPr txBox="1">
            <a:spLocks noGrp="1"/>
          </p:cNvSpPr>
          <p:nvPr>
            <p:ph type="title" idx="3" hasCustomPrompt="1"/>
          </p:nvPr>
        </p:nvSpPr>
        <p:spPr>
          <a:xfrm>
            <a:off x="1618650" y="3066691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8" name="Google Shape;68;p13"/>
          <p:cNvSpPr txBox="1">
            <a:spLocks noGrp="1"/>
          </p:cNvSpPr>
          <p:nvPr>
            <p:ph type="title" idx="4" hasCustomPrompt="1"/>
          </p:nvPr>
        </p:nvSpPr>
        <p:spPr>
          <a:xfrm>
            <a:off x="4204650" y="1633283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9" name="Google Shape;69;p13"/>
          <p:cNvSpPr txBox="1">
            <a:spLocks noGrp="1"/>
          </p:cNvSpPr>
          <p:nvPr>
            <p:ph type="title" idx="5" hasCustomPrompt="1"/>
          </p:nvPr>
        </p:nvSpPr>
        <p:spPr>
          <a:xfrm>
            <a:off x="4204650" y="3066691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0" name="Google Shape;70;p13"/>
          <p:cNvSpPr txBox="1">
            <a:spLocks noGrp="1"/>
          </p:cNvSpPr>
          <p:nvPr>
            <p:ph type="title" idx="6" hasCustomPrompt="1"/>
          </p:nvPr>
        </p:nvSpPr>
        <p:spPr>
          <a:xfrm>
            <a:off x="6790650" y="1633283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1" name="Google Shape;71;p13"/>
          <p:cNvSpPr txBox="1">
            <a:spLocks noGrp="1"/>
          </p:cNvSpPr>
          <p:nvPr>
            <p:ph type="title" idx="7" hasCustomPrompt="1"/>
          </p:nvPr>
        </p:nvSpPr>
        <p:spPr>
          <a:xfrm>
            <a:off x="6790650" y="3066691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2" name="Google Shape;72;p13"/>
          <p:cNvSpPr txBox="1">
            <a:spLocks noGrp="1"/>
          </p:cNvSpPr>
          <p:nvPr>
            <p:ph type="subTitle" idx="1"/>
          </p:nvPr>
        </p:nvSpPr>
        <p:spPr>
          <a:xfrm>
            <a:off x="720000" y="2187625"/>
            <a:ext cx="2532000" cy="7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subTitle" idx="8"/>
          </p:nvPr>
        </p:nvSpPr>
        <p:spPr>
          <a:xfrm>
            <a:off x="3306000" y="2187625"/>
            <a:ext cx="2532000" cy="7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4" name="Google Shape;74;p13"/>
          <p:cNvSpPr txBox="1">
            <a:spLocks noGrp="1"/>
          </p:cNvSpPr>
          <p:nvPr>
            <p:ph type="subTitle" idx="9"/>
          </p:nvPr>
        </p:nvSpPr>
        <p:spPr>
          <a:xfrm>
            <a:off x="5892000" y="2187625"/>
            <a:ext cx="2532000" cy="7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subTitle" idx="13"/>
          </p:nvPr>
        </p:nvSpPr>
        <p:spPr>
          <a:xfrm>
            <a:off x="720000" y="3621100"/>
            <a:ext cx="2532000" cy="7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subTitle" idx="14"/>
          </p:nvPr>
        </p:nvSpPr>
        <p:spPr>
          <a:xfrm>
            <a:off x="3306000" y="3621100"/>
            <a:ext cx="2532000" cy="7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subTitle" idx="15"/>
          </p:nvPr>
        </p:nvSpPr>
        <p:spPr>
          <a:xfrm>
            <a:off x="5892000" y="3621100"/>
            <a:ext cx="2532000" cy="7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7">
    <p:bg>
      <p:bgPr>
        <a:solidFill>
          <a:schemeClr val="lt1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Google Shape;155;p23"/>
          <p:cNvPicPr preferRelativeResize="0"/>
          <p:nvPr/>
        </p:nvPicPr>
        <p:blipFill rotWithShape="1">
          <a:blip r:embed="rId2">
            <a:alphaModFix amt="28000"/>
          </a:blip>
          <a:srcRect l="3953" r="60529"/>
          <a:stretch/>
        </p:blipFill>
        <p:spPr>
          <a:xfrm>
            <a:off x="0" y="0"/>
            <a:ext cx="324769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7_1">
    <p:bg>
      <p:bgPr>
        <a:solidFill>
          <a:schemeClr val="lt2"/>
        </a:solidFill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p24"/>
          <p:cNvPicPr preferRelativeResize="0"/>
          <p:nvPr/>
        </p:nvPicPr>
        <p:blipFill rotWithShape="1">
          <a:blip r:embed="rId2">
            <a:alphaModFix amt="28000"/>
          </a:blip>
          <a:srcRect l="43587" r="26256" b="-10"/>
          <a:stretch/>
        </p:blipFill>
        <p:spPr>
          <a:xfrm>
            <a:off x="6347800" y="0"/>
            <a:ext cx="275735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ppio One"/>
              <a:buNone/>
              <a:defRPr sz="2800" b="1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ppio One"/>
              <a:buNone/>
              <a:defRPr sz="2800" b="1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ppio One"/>
              <a:buNone/>
              <a:defRPr sz="2800" b="1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ppio One"/>
              <a:buNone/>
              <a:defRPr sz="2800" b="1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ppio One"/>
              <a:buNone/>
              <a:defRPr sz="2800" b="1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ppio One"/>
              <a:buNone/>
              <a:defRPr sz="2800" b="1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ppio One"/>
              <a:buNone/>
              <a:defRPr sz="2800" b="1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ppio One"/>
              <a:buNone/>
              <a:defRPr sz="2800" b="1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ppio One"/>
              <a:buNone/>
              <a:defRPr sz="2800" b="1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Encode Sans"/>
              <a:buChar char="●"/>
              <a:defRPr sz="18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ncode Sans"/>
              <a:buChar char="○"/>
              <a:defRPr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ncode Sans"/>
              <a:buChar char="■"/>
              <a:defRPr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ncode Sans"/>
              <a:buChar char="●"/>
              <a:defRPr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ncode Sans"/>
              <a:buChar char="○"/>
              <a:defRPr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ncode Sans"/>
              <a:buChar char="■"/>
              <a:defRPr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ncode Sans"/>
              <a:buChar char="●"/>
              <a:defRPr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ncode Sans"/>
              <a:buChar char="○"/>
              <a:defRPr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ncode Sans"/>
              <a:buChar char="■"/>
              <a:defRPr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4" r:id="rId3"/>
    <p:sldLayoutId id="2147483655" r:id="rId4"/>
    <p:sldLayoutId id="2147483656" r:id="rId5"/>
    <p:sldLayoutId id="2147483658" r:id="rId6"/>
    <p:sldLayoutId id="2147483659" r:id="rId7"/>
    <p:sldLayoutId id="2147483669" r:id="rId8"/>
    <p:sldLayoutId id="2147483670" r:id="rId9"/>
    <p:sldLayoutId id="2147483671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6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63" name="Google Shape;163;p26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3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2"/>
            </a:gs>
            <a:gs pos="27000">
              <a:schemeClr val="dk2"/>
            </a:gs>
            <a:gs pos="100000">
              <a:schemeClr val="lt1"/>
            </a:gs>
          </a:gsLst>
          <a:lin ang="8100019" scaled="0"/>
        </a:gradFill>
        <a:effectLst/>
      </p:bgPr>
    </p:bg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9"/>
          <p:cNvSpPr txBox="1">
            <a:spLocks noGrp="1"/>
          </p:cNvSpPr>
          <p:nvPr>
            <p:ph type="ctrTitle"/>
          </p:nvPr>
        </p:nvSpPr>
        <p:spPr>
          <a:xfrm>
            <a:off x="1473525" y="2562750"/>
            <a:ext cx="6423566" cy="196768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Documentation</a:t>
            </a:r>
            <a:br>
              <a:rPr lang="en" dirty="0"/>
            </a:br>
            <a:r>
              <a:rPr lang="en" dirty="0"/>
              <a:t>d’exploitation</a:t>
            </a:r>
            <a:br>
              <a:rPr lang="en" dirty="0"/>
            </a:br>
            <a:r>
              <a:rPr lang="en" b="1" dirty="0"/>
              <a:t> </a:t>
            </a:r>
            <a:r>
              <a:rPr lang="en" b="1" dirty="0">
                <a:solidFill>
                  <a:schemeClr val="accent2"/>
                </a:solidFill>
              </a:rPr>
              <a:t>Projet</a:t>
            </a:r>
            <a:r>
              <a:rPr lang="en" dirty="0">
                <a:solidFill>
                  <a:schemeClr val="accent2"/>
                </a:solidFill>
              </a:rPr>
              <a:t> Furbex</a:t>
            </a:r>
            <a:endParaRPr b="1" dirty="0"/>
          </a:p>
        </p:txBody>
      </p:sp>
      <p:pic>
        <p:nvPicPr>
          <p:cNvPr id="173" name="Google Shape;173;p29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t="40896" b="23395"/>
          <a:stretch/>
        </p:blipFill>
        <p:spPr>
          <a:xfrm>
            <a:off x="0" y="0"/>
            <a:ext cx="9144003" cy="217619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51"/>
          <p:cNvSpPr txBox="1">
            <a:spLocks noGrp="1"/>
          </p:cNvSpPr>
          <p:nvPr>
            <p:ph type="title"/>
          </p:nvPr>
        </p:nvSpPr>
        <p:spPr>
          <a:xfrm>
            <a:off x="716775" y="510900"/>
            <a:ext cx="77106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Configuration OPN </a:t>
            </a:r>
            <a:r>
              <a:rPr lang="fr-FR" dirty="0" err="1"/>
              <a:t>Sense</a:t>
            </a:r>
            <a:r>
              <a:rPr lang="fr-FR" dirty="0"/>
              <a:t> :  Ajout VLAN</a:t>
            </a:r>
            <a:endParaRPr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FE0600E-055D-3080-CEE2-70DB387191D1}"/>
              </a:ext>
            </a:extLst>
          </p:cNvPr>
          <p:cNvSpPr txBox="1"/>
          <p:nvPr/>
        </p:nvSpPr>
        <p:spPr>
          <a:xfrm>
            <a:off x="6336507" y="1340643"/>
            <a:ext cx="266461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Pour ajouter un VLAN sur votre routeur </a:t>
            </a:r>
            <a:r>
              <a:rPr lang="fr-FR" dirty="0" err="1">
                <a:solidFill>
                  <a:schemeClr val="bg1"/>
                </a:solidFill>
              </a:rPr>
              <a:t>OPNSense</a:t>
            </a:r>
            <a:r>
              <a:rPr lang="fr-FR" dirty="0">
                <a:solidFill>
                  <a:schemeClr val="bg1"/>
                </a:solidFill>
              </a:rPr>
              <a:t> il suffira d’aller dans Interfaces &gt; </a:t>
            </a:r>
            <a:r>
              <a:rPr lang="fr-FR" dirty="0" err="1">
                <a:solidFill>
                  <a:schemeClr val="bg1"/>
                </a:solidFill>
              </a:rPr>
              <a:t>Other</a:t>
            </a:r>
            <a:r>
              <a:rPr lang="fr-FR" dirty="0">
                <a:solidFill>
                  <a:schemeClr val="bg1"/>
                </a:solidFill>
              </a:rPr>
              <a:t> Types &gt; VLAN et de compléter comme par exemple ici où je défini que em1 (interface LAN) comporte le VLAN vlan-dev associé au tag 10.</a:t>
            </a:r>
          </a:p>
          <a:p>
            <a:endParaRPr lang="fr-FR" dirty="0">
              <a:solidFill>
                <a:schemeClr val="bg1"/>
              </a:solidFill>
            </a:endParaRPr>
          </a:p>
          <a:p>
            <a:r>
              <a:rPr lang="fr-FR" dirty="0">
                <a:solidFill>
                  <a:schemeClr val="bg1"/>
                </a:solidFill>
              </a:rPr>
              <a:t>Cela nécessite une configuration au niveau du switch cependant …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9DFA8A0D-F90A-DC5B-86B4-11A0768839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999" y="1340643"/>
            <a:ext cx="4935986" cy="3296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3034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51"/>
          <p:cNvSpPr txBox="1">
            <a:spLocks noGrp="1"/>
          </p:cNvSpPr>
          <p:nvPr>
            <p:ph type="title"/>
          </p:nvPr>
        </p:nvSpPr>
        <p:spPr>
          <a:xfrm>
            <a:off x="716775" y="510900"/>
            <a:ext cx="77106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Configuration Switch :  Ajout VLAN</a:t>
            </a:r>
            <a:endParaRPr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E3CC7C28-5CAB-EFE9-2AF7-95E74DB01C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8576" y="2023986"/>
            <a:ext cx="4286848" cy="1095528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F2A8F644-3178-76BE-8F35-314384FBCDAA}"/>
              </a:ext>
            </a:extLst>
          </p:cNvPr>
          <p:cNvSpPr txBox="1"/>
          <p:nvPr/>
        </p:nvSpPr>
        <p:spPr>
          <a:xfrm>
            <a:off x="1124991" y="1344818"/>
            <a:ext cx="689401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Dans l’exemple ci-dessous le but a été de faire en sorte que les deux premières interfaces de mon switch utilisent désormais le vlan 10 (vlan-dev).</a:t>
            </a:r>
          </a:p>
          <a:p>
            <a:endParaRPr lang="fr-FR" dirty="0">
              <a:solidFill>
                <a:schemeClr val="bg1"/>
              </a:solidFill>
            </a:endParaRPr>
          </a:p>
          <a:p>
            <a:endParaRPr lang="fr-FR" dirty="0">
              <a:solidFill>
                <a:schemeClr val="bg1"/>
              </a:solidFill>
            </a:endParaRPr>
          </a:p>
          <a:p>
            <a:endParaRPr lang="fr-FR" dirty="0">
              <a:solidFill>
                <a:schemeClr val="bg1"/>
              </a:solidFill>
            </a:endParaRPr>
          </a:p>
          <a:p>
            <a:endParaRPr lang="fr-FR" dirty="0">
              <a:solidFill>
                <a:schemeClr val="bg1"/>
              </a:solidFill>
            </a:endParaRPr>
          </a:p>
          <a:p>
            <a:endParaRPr lang="fr-FR" dirty="0">
              <a:solidFill>
                <a:schemeClr val="bg1"/>
              </a:solidFill>
            </a:endParaRPr>
          </a:p>
          <a:p>
            <a:endParaRPr lang="fr-FR" dirty="0">
              <a:solidFill>
                <a:schemeClr val="bg1"/>
              </a:solidFill>
            </a:endParaRPr>
          </a:p>
          <a:p>
            <a:endParaRPr lang="fr-FR" dirty="0">
              <a:solidFill>
                <a:schemeClr val="bg1"/>
              </a:solidFill>
            </a:endParaRPr>
          </a:p>
          <a:p>
            <a:r>
              <a:rPr lang="fr-FR" dirty="0">
                <a:solidFill>
                  <a:schemeClr val="bg1"/>
                </a:solidFill>
              </a:rPr>
              <a:t>De plus, vous pouvez utiliser le mode « </a:t>
            </a:r>
            <a:r>
              <a:rPr lang="fr-FR" dirty="0" err="1">
                <a:solidFill>
                  <a:schemeClr val="bg1"/>
                </a:solidFill>
              </a:rPr>
              <a:t>trunk</a:t>
            </a:r>
            <a:r>
              <a:rPr lang="fr-FR" dirty="0">
                <a:solidFill>
                  <a:schemeClr val="bg1"/>
                </a:solidFill>
              </a:rPr>
              <a:t> » pour permettre à votre switch de gérer différents vlan comme ceci :</a:t>
            </a:r>
          </a:p>
          <a:p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7EE7EB99-5466-592C-EB08-51BDB9EA15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2577" y="4116717"/>
            <a:ext cx="2838846" cy="238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8548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51"/>
          <p:cNvSpPr txBox="1">
            <a:spLocks noGrp="1"/>
          </p:cNvSpPr>
          <p:nvPr>
            <p:ph type="title"/>
          </p:nvPr>
        </p:nvSpPr>
        <p:spPr>
          <a:xfrm>
            <a:off x="716775" y="510900"/>
            <a:ext cx="77106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Configuration Switch :  Ajout VLAN</a:t>
            </a:r>
            <a:endParaRPr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E3CC7C28-5CAB-EFE9-2AF7-95E74DB01C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8576" y="2023986"/>
            <a:ext cx="4286848" cy="1095528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F2A8F644-3178-76BE-8F35-314384FBCDAA}"/>
              </a:ext>
            </a:extLst>
          </p:cNvPr>
          <p:cNvSpPr txBox="1"/>
          <p:nvPr/>
        </p:nvSpPr>
        <p:spPr>
          <a:xfrm>
            <a:off x="1124991" y="1344818"/>
            <a:ext cx="689401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Dans l’exemple ci-dessous le but a été de faire en sorte que les deux premières interfaces de mon switch utilisent désormais le vlan 10 (vlan-dev).</a:t>
            </a:r>
          </a:p>
          <a:p>
            <a:endParaRPr lang="fr-FR" dirty="0">
              <a:solidFill>
                <a:schemeClr val="bg1"/>
              </a:solidFill>
            </a:endParaRPr>
          </a:p>
          <a:p>
            <a:endParaRPr lang="fr-FR" dirty="0">
              <a:solidFill>
                <a:schemeClr val="bg1"/>
              </a:solidFill>
            </a:endParaRPr>
          </a:p>
          <a:p>
            <a:endParaRPr lang="fr-FR" dirty="0">
              <a:solidFill>
                <a:schemeClr val="bg1"/>
              </a:solidFill>
            </a:endParaRPr>
          </a:p>
          <a:p>
            <a:endParaRPr lang="fr-FR" dirty="0">
              <a:solidFill>
                <a:schemeClr val="bg1"/>
              </a:solidFill>
            </a:endParaRPr>
          </a:p>
          <a:p>
            <a:endParaRPr lang="fr-FR" dirty="0">
              <a:solidFill>
                <a:schemeClr val="bg1"/>
              </a:solidFill>
            </a:endParaRPr>
          </a:p>
          <a:p>
            <a:endParaRPr lang="fr-FR" dirty="0">
              <a:solidFill>
                <a:schemeClr val="bg1"/>
              </a:solidFill>
            </a:endParaRPr>
          </a:p>
          <a:p>
            <a:endParaRPr lang="fr-FR" dirty="0">
              <a:solidFill>
                <a:schemeClr val="bg1"/>
              </a:solidFill>
            </a:endParaRPr>
          </a:p>
          <a:p>
            <a:r>
              <a:rPr lang="fr-FR" dirty="0">
                <a:solidFill>
                  <a:schemeClr val="bg1"/>
                </a:solidFill>
              </a:rPr>
              <a:t>De plus, vous pouvez utiliser le mode « </a:t>
            </a:r>
            <a:r>
              <a:rPr lang="fr-FR" dirty="0" err="1">
                <a:solidFill>
                  <a:schemeClr val="bg1"/>
                </a:solidFill>
              </a:rPr>
              <a:t>trunk</a:t>
            </a:r>
            <a:r>
              <a:rPr lang="fr-FR" dirty="0">
                <a:solidFill>
                  <a:schemeClr val="bg1"/>
                </a:solidFill>
              </a:rPr>
              <a:t> » pour permettre à votre switch de gérer différents vlan comme ceci :</a:t>
            </a:r>
          </a:p>
          <a:p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7EE7EB99-5466-592C-EB08-51BDB9EA15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2577" y="4116717"/>
            <a:ext cx="2838846" cy="238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2209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3"/>
          <p:cNvSpPr txBox="1">
            <a:spLocks noGrp="1"/>
          </p:cNvSpPr>
          <p:nvPr>
            <p:ph type="title"/>
          </p:nvPr>
        </p:nvSpPr>
        <p:spPr>
          <a:xfrm>
            <a:off x="3403454" y="783554"/>
            <a:ext cx="4383600" cy="162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Première Connexion</a:t>
            </a:r>
            <a:endParaRPr dirty="0"/>
          </a:p>
        </p:txBody>
      </p:sp>
      <p:sp>
        <p:nvSpPr>
          <p:cNvPr id="212" name="Google Shape;212;p33"/>
          <p:cNvSpPr txBox="1">
            <a:spLocks noGrp="1"/>
          </p:cNvSpPr>
          <p:nvPr>
            <p:ph type="title" idx="2"/>
          </p:nvPr>
        </p:nvSpPr>
        <p:spPr>
          <a:xfrm>
            <a:off x="1356946" y="783550"/>
            <a:ext cx="2046600" cy="162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pic>
        <p:nvPicPr>
          <p:cNvPr id="213" name="Google Shape;213;p33"/>
          <p:cNvPicPr preferRelativeResize="0">
            <a:picLocks noGrp="1"/>
          </p:cNvPicPr>
          <p:nvPr>
            <p:ph type="pic" idx="3"/>
          </p:nvPr>
        </p:nvPicPr>
        <p:blipFill rotWithShape="1">
          <a:blip r:embed="rId3">
            <a:alphaModFix/>
          </a:blip>
          <a:srcRect t="37146" b="27145"/>
          <a:stretch/>
        </p:blipFill>
        <p:spPr>
          <a:xfrm>
            <a:off x="5" y="2967300"/>
            <a:ext cx="9144003" cy="2176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7114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51"/>
          <p:cNvSpPr txBox="1">
            <a:spLocks noGrp="1"/>
          </p:cNvSpPr>
          <p:nvPr>
            <p:ph type="title"/>
          </p:nvPr>
        </p:nvSpPr>
        <p:spPr>
          <a:xfrm>
            <a:off x="716775" y="510900"/>
            <a:ext cx="77106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Bienvenue !</a:t>
            </a:r>
            <a:endParaRPr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9A242E69-A649-DF24-E7DC-7A60B8CC0106}"/>
              </a:ext>
            </a:extLst>
          </p:cNvPr>
          <p:cNvSpPr txBox="1"/>
          <p:nvPr/>
        </p:nvSpPr>
        <p:spPr>
          <a:xfrm>
            <a:off x="400052" y="1240066"/>
            <a:ext cx="4171948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Bienvenue chez </a:t>
            </a:r>
            <a:r>
              <a:rPr lang="fr-FR" dirty="0" err="1">
                <a:solidFill>
                  <a:schemeClr val="bg1"/>
                </a:solidFill>
              </a:rPr>
              <a:t>Furbex</a:t>
            </a:r>
            <a:r>
              <a:rPr lang="fr-FR" dirty="0">
                <a:solidFill>
                  <a:schemeClr val="bg1"/>
                </a:solidFill>
              </a:rPr>
              <a:t>, pour utiliser le réseau de la startup vous aurez besoin d’identifiants réseaux fournis par votre administrateur.</a:t>
            </a:r>
          </a:p>
          <a:p>
            <a:endParaRPr lang="fr-FR" dirty="0">
              <a:solidFill>
                <a:schemeClr val="bg1"/>
              </a:solidFill>
            </a:endParaRPr>
          </a:p>
          <a:p>
            <a:r>
              <a:rPr lang="fr-FR" dirty="0">
                <a:solidFill>
                  <a:schemeClr val="bg1"/>
                </a:solidFill>
              </a:rPr>
              <a:t>Pour utiliser le réseau il suffit de vous brancher en </a:t>
            </a:r>
            <a:r>
              <a:rPr lang="fr-FR" dirty="0" err="1">
                <a:solidFill>
                  <a:schemeClr val="bg1"/>
                </a:solidFill>
              </a:rPr>
              <a:t>ethernet</a:t>
            </a:r>
            <a:r>
              <a:rPr lang="fr-FR" dirty="0">
                <a:solidFill>
                  <a:schemeClr val="bg1"/>
                </a:solidFill>
              </a:rPr>
              <a:t> à l’aide d’un </a:t>
            </a:r>
            <a:r>
              <a:rPr lang="fr-FR" dirty="0" err="1">
                <a:solidFill>
                  <a:schemeClr val="bg1"/>
                </a:solidFill>
              </a:rPr>
              <a:t>cable</a:t>
            </a:r>
            <a:r>
              <a:rPr lang="fr-FR" dirty="0">
                <a:solidFill>
                  <a:schemeClr val="bg1"/>
                </a:solidFill>
              </a:rPr>
              <a:t> RJ45 au switch de votre salle de travail.</a:t>
            </a:r>
          </a:p>
          <a:p>
            <a:endParaRPr lang="fr-FR" dirty="0">
              <a:solidFill>
                <a:schemeClr val="bg1"/>
              </a:solidFill>
            </a:endParaRPr>
          </a:p>
          <a:p>
            <a:r>
              <a:rPr lang="fr-FR" dirty="0">
                <a:solidFill>
                  <a:schemeClr val="bg1"/>
                </a:solidFill>
              </a:rPr>
              <a:t>Un fois la connexion établie, vous pourrez normalement essayer de charger un site web par exemple.</a:t>
            </a:r>
          </a:p>
          <a:p>
            <a:r>
              <a:rPr lang="fr-FR" dirty="0">
                <a:solidFill>
                  <a:schemeClr val="bg1"/>
                </a:solidFill>
              </a:rPr>
              <a:t>Il est possible (selon la politique de l’entreprise) que votre administrateur réseau ait bloqué certains sites </a:t>
            </a:r>
            <a:r>
              <a:rPr lang="fr-FR" dirty="0" err="1">
                <a:solidFill>
                  <a:schemeClr val="bg1"/>
                </a:solidFill>
              </a:rPr>
              <a:t>webs</a:t>
            </a:r>
            <a:r>
              <a:rPr lang="fr-FR" dirty="0">
                <a:solidFill>
                  <a:schemeClr val="bg1"/>
                </a:solidFill>
              </a:rPr>
              <a:t> (comme </a:t>
            </a:r>
            <a:r>
              <a:rPr lang="fr-FR" dirty="0" err="1">
                <a:solidFill>
                  <a:schemeClr val="bg1"/>
                </a:solidFill>
              </a:rPr>
              <a:t>Youtube</a:t>
            </a:r>
            <a:r>
              <a:rPr lang="fr-FR" dirty="0">
                <a:solidFill>
                  <a:schemeClr val="bg1"/>
                </a:solidFill>
              </a:rPr>
              <a:t>) ou bien qu’il vous demande de vous connecter avec des identifiants. </a:t>
            </a:r>
          </a:p>
          <a:p>
            <a:endParaRPr lang="fr-FR" dirty="0">
              <a:solidFill>
                <a:schemeClr val="bg1"/>
              </a:solidFill>
            </a:endParaRPr>
          </a:p>
          <a:p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E1517A10-2CDC-4DDE-645C-DBF594020A4B}"/>
              </a:ext>
            </a:extLst>
          </p:cNvPr>
          <p:cNvSpPr txBox="1"/>
          <p:nvPr/>
        </p:nvSpPr>
        <p:spPr>
          <a:xfrm>
            <a:off x="4722019" y="1240066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Il suffira de renseigner les identifiants réseaux à ce moment là dans une page qui ressemblera à ceci :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01DA0D9E-BFFE-BE0F-4886-87833BDF0C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434" y="4689814"/>
            <a:ext cx="3739184" cy="167963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75FDDC46-1EC5-AF94-AB30-78CF139B20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9039" y="2200274"/>
            <a:ext cx="3963491" cy="1628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79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2"/>
            </a:gs>
            <a:gs pos="27000">
              <a:schemeClr val="dk2"/>
            </a:gs>
            <a:gs pos="100000">
              <a:schemeClr val="lt1"/>
            </a:gs>
          </a:gsLst>
          <a:lin ang="8100019" scaled="0"/>
        </a:gradFill>
        <a:effectLst/>
      </p:bgPr>
    </p:bg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1"/>
          <p:cNvSpPr txBox="1">
            <a:spLocks noGrp="1"/>
          </p:cNvSpPr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Sommaire</a:t>
            </a:r>
            <a:endParaRPr dirty="0"/>
          </a:p>
        </p:txBody>
      </p:sp>
      <p:sp>
        <p:nvSpPr>
          <p:cNvPr id="188" name="Google Shape;188;p31"/>
          <p:cNvSpPr txBox="1">
            <a:spLocks noGrp="1"/>
          </p:cNvSpPr>
          <p:nvPr>
            <p:ph type="title" idx="2"/>
          </p:nvPr>
        </p:nvSpPr>
        <p:spPr>
          <a:xfrm>
            <a:off x="2218688" y="2187625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190" name="Google Shape;190;p31"/>
          <p:cNvSpPr txBox="1">
            <a:spLocks noGrp="1"/>
          </p:cNvSpPr>
          <p:nvPr>
            <p:ph type="title" idx="4"/>
          </p:nvPr>
        </p:nvSpPr>
        <p:spPr>
          <a:xfrm>
            <a:off x="6190613" y="2187625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94" name="Google Shape;194;p31"/>
          <p:cNvSpPr txBox="1">
            <a:spLocks noGrp="1"/>
          </p:cNvSpPr>
          <p:nvPr>
            <p:ph type="subTitle" idx="1"/>
          </p:nvPr>
        </p:nvSpPr>
        <p:spPr>
          <a:xfrm>
            <a:off x="1320038" y="2741967"/>
            <a:ext cx="2532000" cy="7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Configuration Admin</a:t>
            </a:r>
            <a:endParaRPr dirty="0"/>
          </a:p>
        </p:txBody>
      </p:sp>
      <p:sp>
        <p:nvSpPr>
          <p:cNvPr id="195" name="Google Shape;195;p31"/>
          <p:cNvSpPr txBox="1">
            <a:spLocks noGrp="1"/>
          </p:cNvSpPr>
          <p:nvPr>
            <p:ph type="subTitle" idx="8"/>
          </p:nvPr>
        </p:nvSpPr>
        <p:spPr>
          <a:xfrm>
            <a:off x="5291963" y="2741967"/>
            <a:ext cx="2532000" cy="7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Première Connexion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3"/>
          <p:cNvSpPr txBox="1">
            <a:spLocks noGrp="1"/>
          </p:cNvSpPr>
          <p:nvPr>
            <p:ph type="title"/>
          </p:nvPr>
        </p:nvSpPr>
        <p:spPr>
          <a:xfrm>
            <a:off x="3403454" y="783554"/>
            <a:ext cx="4383600" cy="162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Configuration Admin</a:t>
            </a:r>
            <a:endParaRPr dirty="0"/>
          </a:p>
        </p:txBody>
      </p:sp>
      <p:sp>
        <p:nvSpPr>
          <p:cNvPr id="212" name="Google Shape;212;p33"/>
          <p:cNvSpPr txBox="1">
            <a:spLocks noGrp="1"/>
          </p:cNvSpPr>
          <p:nvPr>
            <p:ph type="title" idx="2"/>
          </p:nvPr>
        </p:nvSpPr>
        <p:spPr>
          <a:xfrm>
            <a:off x="1356946" y="783550"/>
            <a:ext cx="2046600" cy="162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pic>
        <p:nvPicPr>
          <p:cNvPr id="213" name="Google Shape;213;p33"/>
          <p:cNvPicPr preferRelativeResize="0">
            <a:picLocks noGrp="1"/>
          </p:cNvPicPr>
          <p:nvPr>
            <p:ph type="pic" idx="3"/>
          </p:nvPr>
        </p:nvPicPr>
        <p:blipFill rotWithShape="1">
          <a:blip r:embed="rId3">
            <a:alphaModFix/>
          </a:blip>
          <a:srcRect t="37146" b="27145"/>
          <a:stretch/>
        </p:blipFill>
        <p:spPr>
          <a:xfrm>
            <a:off x="0" y="2967301"/>
            <a:ext cx="9144003" cy="217619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51"/>
          <p:cNvSpPr txBox="1">
            <a:spLocks noGrp="1"/>
          </p:cNvSpPr>
          <p:nvPr>
            <p:ph type="title"/>
          </p:nvPr>
        </p:nvSpPr>
        <p:spPr>
          <a:xfrm>
            <a:off x="716775" y="510900"/>
            <a:ext cx="77106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Configuration OPN </a:t>
            </a:r>
            <a:r>
              <a:rPr lang="fr-FR" dirty="0" err="1"/>
              <a:t>Sense</a:t>
            </a:r>
            <a:r>
              <a:rPr lang="fr-FR" dirty="0"/>
              <a:t> : Firewall</a:t>
            </a:r>
            <a:endParaRPr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9DF5A3B6-E1A1-D5F3-F127-F3EA788B0B3B}"/>
              </a:ext>
            </a:extLst>
          </p:cNvPr>
          <p:cNvSpPr txBox="1"/>
          <p:nvPr/>
        </p:nvSpPr>
        <p:spPr>
          <a:xfrm>
            <a:off x="716775" y="1400175"/>
            <a:ext cx="806289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La startup </a:t>
            </a:r>
            <a:r>
              <a:rPr lang="fr-FR" dirty="0" err="1">
                <a:solidFill>
                  <a:schemeClr val="bg1"/>
                </a:solidFill>
              </a:rPr>
              <a:t>Furbex</a:t>
            </a:r>
            <a:r>
              <a:rPr lang="fr-FR" dirty="0">
                <a:solidFill>
                  <a:schemeClr val="bg1"/>
                </a:solidFill>
              </a:rPr>
              <a:t> a souhaité que l’accès à </a:t>
            </a:r>
            <a:r>
              <a:rPr lang="fr-FR" dirty="0" err="1">
                <a:solidFill>
                  <a:schemeClr val="bg1"/>
                </a:solidFill>
              </a:rPr>
              <a:t>Youtube</a:t>
            </a:r>
            <a:r>
              <a:rPr lang="fr-FR" dirty="0">
                <a:solidFill>
                  <a:schemeClr val="bg1"/>
                </a:solidFill>
              </a:rPr>
              <a:t> soit interdit totalement dans la startup.</a:t>
            </a:r>
          </a:p>
          <a:p>
            <a:r>
              <a:rPr lang="fr-FR" dirty="0">
                <a:solidFill>
                  <a:schemeClr val="bg1"/>
                </a:solidFill>
              </a:rPr>
              <a:t>Pour bloquer l’URL de </a:t>
            </a:r>
            <a:r>
              <a:rPr lang="fr-FR" dirty="0" err="1">
                <a:solidFill>
                  <a:schemeClr val="bg1"/>
                </a:solidFill>
              </a:rPr>
              <a:t>Youtube</a:t>
            </a:r>
            <a:r>
              <a:rPr lang="fr-FR" dirty="0">
                <a:solidFill>
                  <a:schemeClr val="bg1"/>
                </a:solidFill>
              </a:rPr>
              <a:t> il vous faudra :</a:t>
            </a:r>
          </a:p>
          <a:p>
            <a:endParaRPr lang="fr-FR" dirty="0">
              <a:solidFill>
                <a:schemeClr val="bg1"/>
              </a:solidFill>
            </a:endParaRPr>
          </a:p>
          <a:p>
            <a:r>
              <a:rPr lang="fr-FR" dirty="0">
                <a:solidFill>
                  <a:schemeClr val="bg1"/>
                </a:solidFill>
              </a:rPr>
              <a:t>- Créer un </a:t>
            </a:r>
            <a:r>
              <a:rPr lang="fr-FR" dirty="0" err="1">
                <a:solidFill>
                  <a:schemeClr val="bg1"/>
                </a:solidFill>
              </a:rPr>
              <a:t>aliases</a:t>
            </a:r>
            <a:r>
              <a:rPr lang="fr-FR" dirty="0">
                <a:solidFill>
                  <a:schemeClr val="bg1"/>
                </a:solidFill>
              </a:rPr>
              <a:t> avec l’adresse url de </a:t>
            </a:r>
            <a:r>
              <a:rPr lang="fr-FR" dirty="0" err="1">
                <a:solidFill>
                  <a:schemeClr val="bg1"/>
                </a:solidFill>
              </a:rPr>
              <a:t>Youtube</a:t>
            </a:r>
            <a:r>
              <a:rPr lang="fr-FR" dirty="0">
                <a:solidFill>
                  <a:schemeClr val="bg1"/>
                </a:solidFill>
              </a:rPr>
              <a:t> (permet de récupérer toutes les adresses IP de </a:t>
            </a:r>
            <a:r>
              <a:rPr lang="fr-FR" dirty="0" err="1">
                <a:solidFill>
                  <a:schemeClr val="bg1"/>
                </a:solidFill>
              </a:rPr>
              <a:t>youtube</a:t>
            </a:r>
            <a:r>
              <a:rPr lang="fr-FR" dirty="0">
                <a:solidFill>
                  <a:schemeClr val="bg1"/>
                </a:solidFill>
              </a:rPr>
              <a:t> à partir de l’url)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74B5E1C-D3C4-2D7A-E2A4-270E3F0443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7412" y="2976601"/>
            <a:ext cx="4829175" cy="2044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944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51"/>
          <p:cNvSpPr txBox="1">
            <a:spLocks noGrp="1"/>
          </p:cNvSpPr>
          <p:nvPr>
            <p:ph type="title"/>
          </p:nvPr>
        </p:nvSpPr>
        <p:spPr>
          <a:xfrm>
            <a:off x="716775" y="510900"/>
            <a:ext cx="77106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Configuration OPN </a:t>
            </a:r>
            <a:r>
              <a:rPr lang="fr-FR" dirty="0" err="1"/>
              <a:t>Sense</a:t>
            </a:r>
            <a:r>
              <a:rPr lang="fr-FR" dirty="0"/>
              <a:t> : Firewall</a:t>
            </a:r>
            <a:endParaRPr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9DF5A3B6-E1A1-D5F3-F127-F3EA788B0B3B}"/>
              </a:ext>
            </a:extLst>
          </p:cNvPr>
          <p:cNvSpPr txBox="1"/>
          <p:nvPr/>
        </p:nvSpPr>
        <p:spPr>
          <a:xfrm>
            <a:off x="716775" y="1400175"/>
            <a:ext cx="39123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Par la suite il vous suffira de créer une nouvelle </a:t>
            </a:r>
            <a:r>
              <a:rPr lang="fr-FR" dirty="0" err="1">
                <a:solidFill>
                  <a:schemeClr val="bg1"/>
                </a:solidFill>
              </a:rPr>
              <a:t>rule</a:t>
            </a:r>
            <a:r>
              <a:rPr lang="fr-FR" dirty="0">
                <a:solidFill>
                  <a:schemeClr val="bg1"/>
                </a:solidFill>
              </a:rPr>
              <a:t> qui bloquera les interfaces souhaitées à accéder à </a:t>
            </a:r>
            <a:r>
              <a:rPr lang="fr-FR" dirty="0" err="1">
                <a:solidFill>
                  <a:schemeClr val="bg1"/>
                </a:solidFill>
              </a:rPr>
              <a:t>Youtube</a:t>
            </a:r>
            <a:r>
              <a:rPr lang="fr-FR" dirty="0">
                <a:solidFill>
                  <a:schemeClr val="bg1"/>
                </a:solidFill>
              </a:rPr>
              <a:t>.</a:t>
            </a:r>
            <a:br>
              <a:rPr lang="fr-FR" dirty="0">
                <a:solidFill>
                  <a:schemeClr val="bg1"/>
                </a:solidFill>
              </a:rPr>
            </a:br>
            <a:r>
              <a:rPr lang="fr-FR" dirty="0">
                <a:solidFill>
                  <a:schemeClr val="bg1"/>
                </a:solidFill>
              </a:rPr>
              <a:t>Voici les paramètres à renseigner :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352293D-0359-5CCD-A747-40278DDA92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3456" y="1408012"/>
            <a:ext cx="4111347" cy="3473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20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51"/>
          <p:cNvSpPr txBox="1">
            <a:spLocks noGrp="1"/>
          </p:cNvSpPr>
          <p:nvPr>
            <p:ph type="title"/>
          </p:nvPr>
        </p:nvSpPr>
        <p:spPr>
          <a:xfrm>
            <a:off x="716775" y="510900"/>
            <a:ext cx="77106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Configuration OPN </a:t>
            </a:r>
            <a:r>
              <a:rPr lang="fr-FR" dirty="0" err="1"/>
              <a:t>Sense</a:t>
            </a:r>
            <a:r>
              <a:rPr lang="fr-FR" dirty="0"/>
              <a:t> :  Portail Captif</a:t>
            </a:r>
            <a:endParaRPr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9DF5A3B6-E1A1-D5F3-F127-F3EA788B0B3B}"/>
              </a:ext>
            </a:extLst>
          </p:cNvPr>
          <p:cNvSpPr txBox="1"/>
          <p:nvPr/>
        </p:nvSpPr>
        <p:spPr>
          <a:xfrm>
            <a:off x="716774" y="1400175"/>
            <a:ext cx="75771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Pour configurer le portail captif sur votre routeur il faudra tout d’abord créer des utilisateurs sur votre réseau (un utilisateur par membre de l’entreprise) pour cela rendez vous ici :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A3D851AE-06E5-EFE8-C2A8-6A2B7058C3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3770" y="2057400"/>
            <a:ext cx="6056459" cy="2055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132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51"/>
          <p:cNvSpPr txBox="1">
            <a:spLocks noGrp="1"/>
          </p:cNvSpPr>
          <p:nvPr>
            <p:ph type="title"/>
          </p:nvPr>
        </p:nvSpPr>
        <p:spPr>
          <a:xfrm>
            <a:off x="716775" y="510900"/>
            <a:ext cx="77106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Configuration OPN </a:t>
            </a:r>
            <a:r>
              <a:rPr lang="fr-FR" dirty="0" err="1"/>
              <a:t>Sense</a:t>
            </a:r>
            <a:r>
              <a:rPr lang="fr-FR" dirty="0"/>
              <a:t> :  Portail Captif</a:t>
            </a:r>
            <a:endParaRPr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9DF5A3B6-E1A1-D5F3-F127-F3EA788B0B3B}"/>
              </a:ext>
            </a:extLst>
          </p:cNvPr>
          <p:cNvSpPr txBox="1"/>
          <p:nvPr/>
        </p:nvSpPr>
        <p:spPr>
          <a:xfrm>
            <a:off x="716774" y="1400175"/>
            <a:ext cx="75771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Une fois l’ensemble des utilisateurs ajoutés rendez-vous dans la partie suivante :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21B2564-67FA-5D4E-D09E-C5A62731F3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4450" y="1913730"/>
            <a:ext cx="6515100" cy="2414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6978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51"/>
          <p:cNvSpPr txBox="1">
            <a:spLocks noGrp="1"/>
          </p:cNvSpPr>
          <p:nvPr>
            <p:ph type="title"/>
          </p:nvPr>
        </p:nvSpPr>
        <p:spPr>
          <a:xfrm>
            <a:off x="716775" y="510900"/>
            <a:ext cx="77106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Configuration OPN </a:t>
            </a:r>
            <a:r>
              <a:rPr lang="fr-FR" dirty="0" err="1"/>
              <a:t>Sense</a:t>
            </a:r>
            <a:r>
              <a:rPr lang="fr-FR" dirty="0"/>
              <a:t> :  Portail Captif</a:t>
            </a:r>
            <a:endParaRPr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9DF5A3B6-E1A1-D5F3-F127-F3EA788B0B3B}"/>
              </a:ext>
            </a:extLst>
          </p:cNvPr>
          <p:cNvSpPr txBox="1"/>
          <p:nvPr/>
        </p:nvSpPr>
        <p:spPr>
          <a:xfrm>
            <a:off x="716774" y="1400175"/>
            <a:ext cx="757711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Appuyez sur le « + » puis voici l’interface suivante à compléter.</a:t>
            </a:r>
          </a:p>
          <a:p>
            <a:r>
              <a:rPr lang="fr-FR" dirty="0">
                <a:solidFill>
                  <a:schemeClr val="bg1"/>
                </a:solidFill>
              </a:rPr>
              <a:t>Ici nous avons souhaité que dès qu’un utilisateur soit connecté il ait à se connecter avec ses identifiants :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1591B1B-8530-E788-9BDD-F008A4F677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8391" y="2138839"/>
            <a:ext cx="3027217" cy="2938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3497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51"/>
          <p:cNvSpPr txBox="1">
            <a:spLocks noGrp="1"/>
          </p:cNvSpPr>
          <p:nvPr>
            <p:ph type="title"/>
          </p:nvPr>
        </p:nvSpPr>
        <p:spPr>
          <a:xfrm>
            <a:off x="716775" y="510900"/>
            <a:ext cx="77106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Configuration OPN </a:t>
            </a:r>
            <a:r>
              <a:rPr lang="fr-FR" dirty="0" err="1"/>
              <a:t>Sense</a:t>
            </a:r>
            <a:r>
              <a:rPr lang="fr-FR" dirty="0"/>
              <a:t> :  </a:t>
            </a:r>
            <a:r>
              <a:rPr lang="fr-FR" dirty="0" err="1"/>
              <a:t>Unbound</a:t>
            </a:r>
            <a:r>
              <a:rPr lang="fr-FR" dirty="0"/>
              <a:t> DNS</a:t>
            </a:r>
            <a:endParaRPr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4167EE9A-31AC-8B3B-393D-9013C51555B2}"/>
              </a:ext>
            </a:extLst>
          </p:cNvPr>
          <p:cNvSpPr txBox="1"/>
          <p:nvPr/>
        </p:nvSpPr>
        <p:spPr>
          <a:xfrm>
            <a:off x="716775" y="1382193"/>
            <a:ext cx="333373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Pour activer le DNS fourni par </a:t>
            </a:r>
            <a:r>
              <a:rPr lang="fr-FR" dirty="0" err="1">
                <a:solidFill>
                  <a:schemeClr val="bg1"/>
                </a:solidFill>
              </a:rPr>
              <a:t>OPNSense</a:t>
            </a:r>
            <a:r>
              <a:rPr lang="fr-FR" dirty="0">
                <a:solidFill>
                  <a:schemeClr val="bg1"/>
                </a:solidFill>
              </a:rPr>
              <a:t>, il suffira d’aller dans Services &gt; </a:t>
            </a:r>
            <a:r>
              <a:rPr lang="fr-FR" dirty="0" err="1">
                <a:solidFill>
                  <a:schemeClr val="bg1"/>
                </a:solidFill>
              </a:rPr>
              <a:t>Unbound</a:t>
            </a:r>
            <a:r>
              <a:rPr lang="fr-FR" dirty="0">
                <a:solidFill>
                  <a:schemeClr val="bg1"/>
                </a:solidFill>
              </a:rPr>
              <a:t> DNS &gt; General et de cocher la case Enable </a:t>
            </a:r>
            <a:r>
              <a:rPr lang="fr-FR" dirty="0" err="1">
                <a:solidFill>
                  <a:schemeClr val="bg1"/>
                </a:solidFill>
              </a:rPr>
              <a:t>Unbound</a:t>
            </a:r>
            <a:r>
              <a:rPr lang="fr-FR" dirty="0">
                <a:solidFill>
                  <a:schemeClr val="bg1"/>
                </a:solidFill>
              </a:rPr>
              <a:t>.</a:t>
            </a:r>
          </a:p>
          <a:p>
            <a:endParaRPr lang="fr-FR" dirty="0">
              <a:solidFill>
                <a:schemeClr val="bg1"/>
              </a:solidFill>
            </a:endParaRPr>
          </a:p>
          <a:p>
            <a:r>
              <a:rPr lang="fr-FR" dirty="0">
                <a:solidFill>
                  <a:schemeClr val="bg1"/>
                </a:solidFill>
              </a:rPr>
              <a:t>N’oubliez pas de faire </a:t>
            </a:r>
            <a:r>
              <a:rPr lang="fr-FR" dirty="0" err="1">
                <a:solidFill>
                  <a:schemeClr val="bg1"/>
                </a:solidFill>
              </a:rPr>
              <a:t>apply</a:t>
            </a:r>
            <a:r>
              <a:rPr lang="fr-FR" dirty="0">
                <a:solidFill>
                  <a:schemeClr val="bg1"/>
                </a:solidFill>
              </a:rPr>
              <a:t> après cela.</a:t>
            </a:r>
          </a:p>
          <a:p>
            <a:r>
              <a:rPr lang="fr-FR" dirty="0">
                <a:solidFill>
                  <a:schemeClr val="bg1"/>
                </a:solidFill>
              </a:rPr>
              <a:t>Vous pourrez vérifier que votre DNS est bien configurer dans vos paramètres de votre client :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D75873A3-3D67-5108-0613-101FA9209E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1976" y="1382193"/>
            <a:ext cx="4514850" cy="3479825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F943B026-B940-4B01-B738-008F5C031E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6715" y="3571874"/>
            <a:ext cx="2750898" cy="1291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830342"/>
      </p:ext>
    </p:extLst>
  </p:cSld>
  <p:clrMapOvr>
    <a:masterClrMapping/>
  </p:clrMapOvr>
</p:sld>
</file>

<file path=ppt/theme/theme1.xml><?xml version="1.0" encoding="utf-8"?>
<a:theme xmlns:a="http://schemas.openxmlformats.org/drawingml/2006/main" name="Computer Networking Project Proposal by Slidesgo">
  <a:themeElements>
    <a:clrScheme name="Simple Light">
      <a:dk1>
        <a:srgbClr val="FFFFFF"/>
      </a:dk1>
      <a:lt1>
        <a:srgbClr val="000000"/>
      </a:lt1>
      <a:dk2>
        <a:srgbClr val="171717"/>
      </a:dk2>
      <a:lt2>
        <a:srgbClr val="434343"/>
      </a:lt2>
      <a:accent1>
        <a:srgbClr val="CCCCCC"/>
      </a:accent1>
      <a:accent2>
        <a:srgbClr val="11C7D7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</TotalTime>
  <Words>545</Words>
  <Application>Microsoft Office PowerPoint</Application>
  <PresentationFormat>Affichage à l'écran (16:9)</PresentationFormat>
  <Paragraphs>61</Paragraphs>
  <Slides>14</Slides>
  <Notes>14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14</vt:i4>
      </vt:variant>
    </vt:vector>
  </HeadingPairs>
  <TitlesOfParts>
    <vt:vector size="22" baseType="lpstr">
      <vt:lpstr>Bebas Neue</vt:lpstr>
      <vt:lpstr>Proxima Nova</vt:lpstr>
      <vt:lpstr>Arial</vt:lpstr>
      <vt:lpstr>Encode Sans</vt:lpstr>
      <vt:lpstr>Doppio One</vt:lpstr>
      <vt:lpstr>Encode Sans Condensed</vt:lpstr>
      <vt:lpstr>Computer Networking Project Proposal by Slidesgo</vt:lpstr>
      <vt:lpstr>Slidesgo Final Pages</vt:lpstr>
      <vt:lpstr>Documentation d’exploitation  Projet Furbex</vt:lpstr>
      <vt:lpstr>Sommaire</vt:lpstr>
      <vt:lpstr>Configuration Admin</vt:lpstr>
      <vt:lpstr>Configuration OPN Sense : Firewall</vt:lpstr>
      <vt:lpstr>Configuration OPN Sense : Firewall</vt:lpstr>
      <vt:lpstr>Configuration OPN Sense :  Portail Captif</vt:lpstr>
      <vt:lpstr>Configuration OPN Sense :  Portail Captif</vt:lpstr>
      <vt:lpstr>Configuration OPN Sense :  Portail Captif</vt:lpstr>
      <vt:lpstr>Configuration OPN Sense :  Unbound DNS</vt:lpstr>
      <vt:lpstr>Configuration OPN Sense :  Ajout VLAN</vt:lpstr>
      <vt:lpstr>Configuration Switch :  Ajout VLAN</vt:lpstr>
      <vt:lpstr>Configuration Switch :  Ajout VLAN</vt:lpstr>
      <vt:lpstr>Première Connexion</vt:lpstr>
      <vt:lpstr>Bienvenue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Documentation d’Architecture  Projet NightON</dc:title>
  <dc:creator>Titouan Schotté</dc:creator>
  <cp:lastModifiedBy>Titouan SCHOTTÉ</cp:lastModifiedBy>
  <cp:revision>6</cp:revision>
  <dcterms:modified xsi:type="dcterms:W3CDTF">2024-06-13T14:53:14Z</dcterms:modified>
</cp:coreProperties>
</file>