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8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8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49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2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6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CDC5-8101-4B0E-AAFB-FAC6D687EBFB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BDB1-D62F-4E60-B0A9-5EACF6ACA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1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048000" cy="888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t" anchorCtr="0"/>
          <a:lstStyle/>
          <a:p>
            <a:pPr algn="ctr"/>
            <a:r>
              <a:rPr lang="fr-FR" sz="2400" b="1" dirty="0" smtClean="0"/>
              <a:t>Le package « </a:t>
            </a:r>
            <a:r>
              <a:rPr lang="fr-FR" sz="2400" b="1" dirty="0" err="1" smtClean="0"/>
              <a:t>antares</a:t>
            </a:r>
            <a:r>
              <a:rPr lang="fr-FR" sz="2400" b="1" dirty="0" smtClean="0"/>
              <a:t> »</a:t>
            </a:r>
          </a:p>
          <a:p>
            <a:pPr algn="ctr"/>
            <a:r>
              <a:rPr lang="fr-FR" sz="1200" dirty="0" smtClean="0"/>
              <a:t>Lire dans R les données d’une étude Antares</a:t>
            </a:r>
          </a:p>
          <a:p>
            <a:pPr algn="ctr"/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Cheat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sheet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par François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Guillem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francois.guillem@rte-france.com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0"/>
            <a:ext cx="3048000" cy="180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b="1" dirty="0" smtClean="0"/>
              <a:t>Fonctions pour vous aider à remplir les paramètres</a:t>
            </a:r>
          </a:p>
          <a:p>
            <a:endParaRPr lang="fr-FR" sz="800" b="1" dirty="0" smtClean="0"/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getLinks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getAreas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(..., </a:t>
            </a: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withClustersOnly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TRUE)</a:t>
            </a:r>
          </a:p>
          <a:p>
            <a:endParaRPr lang="fr-F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getDistricts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endParaRPr lang="fr-F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showAliases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888764"/>
            <a:ext cx="3048000" cy="1281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0. Installation</a:t>
            </a:r>
          </a:p>
          <a:p>
            <a:endParaRPr lang="fr-FR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90000" y="1219656"/>
            <a:ext cx="2880000" cy="974734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Installation des dépendances</a:t>
            </a:r>
            <a:endParaRPr lang="fr-FR" altLang="fr-FR" sz="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plyr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fr-FR" altLang="fr-FR" sz="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Installation du package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"chemin/antaresXXX.zip"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repos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9900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win.binary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264767"/>
            <a:ext cx="3048000" cy="2819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1. Initialisation</a:t>
            </a:r>
          </a:p>
          <a:p>
            <a:endParaRPr lang="fr-FR" sz="1000" dirty="0" smtClean="0"/>
          </a:p>
          <a:p>
            <a:endParaRPr lang="fr-FR" sz="1000" dirty="0"/>
          </a:p>
          <a:p>
            <a:r>
              <a:rPr lang="fr-FR" sz="1000" dirty="0" smtClean="0"/>
              <a:t>Sélectionner une simulation :</a:t>
            </a:r>
          </a:p>
          <a:p>
            <a:endParaRPr lang="fr-FR" sz="1000" dirty="0"/>
          </a:p>
          <a:p>
            <a:endParaRPr lang="fr-FR" sz="1000" dirty="0" smtClean="0"/>
          </a:p>
          <a:p>
            <a:endParaRPr lang="fr-FR" sz="1000" dirty="0"/>
          </a:p>
          <a:p>
            <a:endParaRPr lang="fr-FR" sz="1000" dirty="0" smtClean="0"/>
          </a:p>
          <a:p>
            <a:r>
              <a:rPr lang="fr-FR" sz="1000" dirty="0" smtClean="0"/>
              <a:t>Le paramètre « 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lang="fr-FR" sz="1000" dirty="0" smtClean="0"/>
              <a:t> » accepte les valeurs suivantes: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Nom de la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Index de la simulation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1 : simulation la plus ancienne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-1 : simulation la plus récente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0 ou « input » si l’on ne souhaite lire que les données d’entrée de l’étude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endParaRPr lang="fr-FR" sz="1000" dirty="0" smtClean="0"/>
          </a:p>
          <a:p>
            <a:endParaRPr lang="fr-FR" sz="1000" dirty="0" smtClean="0"/>
          </a:p>
          <a:p>
            <a:endParaRPr lang="fr-FR" sz="1000" dirty="0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90000" y="2614790"/>
            <a:ext cx="2880000" cy="248402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antares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90000" y="3063880"/>
            <a:ext cx="2880000" cy="586957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Façon interactive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setSimulationPath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Façon programmatique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setsimulationPath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chemin_etude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simulation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0"/>
            <a:ext cx="3048000" cy="5341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2. Lire les résultats</a:t>
            </a:r>
          </a:p>
          <a:p>
            <a:endParaRPr lang="fr-FR" sz="1000" dirty="0" smtClean="0"/>
          </a:p>
          <a:p>
            <a:endParaRPr lang="fr-FR" sz="1000" dirty="0" smtClean="0"/>
          </a:p>
          <a:p>
            <a:r>
              <a:rPr lang="fr-FR" sz="1000" dirty="0" smtClean="0"/>
              <a:t>Tous les paramètres sont optionnels. Ils permettent de contrôler les données lues par la fonction :</a:t>
            </a:r>
            <a:endParaRPr lang="fr-FR" sz="1000" dirty="0"/>
          </a:p>
          <a:p>
            <a:r>
              <a:rPr lang="fr-FR" sz="1200" b="1" dirty="0" smtClean="0"/>
              <a:t>Éléments à récupérer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areas = </a:t>
            </a:r>
            <a:r>
              <a:rPr lang="fr-FR" sz="1000" dirty="0" smtClean="0"/>
              <a:t>noms des zones à récupérer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links = </a:t>
            </a:r>
            <a:r>
              <a:rPr lang="fr-FR" sz="1000" dirty="0" smtClean="0"/>
              <a:t>noms des liens à récupérer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 = </a:t>
            </a:r>
            <a:r>
              <a:rPr lang="fr-FR" sz="1000" dirty="0" smtClean="0"/>
              <a:t>nom des zones contenant des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districts = </a:t>
            </a:r>
            <a:r>
              <a:rPr lang="fr-FR" sz="1000" dirty="0" smtClean="0"/>
              <a:t>nom des groupements de zones</a:t>
            </a:r>
            <a:endParaRPr lang="fr-FR" sz="1000" dirty="0"/>
          </a:p>
          <a:p>
            <a:r>
              <a:rPr lang="fr-FR" sz="1200" b="1" dirty="0" smtClean="0"/>
              <a:t>Ajouter des données supplémentaires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productions diverses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thermalAvailabilities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la capacité disponible des clusters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hydroStorage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l’énergie mensuelle à turbiner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hydroStorageMaxPower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TRUE </a:t>
            </a:r>
            <a:r>
              <a:rPr lang="fr-FR" sz="1000" dirty="0" smtClean="0"/>
              <a:t>pour ajouter la capacité maximale </a:t>
            </a:r>
            <a:r>
              <a:rPr lang="fr-FR" sz="1000" dirty="0"/>
              <a:t>de production hydraulique de stockage 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reserve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réserves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linkCapacity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caractéristiques techniques des lignes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fr-FR" sz="1000" dirty="0" smtClean="0"/>
              <a:t>pour ajouter les productions en mode </a:t>
            </a:r>
            <a:r>
              <a:rPr lang="fr-FR" sz="1000" dirty="0" err="1" smtClean="0"/>
              <a:t>mustRun</a:t>
            </a:r>
            <a:r>
              <a:rPr lang="fr-FR" sz="1000" dirty="0" smtClean="0"/>
              <a:t> partiel et total</a:t>
            </a:r>
            <a:endParaRPr lang="fr-FR" sz="1000" dirty="0"/>
          </a:p>
          <a:p>
            <a:r>
              <a:rPr lang="fr-FR" sz="1200" b="1" dirty="0" smtClean="0"/>
              <a:t>Scenarios Monte-Carlo :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synthesis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 </a:t>
            </a:r>
            <a:r>
              <a:rPr lang="fr-FR" sz="1000" dirty="0" smtClean="0"/>
              <a:t>pour récupérer les scénarios Monte-Carlo plutôt que les données agrégées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mcYears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r>
              <a:rPr lang="fr-FR" sz="1000" dirty="0" smtClean="0"/>
              <a:t>pour ne récupérer que certains scénarios</a:t>
            </a:r>
          </a:p>
          <a:p>
            <a:r>
              <a:rPr lang="fr-FR" sz="1200" b="1" dirty="0" smtClean="0"/>
              <a:t>Autres :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= ... </a:t>
            </a:r>
            <a:r>
              <a:rPr lang="fr-FR" sz="1000" dirty="0" smtClean="0"/>
              <a:t>pour ne conserver que certaines colonnes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timeStep</a:t>
            </a:r>
            <a:r>
              <a:rPr lang="fr-FR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 </a:t>
            </a:r>
            <a:r>
              <a:rPr lang="fr-FR" sz="1000" dirty="0" smtClean="0"/>
              <a:t>pour changer de pas de temps (par défaut pas de temps horaire)</a:t>
            </a:r>
          </a:p>
          <a:p>
            <a:endParaRPr lang="fr-FR" sz="1000" dirty="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126000" y="328290"/>
            <a:ext cx="2880000" cy="279180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readAntares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5418034" y="703059"/>
            <a:ext cx="677966" cy="41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5383850" y="955391"/>
            <a:ext cx="712150" cy="3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757018" y="1213506"/>
            <a:ext cx="338982" cy="26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5751019" y="1431421"/>
            <a:ext cx="344982" cy="27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96000" y="1803165"/>
            <a:ext cx="3048000" cy="3537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sz="1600" b="1" dirty="0" smtClean="0">
                <a:cs typeface="Courier New" panose="02070309020205020404" pitchFamily="49" charset="0"/>
              </a:rPr>
              <a:t>3. Utiliser les résultats</a:t>
            </a:r>
          </a:p>
          <a:p>
            <a:r>
              <a:rPr lang="fr-FR" sz="1000" dirty="0" err="1" smtClean="0">
                <a:cs typeface="Courier New" panose="02070309020205020404" pitchFamily="49" charset="0"/>
              </a:rPr>
              <a:t>readAntares</a:t>
            </a:r>
            <a:r>
              <a:rPr lang="fr-FR" sz="1000" dirty="0" smtClean="0">
                <a:cs typeface="Courier New" panose="02070309020205020404" pitchFamily="49" charset="0"/>
              </a:rPr>
              <a:t> renvoie un </a:t>
            </a:r>
            <a:r>
              <a:rPr lang="fr-FR" sz="1000" dirty="0" err="1" smtClean="0">
                <a:cs typeface="Courier New" panose="02070309020205020404" pitchFamily="49" charset="0"/>
              </a:rPr>
              <a:t>data.table</a:t>
            </a:r>
            <a:r>
              <a:rPr lang="fr-FR" sz="1000" dirty="0" smtClean="0">
                <a:cs typeface="Courier New" panose="02070309020205020404" pitchFamily="49" charset="0"/>
              </a:rPr>
              <a:t> ou une liste de </a:t>
            </a:r>
            <a:r>
              <a:rPr lang="fr-FR" sz="1000" dirty="0" err="1" smtClean="0">
                <a:cs typeface="Courier New" panose="02070309020205020404" pitchFamily="49" charset="0"/>
              </a:rPr>
              <a:t>data.table</a:t>
            </a:r>
            <a:r>
              <a:rPr lang="fr-FR" sz="1000" dirty="0" smtClean="0">
                <a:cs typeface="Courier New" panose="02070309020205020404" pitchFamily="49" charset="0"/>
              </a:rPr>
              <a:t>.</a:t>
            </a:r>
          </a:p>
          <a:p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Filtrer les données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Sélectionner et calculer des colonnes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Calculer des statistiques agrégées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cs typeface="Courier New" panose="02070309020205020404" pitchFamily="49" charset="0"/>
              </a:rPr>
              <a:t>Filtrer puis agréger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 smtClean="0">
              <a:cs typeface="Courier New" panose="02070309020205020404" pitchFamily="49" charset="0"/>
            </a:endParaRPr>
          </a:p>
          <a:p>
            <a:endParaRPr lang="fr-FR" sz="1000" dirty="0" smtClean="0">
              <a:cs typeface="Courier New" panose="02070309020205020404" pitchFamily="49" charset="0"/>
            </a:endParaRPr>
          </a:p>
          <a:p>
            <a:endParaRPr lang="fr-FR" sz="800" dirty="0" smtClean="0">
              <a:cs typeface="Courier New" panose="02070309020205020404" pitchFamily="49" charset="0"/>
            </a:endParaRPr>
          </a:p>
          <a:p>
            <a:r>
              <a:rPr lang="fr-FR" sz="1000" dirty="0" smtClean="0">
                <a:cs typeface="Courier New" panose="02070309020205020404" pitchFamily="49" charset="0"/>
              </a:rPr>
              <a:t>Pour plus de renseignements: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>
              <a:cs typeface="Courier New" panose="02070309020205020404" pitchFamily="49" charset="0"/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6161518" y="2743512"/>
            <a:ext cx="2880000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"JUL"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173999" y="3198352"/>
            <a:ext cx="2880000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load2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173999" y="3662964"/>
            <a:ext cx="2832014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173999" y="4108215"/>
            <a:ext cx="2880000" cy="463846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8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6173998" y="4803094"/>
            <a:ext cx="2880000" cy="217625"/>
          </a:xfrm>
          <a:prstGeom prst="rect">
            <a:avLst/>
          </a:prstGeom>
          <a:solidFill>
            <a:srgbClr val="F5F5F5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FR" sz="8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0" y="5341121"/>
            <a:ext cx="3048000" cy="1516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fr-FR" b="1" dirty="0" smtClean="0"/>
          </a:p>
          <a:p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0" y="5099634"/>
            <a:ext cx="3048000" cy="35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fr-FR" b="1" dirty="0" smtClean="0"/>
              <a:t>Autres fonctions</a:t>
            </a:r>
          </a:p>
          <a:p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0" y="545322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readInputTs</a:t>
            </a:r>
            <a:r>
              <a:rPr lang="fr-FR" sz="1000" dirty="0" smtClean="0"/>
              <a:t> : lire les séries temporelles d’entrée d’une étude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readLayout</a:t>
            </a:r>
            <a:r>
              <a:rPr lang="fr-FR" sz="1000" dirty="0" smtClean="0"/>
              <a:t> : récupérer les coordonnées et les couleurs des zones dans l’interface graphique d’Antares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copyToClipboard</a:t>
            </a:r>
            <a:r>
              <a:rPr lang="fr-FR" sz="1000" dirty="0" smtClean="0"/>
              <a:t> : copier un tableau dans le presse-papier pour pouvoir le coller dans Excel</a:t>
            </a:r>
          </a:p>
          <a:p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042000" y="545322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readClusterDesc</a:t>
            </a:r>
            <a:r>
              <a:rPr lang="fr-FR" sz="1000" dirty="0" smtClean="0"/>
              <a:t> : lire les caractéristiques des clusters (capacité, nombre d’unités,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viewAntares</a:t>
            </a:r>
            <a:r>
              <a:rPr lang="fr-FR" sz="1000" dirty="0" smtClean="0"/>
              <a:t> : afficher dans le data-</a:t>
            </a:r>
            <a:r>
              <a:rPr lang="fr-FR" sz="1000" dirty="0" err="1" smtClean="0"/>
              <a:t>viewer</a:t>
            </a:r>
            <a:r>
              <a:rPr lang="fr-FR" sz="1000" dirty="0" smtClean="0"/>
              <a:t> un objet créé par </a:t>
            </a:r>
            <a:r>
              <a:rPr lang="fr-FR" sz="1000" dirty="0" err="1" smtClean="0"/>
              <a:t>readAntares</a:t>
            </a:r>
            <a:r>
              <a:rPr lang="fr-FR" sz="1000" dirty="0" smtClean="0"/>
              <a:t> ou </a:t>
            </a:r>
            <a:r>
              <a:rPr lang="fr-FR" sz="1000" dirty="0" err="1" smtClean="0"/>
              <a:t>readInputTS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6096000" y="5447944"/>
            <a:ext cx="3048000" cy="141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readBindingConstraints</a:t>
            </a:r>
            <a:r>
              <a:rPr lang="fr-FR" sz="1000" dirty="0" smtClean="0"/>
              <a:t> : lire les contraintes </a:t>
            </a:r>
            <a:r>
              <a:rPr lang="fr-FR" sz="1000" dirty="0" err="1" smtClean="0"/>
              <a:t>couplantes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simOptions</a:t>
            </a:r>
            <a:r>
              <a:rPr lang="fr-FR" sz="1000" dirty="0" smtClean="0"/>
              <a:t> : récupérer les options par défaut ou les options utilisées pour créer un objet </a:t>
            </a:r>
            <a:r>
              <a:rPr lang="fr-FR" sz="1000" dirty="0" smtClean="0"/>
              <a:t>donné</a:t>
            </a:r>
            <a:endParaRPr lang="fr-FR" sz="1000" dirty="0" smtClean="0"/>
          </a:p>
          <a:p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0" y="5096421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3042000" y="5825664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6096000" y="5823963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3042000" y="0"/>
            <a:ext cx="0" cy="582396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0" y="2255915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-6000" y="923740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6096000" y="1811083"/>
            <a:ext cx="304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6090000" y="1811083"/>
            <a:ext cx="0" cy="401288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 rot="10800000" flipV="1">
            <a:off x="5831996" y="1702563"/>
            <a:ext cx="252000" cy="3384000"/>
          </a:xfrm>
          <a:prstGeom prst="bentConnector3">
            <a:avLst>
              <a:gd name="adj1" fmla="val 41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457</Words>
  <Application>Microsoft Office PowerPoint</Application>
  <PresentationFormat>Affichage à l'écran (4:3)</PresentationFormat>
  <Paragraphs>111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RTE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GUILLEM Francois</dc:creator>
  <cp:lastModifiedBy>GUILLEM Francois</cp:lastModifiedBy>
  <cp:revision>34</cp:revision>
  <cp:lastPrinted>2016-05-24T13:09:55Z</cp:lastPrinted>
  <dcterms:created xsi:type="dcterms:W3CDTF">2016-05-24T08:51:00Z</dcterms:created>
  <dcterms:modified xsi:type="dcterms:W3CDTF">2016-05-25T13:48:04Z</dcterms:modified>
</cp:coreProperties>
</file>