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ra"/>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5BFBBE-9B24-4A42-8B5B-B9D1C3C430FF}">
  <a:tblStyle styleId="{295BFBBE-9B24-4A42-8B5B-B9D1C3C430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55bdaa40e_2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55bdaa40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55bdaa40e_2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55bdaa40e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55bdaa40e_2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55bdaa40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55bdaa40e_2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55bdaa40e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55bdaa40e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55bdaa40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55bdaa40e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55bdaa40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55bdaa40e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55bdaa40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55bdaa40e_2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55bdaa40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55bdaa40e_2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55bdaa40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partenaires.franceconnect.gouv.fr/fcp/fournisseur-servi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25" y="1094350"/>
            <a:ext cx="6729600" cy="206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pour l’aide dans les démarches administratives</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nvSpPr>
        <p:spPr>
          <a:xfrm>
            <a:off x="1695000" y="3679225"/>
            <a:ext cx="3878400" cy="86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Lora"/>
                <a:ea typeface="Lora"/>
                <a:cs typeface="Lora"/>
                <a:sym typeface="Lora"/>
              </a:rPr>
              <a:t>PROJET </a:t>
            </a:r>
            <a:r>
              <a:rPr b="1" lang="en" sz="2000">
                <a:latin typeface="Lora"/>
                <a:ea typeface="Lora"/>
                <a:cs typeface="Lora"/>
                <a:sym typeface="Lora"/>
              </a:rPr>
              <a:t>B</a:t>
            </a:r>
            <a:endParaRPr b="1" sz="2000">
              <a:solidFill>
                <a:srgbClr val="000000"/>
              </a:solidFill>
              <a:latin typeface="Lora"/>
              <a:ea typeface="Lora"/>
              <a:cs typeface="Lora"/>
              <a:sym typeface="Lora"/>
            </a:endParaRPr>
          </a:p>
          <a:p>
            <a:pPr indent="0" lvl="0" marL="0" rtl="0" algn="l">
              <a:spcBef>
                <a:spcPts val="0"/>
              </a:spcBef>
              <a:spcAft>
                <a:spcPts val="0"/>
              </a:spcAft>
              <a:buNone/>
            </a:pPr>
            <a:r>
              <a:rPr b="1" lang="en" sz="1800">
                <a:solidFill>
                  <a:srgbClr val="000000"/>
                </a:solidFill>
                <a:latin typeface="Lora"/>
                <a:ea typeface="Lora"/>
                <a:cs typeface="Lora"/>
                <a:sym typeface="Lora"/>
              </a:rPr>
              <a:t>Groupe 5.2</a:t>
            </a:r>
            <a:endParaRPr b="1" sz="1800">
              <a:solidFill>
                <a:srgbClr val="000000"/>
              </a:solidFill>
              <a:latin typeface="Lora"/>
              <a:ea typeface="Lora"/>
              <a:cs typeface="Lora"/>
              <a:sym typeface="Lora"/>
            </a:endParaRPr>
          </a:p>
          <a:p>
            <a:pPr indent="0" lvl="0" marL="0" rtl="0" algn="l">
              <a:spcBef>
                <a:spcPts val="0"/>
              </a:spcBef>
              <a:spcAft>
                <a:spcPts val="0"/>
              </a:spcAft>
              <a:buNone/>
            </a:pPr>
            <a:r>
              <a:rPr b="1" lang="en" sz="1100">
                <a:solidFill>
                  <a:srgbClr val="000000"/>
                </a:solidFill>
                <a:latin typeface="Lora"/>
                <a:ea typeface="Lora"/>
                <a:cs typeface="Lora"/>
                <a:sym typeface="Lora"/>
              </a:rPr>
              <a:t>BOHORQUEZ - DARRÉ - KHAIR - MENDIHARAT - ROUX DE BÉZIEUX - WEBERT</a:t>
            </a:r>
            <a:endParaRPr b="1" sz="1100">
              <a:solidFill>
                <a:srgbClr val="000000"/>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89" name="Google Shape;189;p21"/>
          <p:cNvGrpSpPr/>
          <p:nvPr/>
        </p:nvGrpSpPr>
        <p:grpSpPr>
          <a:xfrm>
            <a:off x="916458" y="1019750"/>
            <a:ext cx="214625" cy="214625"/>
            <a:chOff x="2594050" y="1631825"/>
            <a:chExt cx="439625" cy="439625"/>
          </a:xfrm>
        </p:grpSpPr>
        <p:sp>
          <p:nvSpPr>
            <p:cNvPr id="190" name="Google Shape;190;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1"/>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Données et privacy</a:t>
            </a:r>
            <a:endParaRPr sz="1400"/>
          </a:p>
        </p:txBody>
      </p:sp>
      <p:sp>
        <p:nvSpPr>
          <p:cNvPr id="196" name="Google Shape;196;p21"/>
          <p:cNvSpPr txBox="1"/>
          <p:nvPr/>
        </p:nvSpPr>
        <p:spPr>
          <a:xfrm>
            <a:off x="991050" y="1573500"/>
            <a:ext cx="7161900" cy="317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L’application/ site web ne demande pas de se connecter si on ne le souhaite pas. Donc, si l’utilisateur ne veut pas fournir de données personnelles il peut très bien ne pas le faire.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Il suffit de rentrer l’âge. S’il.elle le souhaite il.elle peut aussi utiliser la messagerie.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Il n’y a pas beaucoup de données à stocker donc pas beaucoup d’enjeux.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risque est le vol de données, mais si le réseau est sécurisé, les informations pourront transiter en toute fiabilité.</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2"/>
          <p:cNvGrpSpPr/>
          <p:nvPr/>
        </p:nvGrpSpPr>
        <p:grpSpPr>
          <a:xfrm>
            <a:off x="916458" y="1019750"/>
            <a:ext cx="214625" cy="214625"/>
            <a:chOff x="2594050" y="1631825"/>
            <a:chExt cx="439625" cy="439625"/>
          </a:xfrm>
        </p:grpSpPr>
        <p:sp>
          <p:nvSpPr>
            <p:cNvPr id="202" name="Google Shape;202;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2"/>
          <p:cNvSpPr txBox="1"/>
          <p:nvPr/>
        </p:nvSpPr>
        <p:spPr>
          <a:xfrm>
            <a:off x="991050" y="1573500"/>
            <a:ext cx="7161900" cy="306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 projet s’adresse à toutes les personnes qui sont en âge et s'intéressent aux démarches administratives et aux aides que peut fournir l'État. Pour faire connaître celui-ci, on peut utiliser les réseaux sociaux, le bouche à oreille et pourquoi pas, faire un partenariat avec le gouvernement (et ainsi avoir accès à leur réseau).</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but est donc de toucher un maximum de personnes pour qu’elles puissent en profiter.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plus grand risque est d’exclure une partie de la population, soit parce qu’elle n’a pas su que cette application existe, soit parce qu’elle ne trouve pas ce qu’elle recherche.</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08" name="Google Shape;208;p22"/>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Marchés et dissémination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23"/>
          <p:cNvGrpSpPr/>
          <p:nvPr/>
        </p:nvGrpSpPr>
        <p:grpSpPr>
          <a:xfrm>
            <a:off x="916458" y="1019750"/>
            <a:ext cx="214625" cy="214625"/>
            <a:chOff x="2594050" y="1631825"/>
            <a:chExt cx="439625" cy="439625"/>
          </a:xfrm>
        </p:grpSpPr>
        <p:sp>
          <p:nvSpPr>
            <p:cNvPr id="214" name="Google Shape;214;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3"/>
          <p:cNvSpPr txBox="1"/>
          <p:nvPr/>
        </p:nvSpPr>
        <p:spPr>
          <a:xfrm>
            <a:off x="991050" y="1573500"/>
            <a:ext cx="7161900" cy="324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Ce projet étant une application et un site web, il n’a pas un bilan carbone très élevé.</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 projet pourra être utilisé pour mettre en avant les aides mises en place par le gouvernement pour la transition écologique chez les particuliers.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Si cette application évolue et qu’elle est ensuite utilisée par le gouvernement directement, le flux de données pourra être bien plus important et bien plus délicat à gérer. Cela implique directement plus de serveurs et donc un bilan carbone plus élevé.</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20" name="Google Shape;220;p23"/>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Balance écologique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Guide du </a:t>
            </a:r>
            <a:r>
              <a:rPr lang="en">
                <a:highlight>
                  <a:srgbClr val="FFCD00"/>
                </a:highlight>
              </a:rPr>
              <a:t>succès</a:t>
            </a:r>
            <a:endParaRPr/>
          </a:p>
        </p:txBody>
      </p:sp>
      <p:grpSp>
        <p:nvGrpSpPr>
          <p:cNvPr id="226" name="Google Shape;226;p24"/>
          <p:cNvGrpSpPr/>
          <p:nvPr/>
        </p:nvGrpSpPr>
        <p:grpSpPr>
          <a:xfrm>
            <a:off x="916458" y="1019750"/>
            <a:ext cx="214625" cy="214625"/>
            <a:chOff x="2594050" y="1631825"/>
            <a:chExt cx="439625" cy="439625"/>
          </a:xfrm>
        </p:grpSpPr>
        <p:sp>
          <p:nvSpPr>
            <p:cNvPr id="227" name="Google Shape;227;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24"/>
          <p:cNvSpPr txBox="1"/>
          <p:nvPr/>
        </p:nvSpPr>
        <p:spPr>
          <a:xfrm>
            <a:off x="991050" y="1573500"/>
            <a:ext cx="7161900" cy="317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Diffusion de l’application</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Diffusion sur les réseaux sociaux, partenariats avec les auto-écoles, les banques et pourquoi pas le gouvernement.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Le côté entreprise</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Certaines entreprises pourront proposer leur d’avoir leur démarches sur l’application, par exemple, une banque qui veut de nouveau client peut se mettre sur l’application. Ce seraient donc des partenariats rémunérés qui nous permettraient aussi de nous financer</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Développement</a:t>
            </a:r>
            <a:r>
              <a:rPr b="1" lang="en" sz="1200">
                <a:solidFill>
                  <a:schemeClr val="dk1"/>
                </a:solidFill>
                <a:highlight>
                  <a:schemeClr val="accent1"/>
                </a:highlight>
                <a:latin typeface="Quattrocento Sans"/>
                <a:ea typeface="Quattrocento Sans"/>
                <a:cs typeface="Quattrocento Sans"/>
                <a:sym typeface="Quattrocento Sans"/>
              </a:rPr>
              <a:t> supplémentaire</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Création d’un sous application lié avec le compte service publique de la personnes grâce au protocole OpenID connect </a:t>
            </a:r>
            <a:r>
              <a:rPr b="1" lang="en" sz="1200" u="sng">
                <a:solidFill>
                  <a:schemeClr val="hlink"/>
                </a:solidFill>
                <a:latin typeface="Quattrocento Sans"/>
                <a:ea typeface="Quattrocento Sans"/>
                <a:cs typeface="Quattrocento Sans"/>
                <a:sym typeface="Quattrocento Sans"/>
                <a:hlinkClick r:id="rId3"/>
              </a:rPr>
              <a:t>https://partenaires.franceconnect.gouv.fr/fcp/fournisseur-service</a:t>
            </a:r>
            <a:r>
              <a:rPr b="1" lang="en" sz="1200">
                <a:solidFill>
                  <a:schemeClr val="dk1"/>
                </a:solidFill>
                <a:latin typeface="Quattrocento Sans"/>
                <a:ea typeface="Quattrocento Sans"/>
                <a:cs typeface="Quattrocento Sans"/>
                <a:sym typeface="Quattrocento Sans"/>
              </a:rPr>
              <a:t> . Ainsi les démarches seront vraiment facilitées, il suffira simplement d’accorder des autorisations lors de la démarche.</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381250" y="769675"/>
            <a:ext cx="38805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p:txBody>
      </p:sp>
      <p:grpSp>
        <p:nvGrpSpPr>
          <p:cNvPr id="238" name="Google Shape;238;p25"/>
          <p:cNvGrpSpPr/>
          <p:nvPr/>
        </p:nvGrpSpPr>
        <p:grpSpPr>
          <a:xfrm>
            <a:off x="916458" y="1019750"/>
            <a:ext cx="214625" cy="214625"/>
            <a:chOff x="2594050" y="1631825"/>
            <a:chExt cx="439625" cy="439625"/>
          </a:xfrm>
        </p:grpSpPr>
        <p:sp>
          <p:nvSpPr>
            <p:cNvPr id="239" name="Google Shape;239;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5"/>
          <p:cNvSpPr txBox="1"/>
          <p:nvPr/>
        </p:nvSpPr>
        <p:spPr>
          <a:xfrm>
            <a:off x="916450" y="4150575"/>
            <a:ext cx="4183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Quattrocento Sans"/>
                <a:ea typeface="Quattrocento Sans"/>
                <a:cs typeface="Quattrocento Sans"/>
                <a:sym typeface="Quattrocento Sans"/>
              </a:rPr>
              <a:t>https://www.defenseurdesdroits.fr/sites/default/files/atoms/files/enquete-relations-usagers-servpublics-v6-29.03.17.pdf</a:t>
            </a:r>
            <a:endParaRPr sz="600">
              <a:latin typeface="Quattrocento Sans"/>
              <a:ea typeface="Quattrocento Sans"/>
              <a:cs typeface="Quattrocento Sans"/>
              <a:sym typeface="Quattrocento Sans"/>
            </a:endParaRPr>
          </a:p>
        </p:txBody>
      </p:sp>
      <p:pic>
        <p:nvPicPr>
          <p:cNvPr id="245" name="Google Shape;245;p25"/>
          <p:cNvPicPr preferRelativeResize="0"/>
          <p:nvPr/>
        </p:nvPicPr>
        <p:blipFill>
          <a:blip r:embed="rId3">
            <a:alphaModFix/>
          </a:blip>
          <a:stretch>
            <a:fillRect/>
          </a:stretch>
        </p:blipFill>
        <p:spPr>
          <a:xfrm>
            <a:off x="821600" y="1753073"/>
            <a:ext cx="3478650" cy="2397500"/>
          </a:xfrm>
          <a:prstGeom prst="rect">
            <a:avLst/>
          </a:prstGeom>
          <a:noFill/>
          <a:ln>
            <a:noFill/>
          </a:ln>
        </p:spPr>
      </p:pic>
      <p:pic>
        <p:nvPicPr>
          <p:cNvPr id="246" name="Google Shape;246;p25"/>
          <p:cNvPicPr preferRelativeResize="0"/>
          <p:nvPr/>
        </p:nvPicPr>
        <p:blipFill>
          <a:blip r:embed="rId4">
            <a:alphaModFix/>
          </a:blip>
          <a:stretch>
            <a:fillRect/>
          </a:stretch>
        </p:blipFill>
        <p:spPr>
          <a:xfrm>
            <a:off x="4708000" y="1603075"/>
            <a:ext cx="3738311" cy="2547500"/>
          </a:xfrm>
          <a:prstGeom prst="rect">
            <a:avLst/>
          </a:prstGeom>
          <a:noFill/>
          <a:ln>
            <a:noFill/>
          </a:ln>
        </p:spPr>
      </p:pic>
      <p:sp>
        <p:nvSpPr>
          <p:cNvPr id="247" name="Google Shape;247;p25"/>
          <p:cNvSpPr txBox="1"/>
          <p:nvPr/>
        </p:nvSpPr>
        <p:spPr>
          <a:xfrm>
            <a:off x="991050" y="4319475"/>
            <a:ext cx="7161900" cy="92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900">
                <a:solidFill>
                  <a:schemeClr val="dk1"/>
                </a:solidFill>
                <a:latin typeface="Quattrocento Sans"/>
                <a:ea typeface="Quattrocento Sans"/>
                <a:cs typeface="Quattrocento Sans"/>
                <a:sym typeface="Quattrocento Sans"/>
              </a:rPr>
              <a:t>Ces deux graphiques de cette enquête montre </a:t>
            </a:r>
            <a:r>
              <a:rPr b="1" lang="en" sz="900">
                <a:solidFill>
                  <a:schemeClr val="dk1"/>
                </a:solidFill>
                <a:highlight>
                  <a:srgbClr val="FFCD00"/>
                </a:highlight>
                <a:latin typeface="Quattrocento Sans"/>
                <a:ea typeface="Quattrocento Sans"/>
                <a:cs typeface="Quattrocento Sans"/>
                <a:sym typeface="Quattrocento Sans"/>
              </a:rPr>
              <a:t>plusieurs</a:t>
            </a:r>
            <a:r>
              <a:rPr b="1" lang="en" sz="900">
                <a:solidFill>
                  <a:schemeClr val="dk1"/>
                </a:solidFill>
                <a:latin typeface="Quattrocento Sans"/>
                <a:ea typeface="Quattrocento Sans"/>
                <a:cs typeface="Quattrocento Sans"/>
                <a:sym typeface="Quattrocento Sans"/>
              </a:rPr>
              <a:t> choses :</a:t>
            </a:r>
            <a:endParaRPr b="1" sz="900">
              <a:solidFill>
                <a:schemeClr val="dk1"/>
              </a:solidFill>
              <a:latin typeface="Quattrocento Sans"/>
              <a:ea typeface="Quattrocento Sans"/>
              <a:cs typeface="Quattrocento Sans"/>
              <a:sym typeface="Quattrocento Sans"/>
            </a:endParaRPr>
          </a:p>
          <a:p>
            <a:pPr indent="-285750" lvl="0" marL="457200" rtl="0" algn="l">
              <a:lnSpc>
                <a:spcPct val="115000"/>
              </a:lnSpc>
              <a:spcBef>
                <a:spcPts val="600"/>
              </a:spcBef>
              <a:spcAft>
                <a:spcPts val="0"/>
              </a:spcAft>
              <a:buClr>
                <a:schemeClr val="dk1"/>
              </a:buClr>
              <a:buSzPts val="900"/>
              <a:buFont typeface="Quattrocento Sans"/>
              <a:buChar char="-"/>
            </a:pPr>
            <a:r>
              <a:rPr b="1" lang="en" sz="900">
                <a:solidFill>
                  <a:schemeClr val="dk1"/>
                </a:solidFill>
                <a:latin typeface="Quattrocento Sans"/>
                <a:ea typeface="Quattrocento Sans"/>
                <a:cs typeface="Quattrocento Sans"/>
                <a:sym typeface="Quattrocento Sans"/>
              </a:rPr>
              <a:t>Une parties des personnes ont du </a:t>
            </a:r>
            <a:r>
              <a:rPr b="1" lang="en" sz="900">
                <a:solidFill>
                  <a:schemeClr val="dk1"/>
                </a:solidFill>
                <a:highlight>
                  <a:srgbClr val="FFCD00"/>
                </a:highlight>
                <a:latin typeface="Quattrocento Sans"/>
                <a:ea typeface="Quattrocento Sans"/>
                <a:cs typeface="Quattrocento Sans"/>
                <a:sym typeface="Quattrocento Sans"/>
              </a:rPr>
              <a:t>mal avec les démarches en ligne</a:t>
            </a:r>
            <a:endParaRPr b="1" sz="900">
              <a:solidFill>
                <a:schemeClr val="dk1"/>
              </a:solidFill>
              <a:highlight>
                <a:srgbClr val="FFCD00"/>
              </a:highlight>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b="1" lang="en" sz="900">
                <a:solidFill>
                  <a:schemeClr val="dk1"/>
                </a:solidFill>
                <a:latin typeface="Quattrocento Sans"/>
                <a:ea typeface="Quattrocento Sans"/>
                <a:cs typeface="Quattrocento Sans"/>
                <a:sym typeface="Quattrocento Sans"/>
              </a:rPr>
              <a:t>Une parties des personnes ne sont </a:t>
            </a:r>
            <a:r>
              <a:rPr b="1" lang="en" sz="900">
                <a:solidFill>
                  <a:schemeClr val="dk1"/>
                </a:solidFill>
                <a:highlight>
                  <a:srgbClr val="FFCD00"/>
                </a:highlight>
                <a:latin typeface="Quattrocento Sans"/>
                <a:ea typeface="Quattrocento Sans"/>
                <a:cs typeface="Quattrocento Sans"/>
                <a:sym typeface="Quattrocento Sans"/>
              </a:rPr>
              <a:t>pas au courant</a:t>
            </a:r>
            <a:r>
              <a:rPr b="1" lang="en" sz="900">
                <a:solidFill>
                  <a:schemeClr val="dk1"/>
                </a:solidFill>
                <a:latin typeface="Quattrocento Sans"/>
                <a:ea typeface="Quattrocento Sans"/>
                <a:cs typeface="Quattrocento Sans"/>
                <a:sym typeface="Quattrocento Sans"/>
              </a:rPr>
              <a:t> des démarches qu’ils peuvent faire.</a:t>
            </a:r>
            <a:endParaRPr b="1" sz="9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1381250" y="769675"/>
            <a:ext cx="38805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a:p>
            <a:pPr indent="0" lvl="0" marL="0" rtl="0" algn="l">
              <a:spcBef>
                <a:spcPts val="0"/>
              </a:spcBef>
              <a:spcAft>
                <a:spcPts val="0"/>
              </a:spcAft>
              <a:buNone/>
            </a:pPr>
            <a:r>
              <a:rPr i="1" lang="en"/>
              <a:t>Etat de l’art</a:t>
            </a:r>
            <a:endParaRPr i="1"/>
          </a:p>
        </p:txBody>
      </p:sp>
      <p:grpSp>
        <p:nvGrpSpPr>
          <p:cNvPr id="253" name="Google Shape;253;p26"/>
          <p:cNvGrpSpPr/>
          <p:nvPr/>
        </p:nvGrpSpPr>
        <p:grpSpPr>
          <a:xfrm>
            <a:off x="916458" y="1019750"/>
            <a:ext cx="214625" cy="214625"/>
            <a:chOff x="2594050" y="1631825"/>
            <a:chExt cx="439625" cy="439625"/>
          </a:xfrm>
        </p:grpSpPr>
        <p:sp>
          <p:nvSpPr>
            <p:cNvPr id="254" name="Google Shape;254;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9" name="Google Shape;259;p26"/>
          <p:cNvGraphicFramePr/>
          <p:nvPr/>
        </p:nvGraphicFramePr>
        <p:xfrm>
          <a:off x="952500" y="1766800"/>
          <a:ext cx="3000000" cy="3000000"/>
        </p:xfrm>
        <a:graphic>
          <a:graphicData uri="http://schemas.openxmlformats.org/drawingml/2006/table">
            <a:tbl>
              <a:tblPr>
                <a:noFill/>
                <a:tableStyleId>{295BFBBE-9B24-4A42-8B5B-B9D1C3C430FF}</a:tableStyleId>
              </a:tblPr>
              <a:tblGrid>
                <a:gridCol w="2413000"/>
                <a:gridCol w="2413000"/>
                <a:gridCol w="2413000"/>
              </a:tblGrid>
              <a:tr h="409975">
                <a:tc>
                  <a:txBody>
                    <a:bodyPr/>
                    <a:lstStyle/>
                    <a:p>
                      <a:pPr indent="0" lvl="0" marL="0" rtl="0" algn="l">
                        <a:spcBef>
                          <a:spcPts val="0"/>
                        </a:spcBef>
                        <a:spcAft>
                          <a:spcPts val="0"/>
                        </a:spcAft>
                        <a:buNone/>
                      </a:pPr>
                      <a:r>
                        <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attrocento Sans"/>
                          <a:ea typeface="Quattrocento Sans"/>
                          <a:cs typeface="Quattrocento Sans"/>
                          <a:sym typeface="Quattrocento Sans"/>
                        </a:rPr>
                        <a:t>Points communs</a:t>
                      </a:r>
                      <a:endParaRPr b="1" sz="11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100">
                          <a:solidFill>
                            <a:srgbClr val="000000"/>
                          </a:solidFill>
                          <a:latin typeface="Quattrocento Sans"/>
                          <a:ea typeface="Quattrocento Sans"/>
                          <a:cs typeface="Quattrocento Sans"/>
                          <a:sym typeface="Quattrocento Sans"/>
                        </a:rPr>
                        <a:t>Points de divergence </a:t>
                      </a:r>
                      <a:endParaRPr b="1" sz="1100">
                        <a:solidFill>
                          <a:srgbClr val="000000"/>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sz="1100">
                        <a:solidFill>
                          <a:srgbClr val="000000"/>
                        </a:solidFill>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None/>
                      </a:pPr>
                      <a:r>
                        <a:rPr b="1" lang="en" sz="1100">
                          <a:latin typeface="Quattrocento Sans"/>
                          <a:ea typeface="Quattrocento Sans"/>
                          <a:cs typeface="Quattrocento Sans"/>
                          <a:sym typeface="Quattrocento Sans"/>
                        </a:rPr>
                        <a:t>Application “</a:t>
                      </a:r>
                      <a:r>
                        <a:rPr b="1" lang="en" sz="1100">
                          <a:latin typeface="Quattrocento Sans"/>
                          <a:ea typeface="Quattrocento Sans"/>
                          <a:cs typeface="Quattrocento Sans"/>
                          <a:sym typeface="Quattrocento Sans"/>
                        </a:rPr>
                        <a:t>mesdemarches.fr</a:t>
                      </a:r>
                      <a:r>
                        <a:rPr b="1" lang="en" sz="1100">
                          <a:latin typeface="Quattrocento Sans"/>
                          <a:ea typeface="Quattrocento Sans"/>
                          <a:cs typeface="Quattrocento Sans"/>
                          <a:sym typeface="Quattrocento Sans"/>
                        </a:rPr>
                        <a:t>”</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Certaines démarches sont présentes dans l’application</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Solution privée et payante</a:t>
                      </a:r>
                      <a:endParaRPr sz="1100">
                        <a:latin typeface="Quattrocento Sans"/>
                        <a:ea typeface="Quattrocento Sans"/>
                        <a:cs typeface="Quattrocento Sans"/>
                        <a:sym typeface="Quattrocento Sans"/>
                      </a:endParaRPr>
                    </a:p>
                    <a:p>
                      <a:pPr indent="0" lvl="0" marL="0" rtl="0" algn="l">
                        <a:spcBef>
                          <a:spcPts val="0"/>
                        </a:spcBef>
                        <a:spcAft>
                          <a:spcPts val="0"/>
                        </a:spcAft>
                        <a:buNone/>
                      </a:pPr>
                      <a:r>
                        <a:rPr lang="en" sz="1100">
                          <a:latin typeface="Quattrocento Sans"/>
                          <a:ea typeface="Quattrocento Sans"/>
                          <a:cs typeface="Quattrocento Sans"/>
                          <a:sym typeface="Quattrocento Sans"/>
                        </a:rPr>
                        <a:t>Nous souhaitons avoir plus de démarches et dans plusieurs domaines</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60" name="Google Shape;260;p26"/>
          <p:cNvSpPr txBox="1"/>
          <p:nvPr/>
        </p:nvSpPr>
        <p:spPr>
          <a:xfrm>
            <a:off x="736800" y="4129400"/>
            <a:ext cx="7454700" cy="554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200">
                <a:solidFill>
                  <a:schemeClr val="dk1"/>
                </a:solidFill>
                <a:latin typeface="Quattrocento Sans"/>
                <a:ea typeface="Quattrocento Sans"/>
                <a:cs typeface="Quattrocento Sans"/>
                <a:sym typeface="Quattrocento Sans"/>
              </a:rPr>
              <a:t>Cette application a donc pour but de regrouper et rendre plus accessibles les diverses démarches administratives et les classer par âge des personnes à qui elles sont destinées.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Constat et problématique</a:t>
            </a:r>
            <a:endParaRPr/>
          </a:p>
        </p:txBody>
      </p:sp>
      <p:grpSp>
        <p:nvGrpSpPr>
          <p:cNvPr id="88" name="Google Shape;88;p13"/>
          <p:cNvGrpSpPr/>
          <p:nvPr/>
        </p:nvGrpSpPr>
        <p:grpSpPr>
          <a:xfrm>
            <a:off x="916458" y="1019750"/>
            <a:ext cx="214625" cy="214625"/>
            <a:chOff x="2594050" y="1631825"/>
            <a:chExt cx="439625" cy="439625"/>
          </a:xfrm>
        </p:grpSpPr>
        <p:sp>
          <p:nvSpPr>
            <p:cNvPr id="89" name="Google Shape;89;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txBox="1"/>
          <p:nvPr/>
        </p:nvSpPr>
        <p:spPr>
          <a:xfrm>
            <a:off x="991050" y="1580900"/>
            <a:ext cx="7161900" cy="235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Les démarches administratives se font de plus en plus souvent en ligne.</a:t>
            </a:r>
            <a:endParaRPr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Malheureusement, de plus en plus de personnes ont du mal avec les démarches administratives. Ces difficultés peuvent être la cause d’abandon des démarches et donc de la non-réussite de celles-ci.</a:t>
            </a:r>
            <a:endParaRPr sz="1200">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De plus, un autre problème se pose : les jeunes et les personnes étrangères peuvent ne pas </a:t>
            </a:r>
            <a:r>
              <a:rPr lang="en" sz="1200">
                <a:highlight>
                  <a:srgbClr val="FFCD00"/>
                </a:highlight>
                <a:latin typeface="Quattrocento Sans"/>
                <a:ea typeface="Quattrocento Sans"/>
                <a:cs typeface="Quattrocento Sans"/>
                <a:sym typeface="Quattrocento Sans"/>
              </a:rPr>
              <a:t>connaître</a:t>
            </a:r>
            <a:r>
              <a:rPr lang="en" sz="1200">
                <a:latin typeface="Quattrocento Sans"/>
                <a:ea typeface="Quattrocento Sans"/>
                <a:cs typeface="Quattrocento Sans"/>
                <a:sym typeface="Quattrocento Sans"/>
              </a:rPr>
              <a:t> certaines aides auxquelles ils ont accès !</a:t>
            </a:r>
            <a:endParaRPr sz="1200">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Globalement, pour améliorer l’adhésion sociale des étrangers, il faut </a:t>
            </a:r>
            <a:r>
              <a:rPr lang="en" sz="1200">
                <a:highlight>
                  <a:srgbClr val="FFCD00"/>
                </a:highlight>
                <a:latin typeface="Quattrocento Sans"/>
                <a:ea typeface="Quattrocento Sans"/>
                <a:cs typeface="Quattrocento Sans"/>
                <a:sym typeface="Quattrocento Sans"/>
              </a:rPr>
              <a:t>définir étranger</a:t>
            </a:r>
            <a:r>
              <a:rPr lang="en" sz="1200">
                <a:latin typeface="Quattrocento Sans"/>
                <a:ea typeface="Quattrocento Sans"/>
                <a:cs typeface="Quattrocento Sans"/>
                <a:sym typeface="Quattrocento Sans"/>
              </a:rPr>
              <a:t>. En effet, dans notre cadre, les étrangers sont des personnes qui ne savent pas faire/n’arrivent pas à faire de démarches administratives. </a:t>
            </a:r>
            <a:endParaRPr sz="1200">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Notre application a pour but de toucher le maximum de personnes pour les aider dans leurs démarches.</a:t>
            </a:r>
            <a:endParaRPr sz="1200">
              <a:latin typeface="Quattrocento Sans"/>
              <a:ea typeface="Quattrocento Sans"/>
              <a:cs typeface="Quattrocento Sans"/>
              <a:sym typeface="Quattrocento Sans"/>
            </a:endParaRPr>
          </a:p>
        </p:txBody>
      </p:sp>
      <p:sp>
        <p:nvSpPr>
          <p:cNvPr id="94" name="Google Shape;94;p13"/>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i="1" lang="en" sz="1200">
                <a:solidFill>
                  <a:schemeClr val="dk1"/>
                </a:solidFill>
                <a:latin typeface="Lora"/>
                <a:ea typeface="Lora"/>
                <a:cs typeface="Lora"/>
                <a:sym typeface="Lora"/>
              </a:rPr>
              <a:t>Comment améliorer l'adhésion sociale des étrangers ?</a:t>
            </a:r>
            <a:endParaRPr b="1" i="1" sz="1200">
              <a:latin typeface="Lora"/>
              <a:ea typeface="Lora"/>
              <a:cs typeface="Lora"/>
              <a:sym typeface="Lora"/>
            </a:endParaRPr>
          </a:p>
          <a:p>
            <a:pPr indent="0" lvl="0" marL="0" rtl="0" algn="ctr">
              <a:lnSpc>
                <a:spcPct val="100000"/>
              </a:lnSpc>
              <a:spcBef>
                <a:spcPts val="1000"/>
              </a:spcBef>
              <a:spcAft>
                <a:spcPts val="1000"/>
              </a:spcAft>
              <a:buNone/>
            </a:pPr>
            <a:r>
              <a:rPr b="1" i="1" lang="en" sz="1200">
                <a:latin typeface="Lora"/>
                <a:ea typeface="Lora"/>
                <a:cs typeface="Lora"/>
                <a:sym typeface="Lora"/>
              </a:rPr>
              <a:t> Comment améliorer </a:t>
            </a:r>
            <a:r>
              <a:rPr b="1" i="1" lang="en" sz="1200">
                <a:latin typeface="Lora"/>
                <a:ea typeface="Lora"/>
                <a:cs typeface="Lora"/>
                <a:sym typeface="Lora"/>
              </a:rPr>
              <a:t>l'accès aux démarches administratives et les rendre plus user-friendly</a:t>
            </a:r>
            <a:r>
              <a:rPr b="1" i="1" lang="en" sz="1200">
                <a:latin typeface="Lora"/>
                <a:ea typeface="Lora"/>
                <a:cs typeface="Lora"/>
                <a:sym typeface="Lora"/>
              </a:rPr>
              <a:t>  ?</a:t>
            </a:r>
            <a:endParaRPr b="1" i="1" sz="1200">
              <a:latin typeface="Lora"/>
              <a:ea typeface="Lora"/>
              <a:cs typeface="Lora"/>
              <a:sym typeface="Lora"/>
            </a:endParaRPr>
          </a:p>
        </p:txBody>
      </p:sp>
      <p:sp>
        <p:nvSpPr>
          <p:cNvPr id="95" name="Google Shape;95;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Idées</a:t>
            </a:r>
            <a:endParaRPr/>
          </a:p>
        </p:txBody>
      </p:sp>
      <p:grpSp>
        <p:nvGrpSpPr>
          <p:cNvPr id="102" name="Google Shape;102;p14"/>
          <p:cNvGrpSpPr/>
          <p:nvPr/>
        </p:nvGrpSpPr>
        <p:grpSpPr>
          <a:xfrm>
            <a:off x="916458" y="1019750"/>
            <a:ext cx="214625" cy="214625"/>
            <a:chOff x="2594050" y="1631825"/>
            <a:chExt cx="439625" cy="439625"/>
          </a:xfrm>
        </p:grpSpPr>
        <p:sp>
          <p:nvSpPr>
            <p:cNvPr id="103" name="Google Shape;103;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nvSpPr>
        <p:spPr>
          <a:xfrm>
            <a:off x="991050" y="1580900"/>
            <a:ext cx="7161900" cy="258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Créer une application qui aide dans les démarches administratives</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Certaines démarches sont compliqués à réaliser. Cette application permettra d’aider les personnes pour réaliser facilement les démarches. Les personnes concernés sont multiples : jeunes, étrangers, personnes en difficultés...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Créer une application qui présente les différentes démarches administratives.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Ce concept est très simple : certaines démarches sont utiles qu'à certaines personnes. Ainsi dans notre application, l’utilisateur saisit son âge, puis selon celui-ci, l’application lui présente les démarches correspondantes. Par exemple :</a:t>
            </a:r>
            <a:endParaRPr b="1" sz="1200">
              <a:solidFill>
                <a:schemeClr val="dk1"/>
              </a:solidFill>
              <a:latin typeface="Quattrocento Sans"/>
              <a:ea typeface="Quattrocento Sans"/>
              <a:cs typeface="Quattrocento Sans"/>
              <a:sym typeface="Quattrocento Sans"/>
            </a:endParaRPr>
          </a:p>
          <a:p>
            <a:pPr indent="-304800" lvl="0" marL="457200" rtl="0" algn="l">
              <a:spcBef>
                <a:spcPts val="60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Un jeune aura des démarches pour passer le permis</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Un étudiant aura des démarches pour des banques</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Un travailleur aura des démarches pour la déclaration d'impôts</a:t>
            </a:r>
            <a:endParaRPr b="1" sz="1200">
              <a:solidFill>
                <a:schemeClr val="dk1"/>
              </a:solidFill>
              <a:latin typeface="Quattrocento Sans"/>
              <a:ea typeface="Quattrocento Sans"/>
              <a:cs typeface="Quattrocento Sans"/>
              <a:sym typeface="Quattrocento Sans"/>
            </a:endParaRPr>
          </a:p>
        </p:txBody>
      </p:sp>
      <p:sp>
        <p:nvSpPr>
          <p:cNvPr id="108" name="Google Shape;108;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4"/>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i="1" lang="en" sz="1200">
                <a:solidFill>
                  <a:schemeClr val="dk1"/>
                </a:solidFill>
                <a:latin typeface="Lora"/>
                <a:ea typeface="Lora"/>
                <a:cs typeface="Lora"/>
                <a:sym typeface="Lora"/>
              </a:rPr>
              <a:t>Comment améliorer l'adhésion sociale des étrangers ?</a:t>
            </a:r>
            <a:endParaRPr b="1" i="1" sz="1200">
              <a:solidFill>
                <a:schemeClr val="dk1"/>
              </a:solidFill>
              <a:latin typeface="Lora"/>
              <a:ea typeface="Lora"/>
              <a:cs typeface="Lora"/>
              <a:sym typeface="Lora"/>
            </a:endParaRPr>
          </a:p>
          <a:p>
            <a:pPr indent="0" lvl="0" marL="0" rtl="0" algn="ctr">
              <a:lnSpc>
                <a:spcPct val="100000"/>
              </a:lnSpc>
              <a:spcBef>
                <a:spcPts val="1000"/>
              </a:spcBef>
              <a:spcAft>
                <a:spcPts val="1000"/>
              </a:spcAft>
              <a:buNone/>
            </a:pPr>
            <a:r>
              <a:rPr b="1" i="1" lang="en" sz="1200">
                <a:solidFill>
                  <a:schemeClr val="dk1"/>
                </a:solidFill>
                <a:latin typeface="Lora"/>
                <a:ea typeface="Lora"/>
                <a:cs typeface="Lora"/>
                <a:sym typeface="Lora"/>
              </a:rPr>
              <a:t> Comment améliorer l'accès aux démarches administratives et les rendre plus user-friendly  ?</a:t>
            </a:r>
            <a:endParaRPr b="1" i="1" sz="11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cxnSp>
        <p:nvCxnSpPr>
          <p:cNvPr id="114" name="Google Shape;114;p15"/>
          <p:cNvCxnSpPr>
            <a:endCxn id="115" idx="1"/>
          </p:cNvCxnSpPr>
          <p:nvPr/>
        </p:nvCxnSpPr>
        <p:spPr>
          <a:xfrm flipH="1" rot="10800000">
            <a:off x="-150" y="1389050"/>
            <a:ext cx="2741100" cy="2400"/>
          </a:xfrm>
          <a:prstGeom prst="straightConnector1">
            <a:avLst/>
          </a:prstGeom>
          <a:noFill/>
          <a:ln cap="flat" cmpd="sng" w="9525">
            <a:solidFill>
              <a:srgbClr val="CCCCCC"/>
            </a:solidFill>
            <a:prstDash val="solid"/>
            <a:round/>
            <a:headEnd len="med" w="med" type="none"/>
            <a:tailEnd len="med" w="med" type="none"/>
          </a:ln>
        </p:spPr>
      </p:cxnSp>
      <p:sp>
        <p:nvSpPr>
          <p:cNvPr id="115" name="Google Shape;115;p15"/>
          <p:cNvSpPr txBox="1"/>
          <p:nvPr>
            <p:ph idx="4294967295" type="ctrTitle"/>
          </p:nvPr>
        </p:nvSpPr>
        <p:spPr>
          <a:xfrm>
            <a:off x="2740950" y="809150"/>
            <a:ext cx="36621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FCD00"/>
                </a:highlight>
              </a:rPr>
              <a:t>Solution</a:t>
            </a:r>
            <a:endParaRPr sz="6000">
              <a:highlight>
                <a:srgbClr val="FFCD00"/>
              </a:highlight>
            </a:endParaRPr>
          </a:p>
        </p:txBody>
      </p:sp>
      <p:cxnSp>
        <p:nvCxnSpPr>
          <p:cNvPr id="116" name="Google Shape;116;p15"/>
          <p:cNvCxnSpPr>
            <a:stCxn id="115" idx="3"/>
          </p:cNvCxnSpPr>
          <p:nvPr/>
        </p:nvCxnSpPr>
        <p:spPr>
          <a:xfrm flipH="1" rot="10800000">
            <a:off x="6403050" y="1376450"/>
            <a:ext cx="2729400" cy="12600"/>
          </a:xfrm>
          <a:prstGeom prst="straightConnector1">
            <a:avLst/>
          </a:prstGeom>
          <a:noFill/>
          <a:ln cap="flat" cmpd="sng" w="9525">
            <a:solidFill>
              <a:srgbClr val="CCCCCC"/>
            </a:solidFill>
            <a:prstDash val="solid"/>
            <a:round/>
            <a:headEnd len="med" w="med" type="none"/>
            <a:tailEnd len="med" w="med" type="none"/>
          </a:ln>
        </p:spPr>
      </p:cxnSp>
      <p:sp>
        <p:nvSpPr>
          <p:cNvPr id="117" name="Google Shape;117;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txBox="1"/>
          <p:nvPr/>
        </p:nvSpPr>
        <p:spPr>
          <a:xfrm>
            <a:off x="2522250" y="4372750"/>
            <a:ext cx="4099500" cy="5361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300">
                <a:latin typeface="Lora"/>
                <a:ea typeface="Lora"/>
                <a:cs typeface="Lora"/>
                <a:sym typeface="Lora"/>
              </a:rPr>
              <a:t>Un </a:t>
            </a:r>
            <a:r>
              <a:rPr b="1" i="1" lang="en" sz="1300">
                <a:highlight>
                  <a:srgbClr val="FFCD00"/>
                </a:highlight>
                <a:latin typeface="Lora"/>
                <a:ea typeface="Lora"/>
                <a:cs typeface="Lora"/>
                <a:sym typeface="Lora"/>
              </a:rPr>
              <a:t>application</a:t>
            </a:r>
            <a:r>
              <a:rPr b="1" i="1" lang="en" sz="1300">
                <a:latin typeface="Lora"/>
                <a:ea typeface="Lora"/>
                <a:cs typeface="Lora"/>
                <a:sym typeface="Lora"/>
              </a:rPr>
              <a:t> pour simplifier les démarches administratives !</a:t>
            </a:r>
            <a:endParaRPr b="1" i="1" sz="1300">
              <a:latin typeface="Lora"/>
              <a:ea typeface="Lora"/>
              <a:cs typeface="Lora"/>
              <a:sym typeface="Lora"/>
            </a:endParaRPr>
          </a:p>
        </p:txBody>
      </p:sp>
      <p:pic>
        <p:nvPicPr>
          <p:cNvPr id="119" name="Google Shape;119;p15"/>
          <p:cNvPicPr preferRelativeResize="0"/>
          <p:nvPr/>
        </p:nvPicPr>
        <p:blipFill>
          <a:blip r:embed="rId3">
            <a:alphaModFix/>
          </a:blip>
          <a:stretch>
            <a:fillRect/>
          </a:stretch>
        </p:blipFill>
        <p:spPr>
          <a:xfrm>
            <a:off x="2822838" y="2121350"/>
            <a:ext cx="3498335" cy="20990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cénario d’usage</a:t>
            </a:r>
            <a:endParaRPr/>
          </a:p>
        </p:txBody>
      </p:sp>
      <p:grpSp>
        <p:nvGrpSpPr>
          <p:cNvPr id="125" name="Google Shape;125;p16"/>
          <p:cNvGrpSpPr/>
          <p:nvPr/>
        </p:nvGrpSpPr>
        <p:grpSpPr>
          <a:xfrm>
            <a:off x="916458" y="1019750"/>
            <a:ext cx="214625" cy="214625"/>
            <a:chOff x="2594050" y="1631825"/>
            <a:chExt cx="439625" cy="439625"/>
          </a:xfrm>
        </p:grpSpPr>
        <p:sp>
          <p:nvSpPr>
            <p:cNvPr id="126" name="Google Shape;126;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nvSpPr>
        <p:spPr>
          <a:xfrm>
            <a:off x="991050" y="1447700"/>
            <a:ext cx="7161900" cy="336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Manel AMILO (19 ans)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Manel est en école d’ingénieurs. Elle a besoin d’ouvrir un compte en banque, elle sait que certaines banques sont plus avantageuses que d’autres, et en plus, certaines ont un partenariat avec le gouvernement et proposent des crédits aux étudiants à taux avantageux et où le </a:t>
            </a:r>
            <a:r>
              <a:rPr b="1" lang="en" sz="1200">
                <a:solidFill>
                  <a:schemeClr val="dk1"/>
                </a:solidFill>
                <a:latin typeface="Quattrocento Sans"/>
                <a:ea typeface="Quattrocento Sans"/>
                <a:cs typeface="Quattrocento Sans"/>
                <a:sym typeface="Quattrocento Sans"/>
              </a:rPr>
              <a:t>garant</a:t>
            </a:r>
            <a:r>
              <a:rPr b="1" lang="en" sz="1200">
                <a:solidFill>
                  <a:schemeClr val="dk1"/>
                </a:solidFill>
                <a:latin typeface="Quattrocento Sans"/>
                <a:ea typeface="Quattrocento Sans"/>
                <a:cs typeface="Quattrocento Sans"/>
                <a:sym typeface="Quattrocento Sans"/>
              </a:rPr>
              <a:t> est l’etat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Mais comment s’y retrouver dans tant </a:t>
            </a:r>
            <a:r>
              <a:rPr b="1" lang="en" sz="1200">
                <a:solidFill>
                  <a:schemeClr val="dk1"/>
                </a:solidFill>
                <a:latin typeface="Quattrocento Sans"/>
                <a:ea typeface="Quattrocento Sans"/>
                <a:cs typeface="Quattrocento Sans"/>
                <a:sym typeface="Quattrocento Sans"/>
              </a:rPr>
              <a:t>d'information</a:t>
            </a:r>
            <a:r>
              <a:rPr b="1" lang="en" sz="1200">
                <a:solidFill>
                  <a:schemeClr val="dk1"/>
                </a:solidFill>
                <a:latin typeface="Quattrocento Sans"/>
                <a:ea typeface="Quattrocento Sans"/>
                <a:cs typeface="Quattrocento Sans"/>
                <a:sym typeface="Quattrocento Sans"/>
              </a:rPr>
              <a: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En étant sur Instagram, elle voit passer une publicité du gouvernement pour une nouvelle application: “DesMarches”. Elle y lit “un facilitateur pour toutes vos démarches”.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Elle décide alors de l’installer, elle y rentre son âge, l’application lui propose alors de l’aide pour son permis de conduire, les aides de la CAF, les impôts, la banque parmi d’autres.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Manel est alors heureuse, car non seulement </a:t>
            </a:r>
            <a:r>
              <a:rPr b="1" lang="en" sz="1200">
                <a:solidFill>
                  <a:schemeClr val="dk1"/>
                </a:solidFill>
                <a:latin typeface="Quattrocento Sans"/>
                <a:ea typeface="Quattrocento Sans"/>
                <a:cs typeface="Quattrocento Sans"/>
                <a:sym typeface="Quattrocento Sans"/>
              </a:rPr>
              <a:t>l'application</a:t>
            </a:r>
            <a:r>
              <a:rPr b="1" lang="en" sz="1200">
                <a:solidFill>
                  <a:schemeClr val="dk1"/>
                </a:solidFill>
                <a:latin typeface="Quattrocento Sans"/>
                <a:ea typeface="Quattrocento Sans"/>
                <a:cs typeface="Quattrocento Sans"/>
                <a:sym typeface="Quattrocento Sans"/>
              </a:rPr>
              <a:t> l’a aidée à faire son choix de banque, elle a aussi découvert qu’il existait des aides pour son logement et son permis !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De plus, elle sait qu’à la fin de l’année, elle devra faire sa déclaration d’impôts. Mais ce qui était source de stress et d’anxiété ne l’est plus car </a:t>
            </a:r>
            <a:r>
              <a:rPr b="1" lang="en" sz="1200">
                <a:solidFill>
                  <a:schemeClr val="dk1"/>
                </a:solidFill>
                <a:latin typeface="Quattrocento Sans"/>
                <a:ea typeface="Quattrocento Sans"/>
                <a:cs typeface="Quattrocento Sans"/>
                <a:sym typeface="Quattrocento Sans"/>
              </a:rPr>
              <a:t>“DesMarches” l'accompagnera aussi dans cette étape de la vie.</a:t>
            </a:r>
            <a:endParaRPr b="1" sz="1200">
              <a:solidFill>
                <a:schemeClr val="dk1"/>
              </a:solidFill>
              <a:latin typeface="Quattrocento Sans"/>
              <a:ea typeface="Quattrocento Sans"/>
              <a:cs typeface="Quattrocento Sans"/>
              <a:sym typeface="Quattrocento Sans"/>
            </a:endParaRPr>
          </a:p>
        </p:txBody>
      </p:sp>
      <p:sp>
        <p:nvSpPr>
          <p:cNvPr id="131" name="Google Shape;131;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Aspects techniques de la solutions</a:t>
            </a:r>
            <a:endParaRPr sz="1400"/>
          </a:p>
        </p:txBody>
      </p:sp>
      <p:sp>
        <p:nvSpPr>
          <p:cNvPr id="137" name="Google Shape;137;p17"/>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38" name="Google Shape;138;p17"/>
          <p:cNvGrpSpPr/>
          <p:nvPr/>
        </p:nvGrpSpPr>
        <p:grpSpPr>
          <a:xfrm>
            <a:off x="916458" y="1019750"/>
            <a:ext cx="214625" cy="214625"/>
            <a:chOff x="2594050" y="1631825"/>
            <a:chExt cx="439625" cy="439625"/>
          </a:xfrm>
        </p:grpSpPr>
        <p:sp>
          <p:nvSpPr>
            <p:cNvPr id="139" name="Google Shape;139;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17"/>
          <p:cNvSpPr txBox="1"/>
          <p:nvPr/>
        </p:nvSpPr>
        <p:spPr>
          <a:xfrm>
            <a:off x="991050" y="1573500"/>
            <a:ext cx="7161900" cy="2963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C’est une application qui a pour but de regrouper autant de démarches administratives que possible triés par âge à laquelle on la fait pour la première fois.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Chaque démarche aura un descriptif, une liste des prérequis pour y avoir accès -s’il y a une sélection- et des instruction pas à pas.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Aider les personnes à naviguer dans le monde de l’administration et en particulier les jeunes qui entrent dans la vie active.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L’administration française étant très vaste il est très possible qu’on n’ait pas toutes les démarches. De plus en triant par âge, on peut exclure une partie de la population qui souhaite/ peut avoir accès à des démarches, un autre système de recherche parallèle va être mis en place.</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50" name="Google Shape;150;p18"/>
          <p:cNvGrpSpPr/>
          <p:nvPr/>
        </p:nvGrpSpPr>
        <p:grpSpPr>
          <a:xfrm>
            <a:off x="916458" y="1019750"/>
            <a:ext cx="214625" cy="214625"/>
            <a:chOff x="2594050" y="1631825"/>
            <a:chExt cx="439625" cy="439625"/>
          </a:xfrm>
        </p:grpSpPr>
        <p:sp>
          <p:nvSpPr>
            <p:cNvPr id="151" name="Google Shape;151;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18"/>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Compatibilité avec les infrastructures</a:t>
            </a:r>
            <a:endParaRPr sz="1400"/>
          </a:p>
        </p:txBody>
      </p:sp>
      <p:sp>
        <p:nvSpPr>
          <p:cNvPr id="157" name="Google Shape;157;p18"/>
          <p:cNvSpPr txBox="1"/>
          <p:nvPr/>
        </p:nvSpPr>
        <p:spPr>
          <a:xfrm>
            <a:off x="916450" y="1637650"/>
            <a:ext cx="7161900" cy="286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L’application/ site web pourra être consulté depuis un smartphone ou un ordinateur avec accès à internet.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L’objectif est de toucher un maximum de personnes. Pour cela, elle doit s’adapter à un maximum d’écrans.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En passant par une plateforme complètement digitale, on exclut toutes les personnes qui n’ont pas accès à internet.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63" name="Google Shape;163;p19"/>
          <p:cNvGrpSpPr/>
          <p:nvPr/>
        </p:nvGrpSpPr>
        <p:grpSpPr>
          <a:xfrm>
            <a:off x="916458" y="1019750"/>
            <a:ext cx="214625" cy="214625"/>
            <a:chOff x="2594050" y="1631825"/>
            <a:chExt cx="439625" cy="439625"/>
          </a:xfrm>
        </p:grpSpPr>
        <p:sp>
          <p:nvSpPr>
            <p:cNvPr id="164" name="Google Shape;164;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19"/>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Usages et utilisateurs</a:t>
            </a:r>
            <a:endParaRPr sz="1400"/>
          </a:p>
        </p:txBody>
      </p:sp>
      <p:sp>
        <p:nvSpPr>
          <p:cNvPr id="170" name="Google Shape;170;p19"/>
          <p:cNvSpPr txBox="1"/>
          <p:nvPr/>
        </p:nvSpPr>
        <p:spPr>
          <a:xfrm>
            <a:off x="991050" y="1573500"/>
            <a:ext cx="7161900" cy="2755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 projet a pour but d’aider toutes les personnes résidant ou désirant résider en France.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projet est de toucher le plus de personnes possibles.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Il est possible que nous ne puissions pas atteindre plusieurs sortes de populations comme par exemple les personnes qui n’ont pas internet,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76" name="Google Shape;176;p20"/>
          <p:cNvGrpSpPr/>
          <p:nvPr/>
        </p:nvGrpSpPr>
        <p:grpSpPr>
          <a:xfrm>
            <a:off x="916458" y="1019750"/>
            <a:ext cx="214625" cy="214625"/>
            <a:chOff x="2594050" y="1631825"/>
            <a:chExt cx="439625" cy="439625"/>
          </a:xfrm>
        </p:grpSpPr>
        <p:sp>
          <p:nvSpPr>
            <p:cNvPr id="177" name="Google Shape;177;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0"/>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Innovation</a:t>
            </a:r>
            <a:endParaRPr sz="1400"/>
          </a:p>
        </p:txBody>
      </p:sp>
      <p:sp>
        <p:nvSpPr>
          <p:cNvPr id="183" name="Google Shape;183;p20"/>
          <p:cNvSpPr txBox="1"/>
          <p:nvPr/>
        </p:nvSpPr>
        <p:spPr>
          <a:xfrm>
            <a:off x="991050" y="1573500"/>
            <a:ext cx="7161900" cy="2904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L’innovation de ce projet est d’unir et centraliser les démarches administratives. De plus, en s’adressant aux personnes par tranches d’âge, il se peut qu’elles se sentent plus impliquées et concernées.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L’enjeu de cette innovation est donc de centraliser, rendre accessibles et moins compliquées les démarches administratives.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risque auquel nous pouvons faire face est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 d’’exclure, tant les utilisateurs que les démarches.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