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B8A928-CE57-45C6-8B14-4899C66E2BFE}">
  <a:tblStyle styleId="{B3B8A928-CE57-45C6-8B14-4899C66E2B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5bdaa40e_2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5bdaa40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55bdaa40e_2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55bdaa40e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55bdaa40e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55bdaa40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55bdaa40e_2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55bdaa40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5bdaa40e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5bdaa40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55bdaa40e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55bdaa40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5bdaa40e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5bdaa40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5bdaa40e_2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5bdaa40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5bdaa40e_2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5bdaa40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pour les personnes </a:t>
            </a:r>
            <a:r>
              <a:rPr lang="en"/>
              <a:t>âgées</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ph idx="4294967295" type="title"/>
          </p:nvPr>
        </p:nvSpPr>
        <p:spPr>
          <a:xfrm>
            <a:off x="1695000" y="3679225"/>
            <a:ext cx="3878400" cy="8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PROJET A</a:t>
            </a:r>
            <a:endParaRPr/>
          </a:p>
          <a:p>
            <a:pPr indent="0" lvl="0" marL="0" rtl="0" algn="l">
              <a:spcBef>
                <a:spcPts val="0"/>
              </a:spcBef>
              <a:spcAft>
                <a:spcPts val="0"/>
              </a:spcAft>
              <a:buClr>
                <a:schemeClr val="dk1"/>
              </a:buClr>
              <a:buSzPts val="1100"/>
              <a:buFont typeface="Arial"/>
              <a:buNone/>
            </a:pPr>
            <a:r>
              <a:rPr lang="en" sz="1800"/>
              <a:t>Groupe 5.2</a:t>
            </a:r>
            <a:endParaRPr sz="1800"/>
          </a:p>
          <a:p>
            <a:pPr indent="0" lvl="0" marL="0" rtl="0" algn="l">
              <a:spcBef>
                <a:spcPts val="0"/>
              </a:spcBef>
              <a:spcAft>
                <a:spcPts val="0"/>
              </a:spcAft>
              <a:buNone/>
            </a:pPr>
            <a:r>
              <a:rPr lang="en" sz="1100"/>
              <a:t>BOHORQUEZ - DARRÉ - </a:t>
            </a:r>
            <a:r>
              <a:rPr lang="en" sz="1100"/>
              <a:t>KHAIR - MENDIHARAT - </a:t>
            </a:r>
            <a:r>
              <a:rPr lang="en" sz="1100"/>
              <a:t>ROUX DE BÉZIEUX - WEBERT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90" name="Google Shape;190;p21"/>
          <p:cNvGrpSpPr/>
          <p:nvPr/>
        </p:nvGrpSpPr>
        <p:grpSpPr>
          <a:xfrm>
            <a:off x="916458" y="1019750"/>
            <a:ext cx="214625" cy="214625"/>
            <a:chOff x="2594050" y="1631825"/>
            <a:chExt cx="439625" cy="439625"/>
          </a:xfrm>
        </p:grpSpPr>
        <p:sp>
          <p:nvSpPr>
            <p:cNvPr id="191" name="Google Shape;191;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1"/>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Données et privacy</a:t>
            </a:r>
            <a:endParaRPr sz="1400"/>
          </a:p>
        </p:txBody>
      </p:sp>
      <p:sp>
        <p:nvSpPr>
          <p:cNvPr id="197" name="Google Shape;197;p21"/>
          <p:cNvSpPr txBox="1"/>
          <p:nvPr/>
        </p:nvSpPr>
        <p:spPr>
          <a:xfrm>
            <a:off x="991050" y="1573500"/>
            <a:ext cx="7161900" cy="31764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Toutes les données de l’utilisateur, seront dans l’appareil. L’appareil ira chercher de lui même des informations publiques sur les événements, etc.. Les personnes qui souhaitent faire garder leur animaux pourront publier une “annonce”, qui sera diffusée sur les miroirs environnant. Ainsi, très peu d’informations sensibles seront échangés. L’utilisateur sera bien entendu informé de tout cela.</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Les enjeux sont de liés les miroirs entre eux sans forcément échanger des données sensibles. Tout cela pour éviter le vol des données. </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Le risque est le vol de données, mais si le réseau est sécurisé, les informations pourront transiter en toute fiabilité.</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22"/>
          <p:cNvGrpSpPr/>
          <p:nvPr/>
        </p:nvGrpSpPr>
        <p:grpSpPr>
          <a:xfrm>
            <a:off x="916458" y="1019750"/>
            <a:ext cx="214625" cy="214625"/>
            <a:chOff x="2594050" y="1631825"/>
            <a:chExt cx="439625" cy="439625"/>
          </a:xfrm>
        </p:grpSpPr>
        <p:sp>
          <p:nvSpPr>
            <p:cNvPr id="203" name="Google Shape;203;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2"/>
          <p:cNvSpPr txBox="1"/>
          <p:nvPr/>
        </p:nvSpPr>
        <p:spPr>
          <a:xfrm>
            <a:off x="991050" y="1573500"/>
            <a:ext cx="7161900" cy="306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marché sera donc centré sur les personnes âgées autonomes. Pour les toucher, nous pouvons passer par leur famille qui peut trouver utile un tel appareil. De plus, ce miroir connecté pourra être non seulement pratique mais aussi esthétique.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but est donc de toucher un maximum de personnes pour qu’elles puissent en profiter. Le projet peut lui même se propager entre les personnes âgées : si une personne l’achète, elle peut en parler à d’autres personnes.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Si on ne touche pas assez ne personne, le produit pourra être moins utile dans ses fonctionnalités (cela liera moins les personnes).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09" name="Google Shape;209;p22"/>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Marchés et dissémination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23"/>
          <p:cNvGrpSpPr/>
          <p:nvPr/>
        </p:nvGrpSpPr>
        <p:grpSpPr>
          <a:xfrm>
            <a:off x="916458" y="1019750"/>
            <a:ext cx="214625" cy="214625"/>
            <a:chOff x="2594050" y="1631825"/>
            <a:chExt cx="439625" cy="439625"/>
          </a:xfrm>
        </p:grpSpPr>
        <p:sp>
          <p:nvSpPr>
            <p:cNvPr id="215" name="Google Shape;215;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3"/>
          <p:cNvSpPr txBox="1"/>
          <p:nvPr/>
        </p:nvSpPr>
        <p:spPr>
          <a:xfrm>
            <a:off x="991050" y="1573500"/>
            <a:ext cx="7161900" cy="324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Le côté écologique dans ce projet n’est pas parfait. Le coût écologique de production du miroir aura un impact, mais cet impact pourra être réduit si ce produit est utilisé pendant longtemps. Etant donné que la solution logicielle pourra être développé par nous, nous pourrions assuré un support à long terme pour le produit.</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produit pourra lier des personnes entre elles et lutter contre leur solitude. De plus, le projet pourra évoluer car il s’agira de notre solution. Le produit pourra ainsi potentiellement gagner en fonctionnalité avec le temps, et donc être plus rentabilisé. Ce projet pourra aussi réduire l’usage du téléphone.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Forcément, ce produit produira un certain risque pour le recyclage de ce produit. Il faudra ainsi le construire pour faire en sorte qu’il soit facilement recyclable et réparable.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221" name="Google Shape;221;p23"/>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Balance écologique</a:t>
            </a:r>
            <a:endParaRPr sz="1400"/>
          </a:p>
        </p:txBody>
      </p:sp>
      <p:sp>
        <p:nvSpPr>
          <p:cNvPr id="222" name="Google Shape;222;p23"/>
          <p:cNvSpPr txBox="1"/>
          <p:nvPr/>
        </p:nvSpPr>
        <p:spPr>
          <a:xfrm>
            <a:off x="1947975" y="2684825"/>
            <a:ext cx="4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Guide du </a:t>
            </a:r>
            <a:r>
              <a:rPr lang="en">
                <a:highlight>
                  <a:srgbClr val="FFCD00"/>
                </a:highlight>
              </a:rPr>
              <a:t>succès</a:t>
            </a:r>
            <a:endParaRPr/>
          </a:p>
        </p:txBody>
      </p:sp>
      <p:grpSp>
        <p:nvGrpSpPr>
          <p:cNvPr id="228" name="Google Shape;228;p24"/>
          <p:cNvGrpSpPr/>
          <p:nvPr/>
        </p:nvGrpSpPr>
        <p:grpSpPr>
          <a:xfrm>
            <a:off x="916458" y="1019750"/>
            <a:ext cx="214625" cy="214625"/>
            <a:chOff x="2594050" y="1631825"/>
            <a:chExt cx="439625" cy="439625"/>
          </a:xfrm>
        </p:grpSpPr>
        <p:sp>
          <p:nvSpPr>
            <p:cNvPr id="229" name="Google Shape;229;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3" name="Google Shape;233;p24"/>
          <p:cNvCxnSpPr/>
          <p:nvPr/>
        </p:nvCxnSpPr>
        <p:spPr>
          <a:xfrm flipH="1" rot="10800000">
            <a:off x="1381250" y="3121300"/>
            <a:ext cx="1465200" cy="22200"/>
          </a:xfrm>
          <a:prstGeom prst="straightConnector1">
            <a:avLst/>
          </a:prstGeom>
          <a:noFill/>
          <a:ln cap="flat" cmpd="sng" w="38100">
            <a:solidFill>
              <a:schemeClr val="accent1"/>
            </a:solidFill>
            <a:prstDash val="solid"/>
            <a:round/>
            <a:headEnd len="sm" w="sm" type="none"/>
            <a:tailEnd len="sm" w="sm" type="triangle"/>
          </a:ln>
        </p:spPr>
      </p:cxnSp>
      <p:cxnSp>
        <p:nvCxnSpPr>
          <p:cNvPr id="234" name="Google Shape;234;p24"/>
          <p:cNvCxnSpPr/>
          <p:nvPr/>
        </p:nvCxnSpPr>
        <p:spPr>
          <a:xfrm>
            <a:off x="4835204" y="3132400"/>
            <a:ext cx="2001000" cy="19500"/>
          </a:xfrm>
          <a:prstGeom prst="straightConnector1">
            <a:avLst/>
          </a:prstGeom>
          <a:noFill/>
          <a:ln cap="flat" cmpd="sng" w="38100">
            <a:solidFill>
              <a:schemeClr val="accent1"/>
            </a:solidFill>
            <a:prstDash val="solid"/>
            <a:round/>
            <a:headEnd len="sm" w="sm" type="none"/>
            <a:tailEnd len="sm" w="sm" type="triangle"/>
          </a:ln>
        </p:spPr>
      </p:cxnSp>
      <p:sp>
        <p:nvSpPr>
          <p:cNvPr id="235" name="Google Shape;235;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4"/>
          <p:cNvSpPr txBox="1"/>
          <p:nvPr/>
        </p:nvSpPr>
        <p:spPr>
          <a:xfrm>
            <a:off x="257713" y="3345050"/>
            <a:ext cx="15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Diffusion</a:t>
            </a:r>
            <a:endParaRPr>
              <a:latin typeface="Quattrocento Sans"/>
              <a:ea typeface="Quattrocento Sans"/>
              <a:cs typeface="Quattrocento Sans"/>
              <a:sym typeface="Quattrocento Sans"/>
            </a:endParaRPr>
          </a:p>
        </p:txBody>
      </p:sp>
      <p:sp>
        <p:nvSpPr>
          <p:cNvPr id="237" name="Google Shape;237;p24"/>
          <p:cNvSpPr txBox="1"/>
          <p:nvPr/>
        </p:nvSpPr>
        <p:spPr>
          <a:xfrm>
            <a:off x="2341300" y="3407100"/>
            <a:ext cx="12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Distribution</a:t>
            </a:r>
            <a:endParaRPr>
              <a:latin typeface="Quattrocento Sans"/>
              <a:ea typeface="Quattrocento Sans"/>
              <a:cs typeface="Quattrocento Sans"/>
              <a:sym typeface="Quattrocento Sans"/>
            </a:endParaRPr>
          </a:p>
        </p:txBody>
      </p:sp>
      <p:sp>
        <p:nvSpPr>
          <p:cNvPr id="238" name="Google Shape;238;p24"/>
          <p:cNvSpPr/>
          <p:nvPr/>
        </p:nvSpPr>
        <p:spPr>
          <a:xfrm>
            <a:off x="4348350" y="306760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sp>
        <p:nvSpPr>
          <p:cNvPr id="239" name="Google Shape;239;p24"/>
          <p:cNvSpPr txBox="1"/>
          <p:nvPr/>
        </p:nvSpPr>
        <p:spPr>
          <a:xfrm>
            <a:off x="3760975" y="3272475"/>
            <a:ext cx="15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Utilisation</a:t>
            </a:r>
            <a:endParaRPr>
              <a:latin typeface="Quattrocento Sans"/>
              <a:ea typeface="Quattrocento Sans"/>
              <a:cs typeface="Quattrocento Sans"/>
              <a:sym typeface="Quattrocento Sans"/>
            </a:endParaRPr>
          </a:p>
        </p:txBody>
      </p:sp>
      <p:cxnSp>
        <p:nvCxnSpPr>
          <p:cNvPr id="240" name="Google Shape;240;p24"/>
          <p:cNvCxnSpPr/>
          <p:nvPr/>
        </p:nvCxnSpPr>
        <p:spPr>
          <a:xfrm>
            <a:off x="3340779" y="3132400"/>
            <a:ext cx="925800" cy="0"/>
          </a:xfrm>
          <a:prstGeom prst="straightConnector1">
            <a:avLst/>
          </a:prstGeom>
          <a:noFill/>
          <a:ln cap="flat" cmpd="sng" w="38100">
            <a:solidFill>
              <a:schemeClr val="accent1"/>
            </a:solidFill>
            <a:prstDash val="solid"/>
            <a:round/>
            <a:headEnd len="sm" w="sm" type="none"/>
            <a:tailEnd len="sm" w="sm" type="triangle"/>
          </a:ln>
        </p:spPr>
      </p:cxnSp>
      <p:sp>
        <p:nvSpPr>
          <p:cNvPr id="241" name="Google Shape;241;p24"/>
          <p:cNvSpPr/>
          <p:nvPr/>
        </p:nvSpPr>
        <p:spPr>
          <a:xfrm>
            <a:off x="955663" y="306760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sp>
        <p:nvSpPr>
          <p:cNvPr id="242" name="Google Shape;242;p24"/>
          <p:cNvSpPr/>
          <p:nvPr/>
        </p:nvSpPr>
        <p:spPr>
          <a:xfrm>
            <a:off x="3873400" y="169995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sp>
        <p:nvSpPr>
          <p:cNvPr id="243" name="Google Shape;243;p24"/>
          <p:cNvSpPr/>
          <p:nvPr/>
        </p:nvSpPr>
        <p:spPr>
          <a:xfrm>
            <a:off x="2958725" y="306760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sp>
        <p:nvSpPr>
          <p:cNvPr id="244" name="Google Shape;244;p24"/>
          <p:cNvSpPr/>
          <p:nvPr/>
        </p:nvSpPr>
        <p:spPr>
          <a:xfrm>
            <a:off x="7270550" y="307735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cxnSp>
        <p:nvCxnSpPr>
          <p:cNvPr id="245" name="Google Shape;245;p24"/>
          <p:cNvCxnSpPr/>
          <p:nvPr/>
        </p:nvCxnSpPr>
        <p:spPr>
          <a:xfrm rot="10800000">
            <a:off x="4348425" y="1801975"/>
            <a:ext cx="2823300" cy="1160100"/>
          </a:xfrm>
          <a:prstGeom prst="straightConnector1">
            <a:avLst/>
          </a:prstGeom>
          <a:noFill/>
          <a:ln cap="flat" cmpd="sng" w="38100">
            <a:solidFill>
              <a:schemeClr val="accent1"/>
            </a:solidFill>
            <a:prstDash val="solid"/>
            <a:round/>
            <a:headEnd len="sm" w="sm" type="none"/>
            <a:tailEnd len="sm" w="sm" type="triangle"/>
          </a:ln>
        </p:spPr>
      </p:cxnSp>
      <p:sp>
        <p:nvSpPr>
          <p:cNvPr id="246" name="Google Shape;246;p24"/>
          <p:cNvSpPr txBox="1"/>
          <p:nvPr/>
        </p:nvSpPr>
        <p:spPr>
          <a:xfrm>
            <a:off x="6786450" y="3272475"/>
            <a:ext cx="15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Fin de vie</a:t>
            </a:r>
            <a:endParaRPr>
              <a:latin typeface="Quattrocento Sans"/>
              <a:ea typeface="Quattrocento Sans"/>
              <a:cs typeface="Quattrocento Sans"/>
              <a:sym typeface="Quattrocento Sans"/>
            </a:endParaRPr>
          </a:p>
        </p:txBody>
      </p:sp>
      <p:sp>
        <p:nvSpPr>
          <p:cNvPr id="247" name="Google Shape;247;p24"/>
          <p:cNvSpPr txBox="1"/>
          <p:nvPr/>
        </p:nvSpPr>
        <p:spPr>
          <a:xfrm>
            <a:off x="3175450" y="1932200"/>
            <a:ext cx="15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Recyclage</a:t>
            </a:r>
            <a:endParaRPr>
              <a:latin typeface="Quattrocento Sans"/>
              <a:ea typeface="Quattrocento Sans"/>
              <a:cs typeface="Quattrocento Sans"/>
              <a:sym typeface="Quattrocento Sans"/>
            </a:endParaRPr>
          </a:p>
        </p:txBody>
      </p:sp>
      <p:cxnSp>
        <p:nvCxnSpPr>
          <p:cNvPr id="248" name="Google Shape;248;p24"/>
          <p:cNvCxnSpPr/>
          <p:nvPr/>
        </p:nvCxnSpPr>
        <p:spPr>
          <a:xfrm flipH="1">
            <a:off x="1316200" y="1889600"/>
            <a:ext cx="2302500" cy="968100"/>
          </a:xfrm>
          <a:prstGeom prst="straightConnector1">
            <a:avLst/>
          </a:prstGeom>
          <a:noFill/>
          <a:ln cap="flat" cmpd="sng" w="38100">
            <a:solidFill>
              <a:schemeClr val="accent1"/>
            </a:solidFill>
            <a:prstDash val="solid"/>
            <a:round/>
            <a:headEnd len="sm" w="sm" type="none"/>
            <a:tailEnd len="sm" w="sm" type="triangle"/>
          </a:ln>
        </p:spPr>
      </p:cxnSp>
      <p:cxnSp>
        <p:nvCxnSpPr>
          <p:cNvPr id="249" name="Google Shape;249;p24"/>
          <p:cNvCxnSpPr/>
          <p:nvPr/>
        </p:nvCxnSpPr>
        <p:spPr>
          <a:xfrm>
            <a:off x="5798754" y="3067600"/>
            <a:ext cx="795300" cy="677100"/>
          </a:xfrm>
          <a:prstGeom prst="straightConnector1">
            <a:avLst/>
          </a:prstGeom>
          <a:noFill/>
          <a:ln cap="flat" cmpd="sng" w="38100">
            <a:solidFill>
              <a:schemeClr val="accent1"/>
            </a:solidFill>
            <a:prstDash val="solid"/>
            <a:round/>
            <a:headEnd len="sm" w="sm" type="none"/>
            <a:tailEnd len="sm" w="sm" type="triangle"/>
          </a:ln>
        </p:spPr>
      </p:cxnSp>
      <p:sp>
        <p:nvSpPr>
          <p:cNvPr id="250" name="Google Shape;250;p24"/>
          <p:cNvSpPr/>
          <p:nvPr/>
        </p:nvSpPr>
        <p:spPr>
          <a:xfrm>
            <a:off x="6594050" y="3889700"/>
            <a:ext cx="136200" cy="1296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ora"/>
              <a:ea typeface="Lora"/>
              <a:cs typeface="Lora"/>
              <a:sym typeface="Lora"/>
            </a:endParaRPr>
          </a:p>
        </p:txBody>
      </p:sp>
      <p:sp>
        <p:nvSpPr>
          <p:cNvPr id="251" name="Google Shape;251;p24"/>
          <p:cNvSpPr txBox="1"/>
          <p:nvPr/>
        </p:nvSpPr>
        <p:spPr>
          <a:xfrm>
            <a:off x="5836800" y="4192450"/>
            <a:ext cx="15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Réparation</a:t>
            </a:r>
            <a:endParaRPr>
              <a:latin typeface="Quattrocento Sans"/>
              <a:ea typeface="Quattrocento Sans"/>
              <a:cs typeface="Quattrocento Sans"/>
              <a:sym typeface="Quattrocento Sans"/>
            </a:endParaRPr>
          </a:p>
        </p:txBody>
      </p:sp>
      <p:cxnSp>
        <p:nvCxnSpPr>
          <p:cNvPr id="252" name="Google Shape;252;p24"/>
          <p:cNvCxnSpPr/>
          <p:nvPr/>
        </p:nvCxnSpPr>
        <p:spPr>
          <a:xfrm rot="10800000">
            <a:off x="5839175" y="3345050"/>
            <a:ext cx="635700" cy="547800"/>
          </a:xfrm>
          <a:prstGeom prst="straightConnector1">
            <a:avLst/>
          </a:prstGeom>
          <a:noFill/>
          <a:ln cap="flat" cmpd="sng" w="38100">
            <a:solidFill>
              <a:schemeClr val="accent1"/>
            </a:solidFill>
            <a:prstDash val="solid"/>
            <a:round/>
            <a:headEnd len="sm" w="sm" type="none"/>
            <a:tailEnd len="sm" w="sm"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381250" y="769675"/>
            <a:ext cx="3880500" cy="6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p:txBody>
      </p:sp>
      <p:grpSp>
        <p:nvGrpSpPr>
          <p:cNvPr id="258" name="Google Shape;258;p25"/>
          <p:cNvGrpSpPr/>
          <p:nvPr/>
        </p:nvGrpSpPr>
        <p:grpSpPr>
          <a:xfrm>
            <a:off x="916458" y="1019750"/>
            <a:ext cx="214625" cy="214625"/>
            <a:chOff x="2594050" y="1631825"/>
            <a:chExt cx="439625" cy="439625"/>
          </a:xfrm>
        </p:grpSpPr>
        <p:sp>
          <p:nvSpPr>
            <p:cNvPr id="259" name="Google Shape;259;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25"/>
          <p:cNvPicPr preferRelativeResize="0"/>
          <p:nvPr/>
        </p:nvPicPr>
        <p:blipFill>
          <a:blip r:embed="rId3">
            <a:alphaModFix/>
          </a:blip>
          <a:stretch>
            <a:fillRect/>
          </a:stretch>
        </p:blipFill>
        <p:spPr>
          <a:xfrm>
            <a:off x="6502025" y="1491950"/>
            <a:ext cx="1759099" cy="2061075"/>
          </a:xfrm>
          <a:prstGeom prst="rect">
            <a:avLst/>
          </a:prstGeom>
          <a:noFill/>
          <a:ln cap="flat" cmpd="sng" w="9525">
            <a:solidFill>
              <a:schemeClr val="dk1"/>
            </a:solidFill>
            <a:prstDash val="solid"/>
            <a:round/>
            <a:headEnd len="sm" w="sm" type="none"/>
            <a:tailEnd len="sm" w="sm" type="none"/>
          </a:ln>
        </p:spPr>
      </p:pic>
      <p:pic>
        <p:nvPicPr>
          <p:cNvPr id="265" name="Google Shape;265;p25"/>
          <p:cNvPicPr preferRelativeResize="0"/>
          <p:nvPr/>
        </p:nvPicPr>
        <p:blipFill rotWithShape="1">
          <a:blip r:embed="rId4">
            <a:alphaModFix/>
          </a:blip>
          <a:srcRect b="12172" l="0" r="0" t="0"/>
          <a:stretch/>
        </p:blipFill>
        <p:spPr>
          <a:xfrm>
            <a:off x="828900" y="1552875"/>
            <a:ext cx="2094349" cy="2157001"/>
          </a:xfrm>
          <a:prstGeom prst="rect">
            <a:avLst/>
          </a:prstGeom>
          <a:noFill/>
          <a:ln cap="flat" cmpd="sng" w="9525">
            <a:solidFill>
              <a:schemeClr val="dk1"/>
            </a:solidFill>
            <a:prstDash val="solid"/>
            <a:round/>
            <a:headEnd len="sm" w="sm" type="none"/>
            <a:tailEnd len="sm" w="sm" type="none"/>
          </a:ln>
        </p:spPr>
      </p:pic>
      <p:sp>
        <p:nvSpPr>
          <p:cNvPr id="266" name="Google Shape;266;p25"/>
          <p:cNvSpPr txBox="1"/>
          <p:nvPr/>
        </p:nvSpPr>
        <p:spPr>
          <a:xfrm>
            <a:off x="828900" y="3709875"/>
            <a:ext cx="2060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Quattrocento Sans"/>
                <a:ea typeface="Quattrocento Sans"/>
                <a:cs typeface="Quattrocento Sans"/>
                <a:sym typeface="Quattrocento Sans"/>
              </a:rPr>
              <a:t>https://www.insee.fr/fr/statistiques/2381512</a:t>
            </a:r>
            <a:endParaRPr sz="600">
              <a:latin typeface="Quattrocento Sans"/>
              <a:ea typeface="Quattrocento Sans"/>
              <a:cs typeface="Quattrocento Sans"/>
              <a:sym typeface="Quattrocento Sans"/>
            </a:endParaRPr>
          </a:p>
        </p:txBody>
      </p:sp>
      <p:sp>
        <p:nvSpPr>
          <p:cNvPr id="267" name="Google Shape;267;p25"/>
          <p:cNvSpPr txBox="1"/>
          <p:nvPr/>
        </p:nvSpPr>
        <p:spPr>
          <a:xfrm>
            <a:off x="6444825" y="3540525"/>
            <a:ext cx="187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Quattrocento Sans"/>
                <a:ea typeface="Quattrocento Sans"/>
                <a:cs typeface="Quattrocento Sans"/>
                <a:sym typeface="Quattrocento Sans"/>
              </a:rPr>
              <a:t>https://www.petitsfreresdespauvres.fr/informer/nos-actualites/solitude-et-isolement-quand-on-a-plus-de-60-ans-en-france-en-2017</a:t>
            </a:r>
            <a:endParaRPr sz="700">
              <a:latin typeface="Quattrocento Sans"/>
              <a:ea typeface="Quattrocento Sans"/>
              <a:cs typeface="Quattrocento Sans"/>
              <a:sym typeface="Quattrocento Sans"/>
            </a:endParaRPr>
          </a:p>
        </p:txBody>
      </p:sp>
      <p:sp>
        <p:nvSpPr>
          <p:cNvPr id="268" name="Google Shape;268;p25"/>
          <p:cNvSpPr txBox="1"/>
          <p:nvPr/>
        </p:nvSpPr>
        <p:spPr>
          <a:xfrm>
            <a:off x="3481378" y="2954750"/>
            <a:ext cx="191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https://www.fondation-croix-rouge.fr/bourses/bourse-isolement-social-precarite-personnes-agees-2/</a:t>
            </a:r>
            <a:endParaRPr sz="600"/>
          </a:p>
        </p:txBody>
      </p:sp>
      <p:pic>
        <p:nvPicPr>
          <p:cNvPr id="269" name="Google Shape;269;p25"/>
          <p:cNvPicPr preferRelativeResize="0"/>
          <p:nvPr/>
        </p:nvPicPr>
        <p:blipFill>
          <a:blip r:embed="rId5">
            <a:alphaModFix/>
          </a:blip>
          <a:stretch>
            <a:fillRect/>
          </a:stretch>
        </p:blipFill>
        <p:spPr>
          <a:xfrm>
            <a:off x="3376194" y="2181988"/>
            <a:ext cx="2238287" cy="681000"/>
          </a:xfrm>
          <a:prstGeom prst="rect">
            <a:avLst/>
          </a:prstGeom>
          <a:noFill/>
          <a:ln cap="flat" cmpd="sng" w="9525">
            <a:solidFill>
              <a:schemeClr val="dk1"/>
            </a:solidFill>
            <a:prstDash val="solid"/>
            <a:round/>
            <a:headEnd len="sm" w="sm" type="none"/>
            <a:tailEnd len="sm" w="sm" type="none"/>
          </a:ln>
        </p:spPr>
      </p:pic>
      <p:sp>
        <p:nvSpPr>
          <p:cNvPr id="270" name="Google Shape;270;p25"/>
          <p:cNvSpPr txBox="1"/>
          <p:nvPr/>
        </p:nvSpPr>
        <p:spPr>
          <a:xfrm>
            <a:off x="991050" y="4202400"/>
            <a:ext cx="7161900" cy="86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000">
                <a:solidFill>
                  <a:schemeClr val="dk1"/>
                </a:solidFill>
                <a:latin typeface="Quattrocento Sans"/>
                <a:ea typeface="Quattrocento Sans"/>
                <a:cs typeface="Quattrocento Sans"/>
                <a:sym typeface="Quattrocento Sans"/>
              </a:rPr>
              <a:t>Ces </a:t>
            </a:r>
            <a:r>
              <a:rPr b="1" lang="en" sz="1000">
                <a:solidFill>
                  <a:schemeClr val="dk1"/>
                </a:solidFill>
                <a:highlight>
                  <a:srgbClr val="FFCD00"/>
                </a:highlight>
                <a:latin typeface="Quattrocento Sans"/>
                <a:ea typeface="Quattrocento Sans"/>
                <a:cs typeface="Quattrocento Sans"/>
                <a:sym typeface="Quattrocento Sans"/>
              </a:rPr>
              <a:t>articles</a:t>
            </a:r>
            <a:r>
              <a:rPr b="1" lang="en" sz="1000">
                <a:solidFill>
                  <a:schemeClr val="dk1"/>
                </a:solidFill>
                <a:latin typeface="Quattrocento Sans"/>
                <a:ea typeface="Quattrocento Sans"/>
                <a:cs typeface="Quattrocento Sans"/>
                <a:sym typeface="Quattrocento Sans"/>
              </a:rPr>
              <a:t> et </a:t>
            </a:r>
            <a:r>
              <a:rPr b="1" lang="en" sz="1000">
                <a:solidFill>
                  <a:schemeClr val="dk1"/>
                </a:solidFill>
                <a:highlight>
                  <a:srgbClr val="FFCD00"/>
                </a:highlight>
                <a:latin typeface="Quattrocento Sans"/>
                <a:ea typeface="Quattrocento Sans"/>
                <a:cs typeface="Quattrocento Sans"/>
                <a:sym typeface="Quattrocento Sans"/>
              </a:rPr>
              <a:t>études </a:t>
            </a:r>
            <a:r>
              <a:rPr b="1" lang="en" sz="1000">
                <a:solidFill>
                  <a:schemeClr val="dk1"/>
                </a:solidFill>
                <a:highlight>
                  <a:srgbClr val="FFCD00"/>
                </a:highlight>
                <a:latin typeface="Quattrocento Sans"/>
                <a:ea typeface="Quattrocento Sans"/>
                <a:cs typeface="Quattrocento Sans"/>
                <a:sym typeface="Quattrocento Sans"/>
              </a:rPr>
              <a:t>scientifiques</a:t>
            </a:r>
            <a:r>
              <a:rPr b="1" lang="en" sz="1000">
                <a:solidFill>
                  <a:schemeClr val="dk1"/>
                </a:solidFill>
                <a:latin typeface="Quattrocento Sans"/>
                <a:ea typeface="Quattrocento Sans"/>
                <a:cs typeface="Quattrocento Sans"/>
                <a:sym typeface="Quattrocento Sans"/>
              </a:rPr>
              <a:t> montrent à quel point les personnes </a:t>
            </a:r>
            <a:r>
              <a:rPr b="1" lang="en" sz="1000">
                <a:solidFill>
                  <a:schemeClr val="dk1"/>
                </a:solidFill>
                <a:latin typeface="Quattrocento Sans"/>
                <a:ea typeface="Quattrocento Sans"/>
                <a:cs typeface="Quattrocento Sans"/>
                <a:sym typeface="Quattrocento Sans"/>
              </a:rPr>
              <a:t>âgées</a:t>
            </a:r>
            <a:r>
              <a:rPr b="1" lang="en" sz="1000">
                <a:solidFill>
                  <a:schemeClr val="dk1"/>
                </a:solidFill>
                <a:latin typeface="Quattrocento Sans"/>
                <a:ea typeface="Quattrocento Sans"/>
                <a:cs typeface="Quattrocento Sans"/>
                <a:sym typeface="Quattrocento Sans"/>
              </a:rPr>
              <a:t> sont victime d’</a:t>
            </a:r>
            <a:r>
              <a:rPr b="1" lang="en" sz="1000">
                <a:solidFill>
                  <a:schemeClr val="dk1"/>
                </a:solidFill>
                <a:highlight>
                  <a:srgbClr val="FFCD00"/>
                </a:highlight>
                <a:latin typeface="Quattrocento Sans"/>
                <a:ea typeface="Quattrocento Sans"/>
                <a:cs typeface="Quattrocento Sans"/>
                <a:sym typeface="Quattrocento Sans"/>
              </a:rPr>
              <a:t>isolement</a:t>
            </a:r>
            <a:r>
              <a:rPr b="1" lang="en" sz="1000">
                <a:solidFill>
                  <a:schemeClr val="dk1"/>
                </a:solidFill>
                <a:latin typeface="Quattrocento Sans"/>
                <a:ea typeface="Quattrocento Sans"/>
                <a:cs typeface="Quattrocento Sans"/>
                <a:sym typeface="Quattrocento Sans"/>
              </a:rPr>
              <a:t>.</a:t>
            </a:r>
            <a:endParaRPr b="1" sz="10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000">
                <a:solidFill>
                  <a:schemeClr val="dk1"/>
                </a:solidFill>
                <a:latin typeface="Quattrocento Sans"/>
                <a:ea typeface="Quattrocento Sans"/>
                <a:cs typeface="Quattrocento Sans"/>
                <a:sym typeface="Quattrocento Sans"/>
              </a:rPr>
              <a:t>De plus, avec les progrès de la médecine, l’</a:t>
            </a:r>
            <a:r>
              <a:rPr b="1" lang="en" sz="1000">
                <a:solidFill>
                  <a:schemeClr val="dk1"/>
                </a:solidFill>
                <a:highlight>
                  <a:srgbClr val="FFCD00"/>
                </a:highlight>
                <a:latin typeface="Quattrocento Sans"/>
                <a:ea typeface="Quattrocento Sans"/>
                <a:cs typeface="Quattrocento Sans"/>
                <a:sym typeface="Quattrocento Sans"/>
              </a:rPr>
              <a:t>espérance de vie a augmenté</a:t>
            </a:r>
            <a:r>
              <a:rPr b="1" lang="en" sz="1000">
                <a:solidFill>
                  <a:schemeClr val="dk1"/>
                </a:solidFill>
                <a:latin typeface="Quattrocento Sans"/>
                <a:ea typeface="Quattrocento Sans"/>
                <a:cs typeface="Quattrocento Sans"/>
                <a:sym typeface="Quattrocento Sans"/>
              </a:rPr>
              <a:t>, donc il y a des plus en plus de personnes agées.</a:t>
            </a:r>
            <a:endParaRPr b="1" sz="10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rPr b="1" lang="en" sz="1000">
                <a:solidFill>
                  <a:schemeClr val="dk1"/>
                </a:solidFill>
                <a:latin typeface="Quattrocento Sans"/>
                <a:ea typeface="Quattrocento Sans"/>
                <a:cs typeface="Quattrocento Sans"/>
                <a:sym typeface="Quattrocento Sans"/>
              </a:rPr>
              <a:t>Ces documents montrent donc qu’il est nécessaire de s’occuper d’eux !</a:t>
            </a:r>
            <a:endParaRPr b="1" sz="10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381250" y="769675"/>
            <a:ext cx="3880500" cy="8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Informations </a:t>
            </a:r>
            <a:r>
              <a:rPr lang="en">
                <a:highlight>
                  <a:srgbClr val="FFCD00"/>
                </a:highlight>
              </a:rPr>
              <a:t>complémentaires</a:t>
            </a:r>
            <a:r>
              <a:rPr lang="en"/>
              <a:t> sur le projet</a:t>
            </a:r>
            <a:endParaRPr/>
          </a:p>
          <a:p>
            <a:pPr indent="0" lvl="0" marL="0" rtl="0" algn="l">
              <a:spcBef>
                <a:spcPts val="0"/>
              </a:spcBef>
              <a:spcAft>
                <a:spcPts val="0"/>
              </a:spcAft>
              <a:buNone/>
            </a:pPr>
            <a:r>
              <a:rPr i="1" lang="en"/>
              <a:t>Etat de l’art</a:t>
            </a:r>
            <a:endParaRPr i="1"/>
          </a:p>
        </p:txBody>
      </p:sp>
      <p:grpSp>
        <p:nvGrpSpPr>
          <p:cNvPr id="276" name="Google Shape;276;p26"/>
          <p:cNvGrpSpPr/>
          <p:nvPr/>
        </p:nvGrpSpPr>
        <p:grpSpPr>
          <a:xfrm>
            <a:off x="916458" y="1019750"/>
            <a:ext cx="214625" cy="214625"/>
            <a:chOff x="2594050" y="1631825"/>
            <a:chExt cx="439625" cy="439625"/>
          </a:xfrm>
        </p:grpSpPr>
        <p:sp>
          <p:nvSpPr>
            <p:cNvPr id="277" name="Google Shape;277;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2" name="Google Shape;282;p26"/>
          <p:cNvGraphicFramePr/>
          <p:nvPr/>
        </p:nvGraphicFramePr>
        <p:xfrm>
          <a:off x="952500" y="1766800"/>
          <a:ext cx="3000000" cy="3000000"/>
        </p:xfrm>
        <a:graphic>
          <a:graphicData uri="http://schemas.openxmlformats.org/drawingml/2006/table">
            <a:tbl>
              <a:tblPr>
                <a:noFill/>
                <a:tableStyleId>{B3B8A928-CE57-45C6-8B14-4899C66E2BFE}</a:tableStyleId>
              </a:tblPr>
              <a:tblGrid>
                <a:gridCol w="2413000"/>
                <a:gridCol w="2413000"/>
                <a:gridCol w="2413000"/>
              </a:tblGrid>
              <a:tr h="409975">
                <a:tc>
                  <a:txBody>
                    <a:bodyPr/>
                    <a:lstStyle/>
                    <a:p>
                      <a:pPr indent="0" lvl="0" marL="0" rtl="0" algn="l">
                        <a:spcBef>
                          <a:spcPts val="0"/>
                        </a:spcBef>
                        <a:spcAft>
                          <a:spcPts val="0"/>
                        </a:spcAft>
                        <a:buNone/>
                      </a:pPr>
                      <a:r>
                        <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100">
                          <a:latin typeface="Quattrocento Sans"/>
                          <a:ea typeface="Quattrocento Sans"/>
                          <a:cs typeface="Quattrocento Sans"/>
                          <a:sym typeface="Quattrocento Sans"/>
                        </a:rPr>
                        <a:t>Points communs</a:t>
                      </a:r>
                      <a:endParaRPr b="1" sz="11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100">
                          <a:solidFill>
                            <a:schemeClr val="dk1"/>
                          </a:solidFill>
                          <a:latin typeface="Quattrocento Sans"/>
                          <a:ea typeface="Quattrocento Sans"/>
                          <a:cs typeface="Quattrocento Sans"/>
                          <a:sym typeface="Quattrocento Sans"/>
                        </a:rPr>
                        <a:t>Points de divergence </a:t>
                      </a:r>
                      <a:endParaRPr b="1" sz="11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1100">
                        <a:solidFill>
                          <a:schemeClr val="dk1"/>
                        </a:solidFill>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solidFill>
                            <a:schemeClr val="dk1"/>
                          </a:solidFill>
                          <a:latin typeface="Quattrocento Sans"/>
                          <a:ea typeface="Quattrocento Sans"/>
                          <a:cs typeface="Quattrocento Sans"/>
                          <a:sym typeface="Quattrocento Sans"/>
                        </a:rPr>
                        <a:t>La télé-assistance</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Les personnes </a:t>
                      </a:r>
                      <a:r>
                        <a:rPr lang="en" sz="1100">
                          <a:latin typeface="Quattrocento Sans"/>
                          <a:ea typeface="Quattrocento Sans"/>
                          <a:cs typeface="Quattrocento Sans"/>
                          <a:sym typeface="Quattrocento Sans"/>
                        </a:rPr>
                        <a:t>âgées</a:t>
                      </a:r>
                      <a:r>
                        <a:rPr lang="en" sz="1100">
                          <a:latin typeface="Quattrocento Sans"/>
                          <a:ea typeface="Quattrocento Sans"/>
                          <a:cs typeface="Quattrocento Sans"/>
                          <a:sym typeface="Quattrocento Sans"/>
                        </a:rPr>
                        <a:t> pourront communiquer entre elles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Notre solution n’est pas un service avec un abonnement</a:t>
                      </a:r>
                      <a:endParaRPr sz="1100">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None/>
                      </a:pPr>
                      <a:r>
                        <a:rPr b="1" lang="en" sz="1100">
                          <a:solidFill>
                            <a:schemeClr val="dk1"/>
                          </a:solidFill>
                          <a:latin typeface="Quattrocento Sans"/>
                          <a:ea typeface="Quattrocento Sans"/>
                          <a:cs typeface="Quattrocento Sans"/>
                          <a:sym typeface="Quattrocento Sans"/>
                        </a:rPr>
                        <a:t>A</a:t>
                      </a:r>
                      <a:r>
                        <a:rPr b="1" lang="en" sz="1100">
                          <a:solidFill>
                            <a:schemeClr val="dk1"/>
                          </a:solidFill>
                          <a:latin typeface="Quattrocento Sans"/>
                          <a:ea typeface="Quattrocento Sans"/>
                          <a:cs typeface="Quattrocento Sans"/>
                          <a:sym typeface="Quattrocento Sans"/>
                        </a:rPr>
                        <a:t>pplication mobile</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Les personnes âgées pourront communiquer entre elles</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Notre solution n’est pas un service avec un abonnement</a:t>
                      </a:r>
                      <a:endParaRPr sz="1100">
                        <a:solidFill>
                          <a:schemeClr val="dk1"/>
                        </a:solidFill>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000">
                <a:tc>
                  <a:txBody>
                    <a:bodyPr/>
                    <a:lstStyle/>
                    <a:p>
                      <a:pPr indent="0" lvl="0" marL="0" rtl="0" algn="ctr">
                        <a:spcBef>
                          <a:spcPts val="600"/>
                        </a:spcBef>
                        <a:spcAft>
                          <a:spcPts val="0"/>
                        </a:spcAft>
                        <a:buClr>
                          <a:schemeClr val="dk1"/>
                        </a:buClr>
                        <a:buSzPts val="1100"/>
                        <a:buFont typeface="Arial"/>
                        <a:buNone/>
                      </a:pPr>
                      <a:r>
                        <a:rPr b="1" lang="en" sz="1100">
                          <a:solidFill>
                            <a:schemeClr val="dk1"/>
                          </a:solidFill>
                          <a:latin typeface="Quattrocento Sans"/>
                          <a:ea typeface="Quattrocento Sans"/>
                          <a:cs typeface="Quattrocento Sans"/>
                          <a:sym typeface="Quattrocento Sans"/>
                        </a:rPr>
                        <a:t>La visite a domicile</a:t>
                      </a:r>
                      <a:endParaRPr b="1" sz="11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Les personnes âgées pourront se voir ensemble lors d'événement.</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latin typeface="Quattrocento Sans"/>
                          <a:ea typeface="Quattrocento Sans"/>
                          <a:cs typeface="Quattrocento Sans"/>
                          <a:sym typeface="Quattrocento Sans"/>
                        </a:rPr>
                        <a:t>Notre solution n’est pas un service avec un abonnement</a:t>
                      </a:r>
                      <a:endParaRPr sz="1100">
                        <a:latin typeface="Quattrocento Sans"/>
                        <a:ea typeface="Quattrocento Sans"/>
                        <a:cs typeface="Quattrocento Sans"/>
                        <a:sym typeface="Quattrocento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4625">
                <a:tc>
                  <a:txBody>
                    <a:bodyPr/>
                    <a:lstStyle/>
                    <a:p>
                      <a:pPr indent="0" lvl="0" marL="0" rtl="0" algn="ctr">
                        <a:spcBef>
                          <a:spcPts val="600"/>
                        </a:spcBef>
                        <a:spcAft>
                          <a:spcPts val="0"/>
                        </a:spcAft>
                        <a:buClr>
                          <a:schemeClr val="dk1"/>
                        </a:buClr>
                        <a:buSzPts val="1100"/>
                        <a:buFont typeface="Arial"/>
                        <a:buNone/>
                      </a:pPr>
                      <a:r>
                        <a:rPr b="1" lang="en" sz="1100">
                          <a:solidFill>
                            <a:schemeClr val="dk1"/>
                          </a:solidFill>
                          <a:latin typeface="Quattrocento Sans"/>
                          <a:ea typeface="Quattrocento Sans"/>
                          <a:cs typeface="Quattrocento Sans"/>
                          <a:sym typeface="Quattrocento Sans"/>
                        </a:rPr>
                        <a:t>Miroir connecté</a:t>
                      </a:r>
                      <a:endParaRPr b="1" sz="1100">
                        <a:latin typeface="Quattrocento Sans"/>
                        <a:ea typeface="Quattrocento Sans"/>
                        <a:cs typeface="Quattrocento Sans"/>
                        <a:sym typeface="Quattrocento Sans"/>
                      </a:endParaRPr>
                    </a:p>
                  </a:txBody>
                  <a:tcPr marT="91425" marB="91425" marR="91425" marL="91425" anchor="ct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Même concept</a:t>
                      </a:r>
                      <a:endParaRPr sz="1100">
                        <a:latin typeface="Quattrocento Sans"/>
                        <a:ea typeface="Quattrocento Sans"/>
                        <a:cs typeface="Quattrocento Sans"/>
                        <a:sym typeface="Quattrocento Sans"/>
                      </a:endParaRPr>
                    </a:p>
                    <a:p>
                      <a:pPr indent="0" lvl="0" marL="0" rtl="0" algn="l">
                        <a:spcBef>
                          <a:spcPts val="0"/>
                        </a:spcBef>
                        <a:spcAft>
                          <a:spcPts val="0"/>
                        </a:spcAft>
                        <a:buNone/>
                      </a:pPr>
                      <a:r>
                        <a:rPr lang="en" sz="1100">
                          <a:latin typeface="Quattrocento Sans"/>
                          <a:ea typeface="Quattrocento Sans"/>
                          <a:cs typeface="Quattrocento Sans"/>
                          <a:sym typeface="Quattrocento Sans"/>
                        </a:rPr>
                        <a:t>Coûteux </a:t>
                      </a:r>
                      <a:r>
                        <a:rPr lang="en" sz="1100">
                          <a:solidFill>
                            <a:schemeClr val="dk1"/>
                          </a:solidFill>
                          <a:latin typeface="Quattrocento Sans"/>
                          <a:ea typeface="Quattrocento Sans"/>
                          <a:cs typeface="Quattrocento Sans"/>
                          <a:sym typeface="Quattrocento Sans"/>
                        </a:rPr>
                        <a:t>(entre 200 euros et plus de 400 euros)</a:t>
                      </a:r>
                      <a:endParaRPr sz="1100">
                        <a:latin typeface="Quattrocento Sans"/>
                        <a:ea typeface="Quattrocento Sans"/>
                        <a:cs typeface="Quattrocento Sans"/>
                        <a:sym typeface="Quattrocento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Quattrocento Sans"/>
                          <a:ea typeface="Quattrocento Sans"/>
                          <a:cs typeface="Quattrocento Sans"/>
                          <a:sym typeface="Quattrocento Sans"/>
                        </a:rPr>
                        <a:t>Pas d’i</a:t>
                      </a:r>
                      <a:r>
                        <a:rPr lang="en" sz="1100">
                          <a:latin typeface="Quattrocento Sans"/>
                          <a:ea typeface="Quattrocento Sans"/>
                          <a:cs typeface="Quattrocento Sans"/>
                          <a:sym typeface="Quattrocento Sans"/>
                        </a:rPr>
                        <a:t>nterface tactile sur notre produit</a:t>
                      </a:r>
                      <a:endParaRPr sz="1100">
                        <a:latin typeface="Quattrocento Sans"/>
                        <a:ea typeface="Quattrocento Sans"/>
                        <a:cs typeface="Quattrocento Sans"/>
                        <a:sym typeface="Quattrocento Sans"/>
                      </a:endParaRPr>
                    </a:p>
                    <a:p>
                      <a:pPr indent="0" lvl="0" marL="0" rtl="0" algn="l">
                        <a:spcBef>
                          <a:spcPts val="0"/>
                        </a:spcBef>
                        <a:spcAft>
                          <a:spcPts val="0"/>
                        </a:spcAft>
                        <a:buNone/>
                      </a:pPr>
                      <a:r>
                        <a:rPr lang="en" sz="1100">
                          <a:latin typeface="Quattrocento Sans"/>
                          <a:ea typeface="Quattrocento Sans"/>
                          <a:cs typeface="Quattrocento Sans"/>
                          <a:sym typeface="Quattrocento Sans"/>
                        </a:rPr>
                        <a:t>Plus accessible</a:t>
                      </a:r>
                      <a:endParaRPr sz="1100">
                        <a:latin typeface="Quattrocento Sans"/>
                        <a:ea typeface="Quattrocento Sans"/>
                        <a:cs typeface="Quattrocento Sans"/>
                        <a:sym typeface="Quattrocento Sans"/>
                      </a:endParaRPr>
                    </a:p>
                    <a:p>
                      <a:pPr indent="0" lvl="0" marL="0" rtl="0" algn="l">
                        <a:spcBef>
                          <a:spcPts val="0"/>
                        </a:spcBef>
                        <a:spcAft>
                          <a:spcPts val="0"/>
                        </a:spcAft>
                        <a:buNone/>
                      </a:pPr>
                      <a:r>
                        <a:rPr lang="en" sz="1100">
                          <a:latin typeface="Quattrocento Sans"/>
                          <a:ea typeface="Quattrocento Sans"/>
                          <a:cs typeface="Quattrocento Sans"/>
                          <a:sym typeface="Quattrocento Sans"/>
                        </a:rPr>
                        <a:t>Moins coûteux</a:t>
                      </a:r>
                      <a:endParaRPr sz="1100">
                        <a:latin typeface="Quattrocento Sans"/>
                        <a:ea typeface="Quattrocento Sans"/>
                        <a:cs typeface="Quattrocento Sans"/>
                        <a:sym typeface="Quattrocento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Constat et problématique</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nvSpPr>
        <p:spPr>
          <a:xfrm>
            <a:off x="991050" y="1580900"/>
            <a:ext cx="71619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Les personnes </a:t>
            </a:r>
            <a:r>
              <a:rPr b="1" lang="en" sz="1200">
                <a:highlight>
                  <a:schemeClr val="accent1"/>
                </a:highlight>
                <a:latin typeface="Quattrocento Sans"/>
                <a:ea typeface="Quattrocento Sans"/>
                <a:cs typeface="Quattrocento Sans"/>
                <a:sym typeface="Quattrocento Sans"/>
              </a:rPr>
              <a:t>âgées</a:t>
            </a:r>
            <a:r>
              <a:rPr b="1" lang="en" sz="1200">
                <a:highlight>
                  <a:schemeClr val="accent1"/>
                </a:highlight>
                <a:latin typeface="Quattrocento Sans"/>
                <a:ea typeface="Quattrocento Sans"/>
                <a:cs typeface="Quattrocento Sans"/>
                <a:sym typeface="Quattrocento Sans"/>
              </a:rPr>
              <a:t> sont victimes de solitudes</a:t>
            </a:r>
            <a:endParaRPr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latin typeface="Quattrocento Sans"/>
                <a:ea typeface="Quattrocento Sans"/>
                <a:cs typeface="Quattrocento Sans"/>
                <a:sym typeface="Quattrocento Sans"/>
              </a:rPr>
              <a:t>900 000 personnes </a:t>
            </a:r>
            <a:r>
              <a:rPr b="1" lang="en" sz="1200">
                <a:latin typeface="Quattrocento Sans"/>
                <a:ea typeface="Quattrocento Sans"/>
                <a:cs typeface="Quattrocento Sans"/>
                <a:sym typeface="Quattrocento Sans"/>
              </a:rPr>
              <a:t>âgées</a:t>
            </a:r>
            <a:r>
              <a:rPr b="1" lang="en" sz="1200">
                <a:latin typeface="Quattrocento Sans"/>
                <a:ea typeface="Quattrocento Sans"/>
                <a:cs typeface="Quattrocento Sans"/>
                <a:sym typeface="Quattrocento Sans"/>
              </a:rPr>
              <a:t> seules dont 300 000 en solitude extrême.</a:t>
            </a:r>
            <a:endParaRPr b="1" sz="1200">
              <a:latin typeface="Quattrocento Sans"/>
              <a:ea typeface="Quattrocento Sans"/>
              <a:cs typeface="Quattrocento Sans"/>
              <a:sym typeface="Quattrocento Sans"/>
            </a:endParaRPr>
          </a:p>
          <a:p>
            <a:pPr indent="0" lvl="0" marL="0" rtl="0" algn="l">
              <a:spcBef>
                <a:spcPts val="600"/>
              </a:spcBef>
              <a:spcAft>
                <a:spcPts val="0"/>
              </a:spcAft>
              <a:buNone/>
            </a:pPr>
            <a:r>
              <a:rPr lang="en" sz="1200">
                <a:latin typeface="Quattrocento Sans"/>
                <a:ea typeface="Quattrocento Sans"/>
                <a:cs typeface="Quattrocento Sans"/>
                <a:sym typeface="Quattrocento Sans"/>
              </a:rPr>
              <a:t>Les personnes âgées ont besoin de personnes pour aller les voir et combattre ainsi leur solitude.</a:t>
            </a:r>
            <a:endParaRPr sz="1200">
              <a:latin typeface="Quattrocento Sans"/>
              <a:ea typeface="Quattrocento Sans"/>
              <a:cs typeface="Quattrocento Sans"/>
              <a:sym typeface="Quattrocento Sans"/>
            </a:endParaRPr>
          </a:p>
        </p:txBody>
      </p:sp>
      <p:sp>
        <p:nvSpPr>
          <p:cNvPr id="94" name="Google Shape;94;p13"/>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100">
                <a:latin typeface="Lora"/>
                <a:ea typeface="Lora"/>
                <a:cs typeface="Lora"/>
                <a:sym typeface="Lora"/>
              </a:rPr>
              <a:t> Comment améliorer la vie des personnes âgées ?</a:t>
            </a:r>
            <a:endParaRPr b="1" i="1" sz="1100">
              <a:latin typeface="Lora"/>
              <a:ea typeface="Lora"/>
              <a:cs typeface="Lora"/>
              <a:sym typeface="Lora"/>
            </a:endParaRPr>
          </a:p>
        </p:txBody>
      </p:sp>
      <p:sp>
        <p:nvSpPr>
          <p:cNvPr id="95" name="Google Shape;95;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Idées</a:t>
            </a:r>
            <a:endParaRPr/>
          </a:p>
        </p:txBody>
      </p:sp>
      <p:grpSp>
        <p:nvGrpSpPr>
          <p:cNvPr id="102" name="Google Shape;102;p14"/>
          <p:cNvGrpSpPr/>
          <p:nvPr/>
        </p:nvGrpSpPr>
        <p:grpSpPr>
          <a:xfrm>
            <a:off x="916458" y="1019750"/>
            <a:ext cx="214625" cy="214625"/>
            <a:chOff x="2594050" y="1631825"/>
            <a:chExt cx="439625" cy="439625"/>
          </a:xfrm>
        </p:grpSpPr>
        <p:sp>
          <p:nvSpPr>
            <p:cNvPr id="103" name="Google Shape;103;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nvSpPr>
        <p:spPr>
          <a:xfrm>
            <a:off x="991050" y="1580900"/>
            <a:ext cx="71619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Créer une application qui regroupe les évènements autour des personnes </a:t>
            </a:r>
            <a:r>
              <a:rPr b="1" lang="en" sz="1200">
                <a:highlight>
                  <a:schemeClr val="accent1"/>
                </a:highlight>
                <a:latin typeface="Quattrocento Sans"/>
                <a:ea typeface="Quattrocento Sans"/>
                <a:cs typeface="Quattrocento Sans"/>
                <a:sym typeface="Quattrocento Sans"/>
              </a:rPr>
              <a:t>âgées</a:t>
            </a:r>
            <a:r>
              <a:rPr b="1" lang="en" sz="1200">
                <a:highlight>
                  <a:schemeClr val="accent1"/>
                </a:highlight>
                <a:latin typeface="Quattrocento Sans"/>
                <a:ea typeface="Quattrocento Sans"/>
                <a:cs typeface="Quattrocento Sans"/>
                <a:sym typeface="Quattrocento Sans"/>
              </a:rPr>
              <a:t>.</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Cette application motivera ainsi les personnes </a:t>
            </a:r>
            <a:r>
              <a:rPr b="1" lang="en" sz="1200">
                <a:solidFill>
                  <a:schemeClr val="dk1"/>
                </a:solidFill>
                <a:latin typeface="Quattrocento Sans"/>
                <a:ea typeface="Quattrocento Sans"/>
                <a:cs typeface="Quattrocento Sans"/>
                <a:sym typeface="Quattrocento Sans"/>
              </a:rPr>
              <a:t>âgées à se déplacer.</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Créer une application proposant un service de garde d’animaux pour les personnes âgées.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Les personnes âgées pourront ainsi garder des animaux pour s’occuper. Ces mêmes animaux feront de la compagnie aux personnes âgées.</a:t>
            </a:r>
            <a:endParaRPr b="1" sz="1200">
              <a:solidFill>
                <a:schemeClr val="dk1"/>
              </a:solidFill>
              <a:highlight>
                <a:schemeClr val="accent1"/>
              </a:highlight>
              <a:latin typeface="Quattrocento Sans"/>
              <a:ea typeface="Quattrocento Sans"/>
              <a:cs typeface="Quattrocento Sans"/>
              <a:sym typeface="Quattrocento Sans"/>
            </a:endParaRPr>
          </a:p>
        </p:txBody>
      </p:sp>
      <p:sp>
        <p:nvSpPr>
          <p:cNvPr id="108" name="Google Shape;10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4"/>
          <p:cNvSpPr txBox="1"/>
          <p:nvPr/>
        </p:nvSpPr>
        <p:spPr>
          <a:xfrm>
            <a:off x="697025" y="4163500"/>
            <a:ext cx="7846200" cy="9798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100">
                <a:latin typeface="Lora"/>
                <a:ea typeface="Lora"/>
                <a:cs typeface="Lora"/>
                <a:sym typeface="Lora"/>
              </a:rPr>
              <a:t> Comment améliorer la vie des personnes âgées ?</a:t>
            </a:r>
            <a:endParaRPr b="1" i="1" sz="11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5"/>
          <p:cNvPicPr preferRelativeResize="0"/>
          <p:nvPr/>
        </p:nvPicPr>
        <p:blipFill>
          <a:blip r:embed="rId3">
            <a:alphaModFix/>
          </a:blip>
          <a:stretch>
            <a:fillRect/>
          </a:stretch>
        </p:blipFill>
        <p:spPr>
          <a:xfrm>
            <a:off x="3075550" y="2235400"/>
            <a:ext cx="2992899" cy="2137424"/>
          </a:xfrm>
          <a:prstGeom prst="rect">
            <a:avLst/>
          </a:prstGeom>
          <a:noFill/>
          <a:ln>
            <a:noFill/>
          </a:ln>
        </p:spPr>
      </p:pic>
      <p:sp>
        <p:nvSpPr>
          <p:cNvPr id="115" name="Google Shape;115;p15"/>
          <p:cNvSpPr/>
          <p:nvPr/>
        </p:nvSpPr>
        <p:spPr>
          <a:xfrm>
            <a:off x="3075475" y="2235250"/>
            <a:ext cx="2992800" cy="2137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5"/>
          <p:cNvCxnSpPr>
            <a:endCxn id="117" idx="1"/>
          </p:cNvCxnSpPr>
          <p:nvPr/>
        </p:nvCxnSpPr>
        <p:spPr>
          <a:xfrm flipH="1" rot="10800000">
            <a:off x="-150" y="1389050"/>
            <a:ext cx="2741100" cy="2400"/>
          </a:xfrm>
          <a:prstGeom prst="straightConnector1">
            <a:avLst/>
          </a:prstGeom>
          <a:noFill/>
          <a:ln cap="flat" cmpd="sng" w="9525">
            <a:solidFill>
              <a:srgbClr val="CCCCCC"/>
            </a:solidFill>
            <a:prstDash val="solid"/>
            <a:round/>
            <a:headEnd len="med" w="med" type="none"/>
            <a:tailEnd len="med" w="med" type="none"/>
          </a:ln>
        </p:spPr>
      </p:cxnSp>
      <p:sp>
        <p:nvSpPr>
          <p:cNvPr id="117" name="Google Shape;117;p15"/>
          <p:cNvSpPr txBox="1"/>
          <p:nvPr>
            <p:ph idx="4294967295" type="ctrTitle"/>
          </p:nvPr>
        </p:nvSpPr>
        <p:spPr>
          <a:xfrm>
            <a:off x="2740950" y="809150"/>
            <a:ext cx="36621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FCD00"/>
                </a:highlight>
              </a:rPr>
              <a:t>Solution</a:t>
            </a:r>
            <a:endParaRPr sz="6000">
              <a:highlight>
                <a:srgbClr val="FFCD00"/>
              </a:highlight>
            </a:endParaRPr>
          </a:p>
        </p:txBody>
      </p:sp>
      <p:cxnSp>
        <p:nvCxnSpPr>
          <p:cNvPr id="118" name="Google Shape;118;p15"/>
          <p:cNvCxnSpPr>
            <a:stCxn id="117" idx="3"/>
          </p:cNvCxnSpPr>
          <p:nvPr/>
        </p:nvCxnSpPr>
        <p:spPr>
          <a:xfrm flipH="1" rot="10800000">
            <a:off x="6403050" y="1376450"/>
            <a:ext cx="2729400" cy="12600"/>
          </a:xfrm>
          <a:prstGeom prst="straightConnector1">
            <a:avLst/>
          </a:prstGeom>
          <a:noFill/>
          <a:ln cap="flat" cmpd="sng" w="9525">
            <a:solidFill>
              <a:srgbClr val="CCCCCC"/>
            </a:solidFill>
            <a:prstDash val="solid"/>
            <a:round/>
            <a:headEnd len="med" w="med" type="none"/>
            <a:tailEnd len="med" w="med" type="none"/>
          </a:ln>
        </p:spPr>
      </p:cxnSp>
      <p:sp>
        <p:nvSpPr>
          <p:cNvPr id="119" name="Google Shape;119;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5"/>
          <p:cNvSpPr txBox="1"/>
          <p:nvPr/>
        </p:nvSpPr>
        <p:spPr>
          <a:xfrm>
            <a:off x="2522250" y="4372750"/>
            <a:ext cx="4099500" cy="5361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1000"/>
              </a:spcAft>
              <a:buNone/>
            </a:pPr>
            <a:r>
              <a:rPr b="1" i="1" lang="en" sz="1300">
                <a:latin typeface="Lora"/>
                <a:ea typeface="Lora"/>
                <a:cs typeface="Lora"/>
                <a:sym typeface="Lora"/>
              </a:rPr>
              <a:t>Un </a:t>
            </a:r>
            <a:r>
              <a:rPr b="1" i="1" lang="en" sz="1300">
                <a:highlight>
                  <a:srgbClr val="FFCD00"/>
                </a:highlight>
                <a:latin typeface="Lora"/>
                <a:ea typeface="Lora"/>
                <a:cs typeface="Lora"/>
                <a:sym typeface="Lora"/>
              </a:rPr>
              <a:t>miroir connecté</a:t>
            </a:r>
            <a:r>
              <a:rPr b="1" i="1" lang="en" sz="1300">
                <a:latin typeface="Lora"/>
                <a:ea typeface="Lora"/>
                <a:cs typeface="Lora"/>
                <a:sym typeface="Lora"/>
              </a:rPr>
              <a:t> pour les personnes âgées</a:t>
            </a:r>
            <a:endParaRPr b="1" i="1" sz="13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cénario d’usage</a:t>
            </a:r>
            <a:endParaRPr/>
          </a:p>
        </p:txBody>
      </p:sp>
      <p:grpSp>
        <p:nvGrpSpPr>
          <p:cNvPr id="126" name="Google Shape;126;p16"/>
          <p:cNvGrpSpPr/>
          <p:nvPr/>
        </p:nvGrpSpPr>
        <p:grpSpPr>
          <a:xfrm>
            <a:off x="916458" y="1019750"/>
            <a:ext cx="214625" cy="214625"/>
            <a:chOff x="2594050" y="1631825"/>
            <a:chExt cx="439625" cy="439625"/>
          </a:xfrm>
        </p:grpSpPr>
        <p:sp>
          <p:nvSpPr>
            <p:cNvPr id="127" name="Google Shape;127;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nvSpPr>
        <p:spPr>
          <a:xfrm>
            <a:off x="991050" y="1447700"/>
            <a:ext cx="7161900" cy="33627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Mme MOREL (65 ans) - M. DUPONT (68 ans)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Mme MOREL se lève le matin pour profiter de sa nouvelle journée. Un problème se pose, elle ne sait pas vraiment quoi faire ! Pas de soucis, pour cela, elle peut compter sur son miroir connecté. Un clique sur un boutons et le miroir s’allume, un écran </a:t>
            </a:r>
            <a:r>
              <a:rPr b="1" lang="en" sz="1200">
                <a:solidFill>
                  <a:schemeClr val="dk1"/>
                </a:solidFill>
                <a:latin typeface="Quattrocento Sans"/>
                <a:ea typeface="Quattrocento Sans"/>
                <a:cs typeface="Quattrocento Sans"/>
                <a:sym typeface="Quattrocento Sans"/>
              </a:rPr>
              <a:t>apparaît</a:t>
            </a:r>
            <a:r>
              <a:rPr b="1" lang="en" sz="1200">
                <a:solidFill>
                  <a:schemeClr val="dk1"/>
                </a:solidFill>
                <a:latin typeface="Quattrocento Sans"/>
                <a:ea typeface="Quattrocento Sans"/>
                <a:cs typeface="Quattrocento Sans"/>
                <a:sym typeface="Quattrocento Sans"/>
              </a:rPr>
              <a:t>, sa tête joyeuse se reflète moins. Ensuite, à l’aide de 5 boutons, Mme MOREL peut se balader dans un calendrier. Dans ce calendrier plusieurs activité se distingue et son possible : garder un animal, aller à un évènement, voir les dates d’anniversaire de ses amis, etc..</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Mme MOREL voit qu’il y a </a:t>
            </a:r>
            <a:r>
              <a:rPr b="1" i="1" lang="en" sz="1200">
                <a:solidFill>
                  <a:schemeClr val="dk1"/>
                </a:solidFill>
                <a:latin typeface="Quattrocento Sans"/>
                <a:ea typeface="Quattrocento Sans"/>
                <a:cs typeface="Quattrocento Sans"/>
                <a:sym typeface="Quattrocento Sans"/>
              </a:rPr>
              <a:t>Intouchables </a:t>
            </a:r>
            <a:r>
              <a:rPr b="1" lang="en" sz="1200">
                <a:solidFill>
                  <a:schemeClr val="dk1"/>
                </a:solidFill>
                <a:latin typeface="Quattrocento Sans"/>
                <a:ea typeface="Quattrocento Sans"/>
                <a:cs typeface="Quattrocento Sans"/>
                <a:sym typeface="Quattrocento Sans"/>
              </a:rPr>
              <a:t>qui passe au cinéma, à l’aide des </a:t>
            </a:r>
            <a:r>
              <a:rPr b="1" lang="en" sz="1200">
                <a:solidFill>
                  <a:schemeClr val="dk1"/>
                </a:solidFill>
                <a:latin typeface="Quattrocento Sans"/>
                <a:ea typeface="Quattrocento Sans"/>
                <a:cs typeface="Quattrocento Sans"/>
                <a:sym typeface="Quattrocento Sans"/>
              </a:rPr>
              <a:t>boutons</a:t>
            </a:r>
            <a:r>
              <a:rPr b="1" lang="en" sz="1200">
                <a:solidFill>
                  <a:schemeClr val="dk1"/>
                </a:solidFill>
                <a:latin typeface="Quattrocento Sans"/>
                <a:ea typeface="Quattrocento Sans"/>
                <a:cs typeface="Quattrocento Sans"/>
                <a:sym typeface="Quattrocento Sans"/>
              </a:rPr>
              <a:t> elle se déplace sur </a:t>
            </a:r>
            <a:r>
              <a:rPr b="1" lang="en" sz="1200">
                <a:solidFill>
                  <a:schemeClr val="dk1"/>
                </a:solidFill>
                <a:latin typeface="Quattrocento Sans"/>
                <a:ea typeface="Quattrocento Sans"/>
                <a:cs typeface="Quattrocento Sans"/>
                <a:sym typeface="Quattrocento Sans"/>
              </a:rPr>
              <a:t>l'événement</a:t>
            </a:r>
            <a:r>
              <a:rPr b="1" lang="en" sz="1200">
                <a:solidFill>
                  <a:schemeClr val="dk1"/>
                </a:solidFill>
                <a:latin typeface="Quattrocento Sans"/>
                <a:ea typeface="Quattrocento Sans"/>
                <a:cs typeface="Quattrocento Sans"/>
                <a:sym typeface="Quattrocento Sans"/>
              </a:rPr>
              <a:t> et </a:t>
            </a:r>
            <a:r>
              <a:rPr b="1" lang="en" sz="1200">
                <a:solidFill>
                  <a:schemeClr val="dk1"/>
                </a:solidFill>
                <a:latin typeface="Quattrocento Sans"/>
                <a:ea typeface="Quattrocento Sans"/>
                <a:cs typeface="Quattrocento Sans"/>
                <a:sym typeface="Quattrocento Sans"/>
              </a:rPr>
              <a:t>cliquez</a:t>
            </a:r>
            <a:r>
              <a:rPr b="1" lang="en" sz="1200">
                <a:solidFill>
                  <a:schemeClr val="dk1"/>
                </a:solidFill>
                <a:latin typeface="Quattrocento Sans"/>
                <a:ea typeface="Quattrocento Sans"/>
                <a:cs typeface="Quattrocento Sans"/>
                <a:sym typeface="Quattrocento Sans"/>
              </a:rPr>
              <a:t> pour avoir plus d’informations. Elle clique ensuite pour montrer son envie d’y aller.</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A ce moment, une notification est envoyé à M. DUPONT à son miroir connecté, la notification active l’écran et un signal sonore est émis. M. DUPONT qui a encore </a:t>
            </a:r>
            <a:r>
              <a:rPr b="1" lang="en" sz="1200">
                <a:solidFill>
                  <a:schemeClr val="dk1"/>
                </a:solidFill>
                <a:latin typeface="Quattrocento Sans"/>
                <a:ea typeface="Quattrocento Sans"/>
                <a:cs typeface="Quattrocento Sans"/>
                <a:sym typeface="Quattrocento Sans"/>
              </a:rPr>
              <a:t>l'ouïe</a:t>
            </a:r>
            <a:r>
              <a:rPr b="1" lang="en" sz="1200">
                <a:solidFill>
                  <a:schemeClr val="dk1"/>
                </a:solidFill>
                <a:latin typeface="Quattrocento Sans"/>
                <a:ea typeface="Quattrocento Sans"/>
                <a:cs typeface="Quattrocento Sans"/>
                <a:sym typeface="Quattrocento Sans"/>
              </a:rPr>
              <a:t> fine, sort de sa cuisine et va voir son miroir.</a:t>
            </a:r>
            <a:endParaRPr b="1"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rPr b="1" lang="en" sz="1200">
                <a:solidFill>
                  <a:schemeClr val="dk1"/>
                </a:solidFill>
                <a:latin typeface="Quattrocento Sans"/>
                <a:ea typeface="Quattrocento Sans"/>
                <a:cs typeface="Quattrocento Sans"/>
                <a:sym typeface="Quattrocento Sans"/>
              </a:rPr>
              <a:t>Lui aussi, il peut à son tour choisir des </a:t>
            </a:r>
            <a:r>
              <a:rPr b="1" lang="en" sz="1200">
                <a:solidFill>
                  <a:schemeClr val="dk1"/>
                </a:solidFill>
                <a:latin typeface="Quattrocento Sans"/>
                <a:ea typeface="Quattrocento Sans"/>
                <a:cs typeface="Quattrocento Sans"/>
                <a:sym typeface="Quattrocento Sans"/>
              </a:rPr>
              <a:t>événements</a:t>
            </a:r>
            <a:r>
              <a:rPr b="1" lang="en" sz="1200">
                <a:solidFill>
                  <a:schemeClr val="dk1"/>
                </a:solidFill>
                <a:latin typeface="Quattrocento Sans"/>
                <a:ea typeface="Quattrocento Sans"/>
                <a:cs typeface="Quattrocento Sans"/>
                <a:sym typeface="Quattrocento Sans"/>
              </a:rPr>
              <a:t>. Mais maintenant, un message lui affiche que Mme MOREL est </a:t>
            </a:r>
            <a:r>
              <a:rPr b="1" lang="en" sz="1200">
                <a:solidFill>
                  <a:schemeClr val="dk1"/>
                </a:solidFill>
                <a:latin typeface="Quattrocento Sans"/>
                <a:ea typeface="Quattrocento Sans"/>
                <a:cs typeface="Quattrocento Sans"/>
                <a:sym typeface="Quattrocento Sans"/>
              </a:rPr>
              <a:t>intéressé</a:t>
            </a:r>
            <a:r>
              <a:rPr b="1" lang="en" sz="1200">
                <a:solidFill>
                  <a:schemeClr val="dk1"/>
                </a:solidFill>
                <a:latin typeface="Quattrocento Sans"/>
                <a:ea typeface="Quattrocento Sans"/>
                <a:cs typeface="Quattrocento Sans"/>
                <a:sym typeface="Quattrocento Sans"/>
              </a:rPr>
              <a:t> par le cinéma : “Intouchables ? ça a l’air intéressant !”. M.DUPONT va ensuite prendre son téléphone fixe et téléphoné à Mme MOREL pour se retrouver devant le cinéma.</a:t>
            </a:r>
            <a:endParaRPr b="1" sz="1200">
              <a:solidFill>
                <a:schemeClr val="dk1"/>
              </a:solidFill>
              <a:latin typeface="Quattrocento Sans"/>
              <a:ea typeface="Quattrocento Sans"/>
              <a:cs typeface="Quattrocento Sans"/>
              <a:sym typeface="Quattrocento Sans"/>
            </a:endParaRPr>
          </a:p>
        </p:txBody>
      </p:sp>
      <p:sp>
        <p:nvSpPr>
          <p:cNvPr id="132" name="Google Shape;132;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Aspects techniques de la solutions</a:t>
            </a:r>
            <a:endParaRPr sz="1400"/>
          </a:p>
        </p:txBody>
      </p:sp>
      <p:sp>
        <p:nvSpPr>
          <p:cNvPr id="138" name="Google Shape;138;p17"/>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39" name="Google Shape;139;p17"/>
          <p:cNvGrpSpPr/>
          <p:nvPr/>
        </p:nvGrpSpPr>
        <p:grpSpPr>
          <a:xfrm>
            <a:off x="916458" y="1019750"/>
            <a:ext cx="214625" cy="214625"/>
            <a:chOff x="2594050" y="1631825"/>
            <a:chExt cx="439625" cy="439625"/>
          </a:xfrm>
        </p:grpSpPr>
        <p:sp>
          <p:nvSpPr>
            <p:cNvPr id="140" name="Google Shape;140;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17"/>
          <p:cNvSpPr txBox="1"/>
          <p:nvPr/>
        </p:nvSpPr>
        <p:spPr>
          <a:xfrm>
            <a:off x="991050" y="1573500"/>
            <a:ext cx="7161900" cy="2963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Les miroirs connectés sont déjà existants sur le marché, il est également possible de les créer soit-même en DIY (</a:t>
            </a:r>
            <a:r>
              <a:rPr b="1" i="1" lang="en" sz="1200">
                <a:solidFill>
                  <a:schemeClr val="dk1"/>
                </a:solidFill>
                <a:latin typeface="Quattrocento Sans"/>
                <a:ea typeface="Quattrocento Sans"/>
                <a:cs typeface="Quattrocento Sans"/>
                <a:sym typeface="Quattrocento Sans"/>
              </a:rPr>
              <a:t>Do It Yourself</a:t>
            </a:r>
            <a:r>
              <a:rPr b="1" lang="en" sz="1200">
                <a:solidFill>
                  <a:schemeClr val="dk1"/>
                </a:solidFill>
                <a:latin typeface="Quattrocento Sans"/>
                <a:ea typeface="Quattrocento Sans"/>
                <a:cs typeface="Quattrocento Sans"/>
                <a:sym typeface="Quattrocento Sans"/>
              </a:rPr>
              <a:t>). Malheureusement, ces miroirs sont tactiles, or les personnes âgés ont souvent beaucoup de mal avec les écrans tactiles.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Comme la plupart des miroirs connectés sont tactiles, il faut donc créer un miroir avec une interface à boutons. Comme cela, c’est beaucoup plus simples à utiliser pour les personnes âgées.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L’utilisation du miroir nécessite néanmoins une petite formation. Soit elle se fera lors de l’installation, soit les instructions seront livrés avec le produit.</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51" name="Google Shape;151;p18"/>
          <p:cNvGrpSpPr/>
          <p:nvPr/>
        </p:nvGrpSpPr>
        <p:grpSpPr>
          <a:xfrm>
            <a:off x="916458" y="1019750"/>
            <a:ext cx="214625" cy="214625"/>
            <a:chOff x="2594050" y="1631825"/>
            <a:chExt cx="439625" cy="439625"/>
          </a:xfrm>
        </p:grpSpPr>
        <p:sp>
          <p:nvSpPr>
            <p:cNvPr id="152" name="Google Shape;152;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18"/>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Compatibilité avec les infrastructures</a:t>
            </a:r>
            <a:endParaRPr sz="1400"/>
          </a:p>
        </p:txBody>
      </p:sp>
      <p:sp>
        <p:nvSpPr>
          <p:cNvPr id="158" name="Google Shape;158;p18"/>
          <p:cNvSpPr txBox="1"/>
          <p:nvPr/>
        </p:nvSpPr>
        <p:spPr>
          <a:xfrm>
            <a:off x="991050" y="1573500"/>
            <a:ext cx="7161900" cy="286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 miroir connecté sera très simple. Il faudra seulement un branchement ethernet ou en wifi (et bien sur un branchement électricité). Avec le wifi, il pourra donc être placé dans n’importe quel endroit de la maison.</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 projet et donc totalement compatible avec une maison, un Ehpad etc...</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Cet objet nécessite tout de même une petite installation (surtout pour le wifi). Mais cela pourra être fait s’il est installé par quelqu’un ou par un membre de la famille.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64" name="Google Shape;164;p19"/>
          <p:cNvGrpSpPr/>
          <p:nvPr/>
        </p:nvGrpSpPr>
        <p:grpSpPr>
          <a:xfrm>
            <a:off x="916458" y="1019750"/>
            <a:ext cx="214625" cy="214625"/>
            <a:chOff x="2594050" y="1631825"/>
            <a:chExt cx="439625" cy="439625"/>
          </a:xfrm>
        </p:grpSpPr>
        <p:sp>
          <p:nvSpPr>
            <p:cNvPr id="165" name="Google Shape;165;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19"/>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Usages et utilisateurs</a:t>
            </a:r>
            <a:endParaRPr sz="1400"/>
          </a:p>
        </p:txBody>
      </p:sp>
      <p:sp>
        <p:nvSpPr>
          <p:cNvPr id="171" name="Google Shape;171;p19"/>
          <p:cNvSpPr txBox="1"/>
          <p:nvPr/>
        </p:nvSpPr>
        <p:spPr>
          <a:xfrm>
            <a:off x="991050" y="1573500"/>
            <a:ext cx="7161900" cy="2755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projet concerne principalement les</a:t>
            </a:r>
            <a:r>
              <a:rPr b="1" lang="en" sz="1200">
                <a:solidFill>
                  <a:schemeClr val="dk1"/>
                </a:solidFill>
                <a:latin typeface="Quattrocento Sans"/>
                <a:ea typeface="Quattrocento Sans"/>
                <a:cs typeface="Quattrocento Sans"/>
                <a:sym typeface="Quattrocento Sans"/>
              </a:rPr>
              <a:t> personnes âgées mais cela pourrait également profiter à toutes autres personnes étant donné que c’est l’utilisation est assez simple avec les boutons.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Notre projet est de toucher le plus de personnes possibles pour éviter leur isolementi.</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Un risque de notre objet est lorsqu'un utilisateur n’utilise pas son miroir. En effet, si une personne âgée ne comprend pas l’usage de son miroir, le miroir deviendrait inutile.</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167150" y="163764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grpSp>
        <p:nvGrpSpPr>
          <p:cNvPr id="177" name="Google Shape;177;p20"/>
          <p:cNvGrpSpPr/>
          <p:nvPr/>
        </p:nvGrpSpPr>
        <p:grpSpPr>
          <a:xfrm>
            <a:off x="916458" y="1019750"/>
            <a:ext cx="214625" cy="214625"/>
            <a:chOff x="2594050" y="1631825"/>
            <a:chExt cx="439625" cy="439625"/>
          </a:xfrm>
        </p:grpSpPr>
        <p:sp>
          <p:nvSpPr>
            <p:cNvPr id="178" name="Google Shape;178;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0"/>
          <p:cNvSpPr txBox="1"/>
          <p:nvPr>
            <p:ph type="title"/>
          </p:nvPr>
        </p:nvSpPr>
        <p:spPr>
          <a:xfrm>
            <a:off x="1381250" y="843675"/>
            <a:ext cx="38784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CD00"/>
                </a:highlight>
              </a:rPr>
              <a:t>Critique du projet</a:t>
            </a:r>
            <a:endParaRPr>
              <a:highlight>
                <a:srgbClr val="FFCD00"/>
              </a:highlight>
            </a:endParaRPr>
          </a:p>
          <a:p>
            <a:pPr indent="0" lvl="0" marL="0" rtl="0" algn="l">
              <a:spcBef>
                <a:spcPts val="0"/>
              </a:spcBef>
              <a:spcAft>
                <a:spcPts val="0"/>
              </a:spcAft>
              <a:buNone/>
            </a:pPr>
            <a:r>
              <a:rPr lang="en" sz="1400"/>
              <a:t>Innovation</a:t>
            </a:r>
            <a:endParaRPr sz="1400"/>
          </a:p>
        </p:txBody>
      </p:sp>
      <p:sp>
        <p:nvSpPr>
          <p:cNvPr id="184" name="Google Shape;184;p20"/>
          <p:cNvSpPr txBox="1"/>
          <p:nvPr/>
        </p:nvSpPr>
        <p:spPr>
          <a:xfrm>
            <a:off x="991050" y="1573500"/>
            <a:ext cx="7161900" cy="290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highlight>
                  <a:schemeClr val="accent1"/>
                </a:highlight>
                <a:latin typeface="Quattrocento Sans"/>
                <a:ea typeface="Quattrocento Sans"/>
                <a:cs typeface="Quattrocento Sans"/>
                <a:sym typeface="Quattrocento Sans"/>
              </a:rPr>
              <a:t>Descriptif</a:t>
            </a:r>
            <a:endParaRPr b="1" sz="1200">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L’innovation de ce projet est donc d’étendre l’utilisation du miroir connecté mais pour les personnes âgées (ou plus globalement, les personnes qui ont des difficultés avec les écrans tactiles).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Enjeux</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L’enjeu de cette innovation est donc de faciliter l’accès aux personnes âgés aux informations sur les événements et les connectés entre eux. Tout comme les jeunes, cela les liera et réduira leur solitude.</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highlight>
                  <a:schemeClr val="accent1"/>
                </a:highlight>
                <a:latin typeface="Quattrocento Sans"/>
                <a:ea typeface="Quattrocento Sans"/>
                <a:cs typeface="Quattrocento Sans"/>
                <a:sym typeface="Quattrocento Sans"/>
              </a:rPr>
              <a:t>Risques</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b="1" lang="en" sz="1200">
                <a:solidFill>
                  <a:schemeClr val="dk1"/>
                </a:solidFill>
                <a:latin typeface="Quattrocento Sans"/>
                <a:ea typeface="Quattrocento Sans"/>
                <a:cs typeface="Quattrocento Sans"/>
                <a:sym typeface="Quattrocento Sans"/>
              </a:rPr>
              <a:t>Les risques de cette innovation est que les personnes ne l’utilisent pas, soit car ils ne veulent pas, soit ils n’y arrivent pas.</a:t>
            </a:r>
            <a:endParaRPr b="1"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t/>
            </a:r>
            <a:endParaRPr b="1" sz="1200">
              <a:solidFill>
                <a:schemeClr val="dk1"/>
              </a:solidFill>
              <a:highlight>
                <a:schemeClr val="accent1"/>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