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19AE6C-58FD-4995-9928-A6768FBA7715}">
  <a:tblStyle styleId="{F019AE6C-58FD-4995-9928-A6768FBA77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5bdaa40e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5bdaa40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55bdaa40e_2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55bdaa40e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5bdaa40e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5bdaa40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55bdaa40e_2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55bdaa40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55bdaa40e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55bdaa40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55bdaa40e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55bdaa40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5bdaa40e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5bdaa40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5bdaa40e_2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5bdaa40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5bdaa40e_2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5bdaa40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TooLateToEat</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1695000" y="3679225"/>
            <a:ext cx="3878400" cy="86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Lora"/>
                <a:ea typeface="Lora"/>
                <a:cs typeface="Lora"/>
                <a:sym typeface="Lora"/>
              </a:rPr>
              <a:t>PROJET </a:t>
            </a:r>
            <a:r>
              <a:rPr b="1" lang="en" sz="2000">
                <a:latin typeface="Lora"/>
                <a:ea typeface="Lora"/>
                <a:cs typeface="Lora"/>
                <a:sym typeface="Lora"/>
              </a:rPr>
              <a:t>C</a:t>
            </a:r>
            <a:endParaRPr b="1" sz="2000">
              <a:solidFill>
                <a:srgbClr val="000000"/>
              </a:solidFill>
              <a:latin typeface="Lora"/>
              <a:ea typeface="Lora"/>
              <a:cs typeface="Lora"/>
              <a:sym typeface="Lora"/>
            </a:endParaRPr>
          </a:p>
          <a:p>
            <a:pPr indent="0" lvl="0" marL="0" rtl="0" algn="l">
              <a:spcBef>
                <a:spcPts val="0"/>
              </a:spcBef>
              <a:spcAft>
                <a:spcPts val="0"/>
              </a:spcAft>
              <a:buNone/>
            </a:pPr>
            <a:r>
              <a:rPr b="1" lang="en" sz="1800">
                <a:solidFill>
                  <a:srgbClr val="000000"/>
                </a:solidFill>
                <a:latin typeface="Lora"/>
                <a:ea typeface="Lora"/>
                <a:cs typeface="Lora"/>
                <a:sym typeface="Lora"/>
              </a:rPr>
              <a:t>Groupe 5.2</a:t>
            </a:r>
            <a:endParaRPr b="1" sz="1800">
              <a:solidFill>
                <a:srgbClr val="000000"/>
              </a:solidFill>
              <a:latin typeface="Lora"/>
              <a:ea typeface="Lora"/>
              <a:cs typeface="Lora"/>
              <a:sym typeface="Lora"/>
            </a:endParaRPr>
          </a:p>
          <a:p>
            <a:pPr indent="0" lvl="0" marL="0" rtl="0" algn="l">
              <a:spcBef>
                <a:spcPts val="0"/>
              </a:spcBef>
              <a:spcAft>
                <a:spcPts val="0"/>
              </a:spcAft>
              <a:buNone/>
            </a:pPr>
            <a:r>
              <a:rPr b="1" lang="en" sz="1100">
                <a:solidFill>
                  <a:srgbClr val="000000"/>
                </a:solidFill>
                <a:latin typeface="Lora"/>
                <a:ea typeface="Lora"/>
                <a:cs typeface="Lora"/>
                <a:sym typeface="Lora"/>
              </a:rPr>
              <a:t>BOHORQUEZ - DARRÉ - KHAIR - MENDIHARAT - ROUX DE BÉZIEUX - WEBERT</a:t>
            </a:r>
            <a:endParaRPr b="1" sz="1100">
              <a:solidFill>
                <a:srgbClr val="000000"/>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90" name="Google Shape;190;p21"/>
          <p:cNvGrpSpPr/>
          <p:nvPr/>
        </p:nvGrpSpPr>
        <p:grpSpPr>
          <a:xfrm>
            <a:off x="916458" y="1019750"/>
            <a:ext cx="214625" cy="214625"/>
            <a:chOff x="2594050" y="1631825"/>
            <a:chExt cx="439625" cy="439625"/>
          </a:xfrm>
        </p:grpSpPr>
        <p:sp>
          <p:nvSpPr>
            <p:cNvPr id="191" name="Google Shape;191;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1"/>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Données et privacy</a:t>
            </a:r>
            <a:endParaRPr sz="1400"/>
          </a:p>
        </p:txBody>
      </p:sp>
      <p:sp>
        <p:nvSpPr>
          <p:cNvPr id="197" name="Google Shape;197;p21"/>
          <p:cNvSpPr txBox="1"/>
          <p:nvPr/>
        </p:nvSpPr>
        <p:spPr>
          <a:xfrm>
            <a:off x="991050" y="1573500"/>
            <a:ext cx="7161900" cy="3285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Nous stockerons très peu d’informations (pour ce faire, nous utiliserons un protocole d’authentification avec son compte Google ou facebook). De plus, la plupart des données seront des annonces, les annonces seront supprimées si elle sont périmés ou finies.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Les enjeux des données et de stocker le moins possible d’information. Il suffirait de stocker des informations de base sur les utilisateurs et en particulier les comptage de points.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est le vol de données, mais si le réseau est sécurisé, les informations pourront transiter en toute fiabilité. De plus, s’il y a vol de données, les données n’étant pas conséquentes, les dommages ne seraient pas très importants.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22"/>
          <p:cNvGrpSpPr/>
          <p:nvPr/>
        </p:nvGrpSpPr>
        <p:grpSpPr>
          <a:xfrm>
            <a:off x="916458" y="1019750"/>
            <a:ext cx="214625" cy="214625"/>
            <a:chOff x="2594050" y="1631825"/>
            <a:chExt cx="439625" cy="439625"/>
          </a:xfrm>
        </p:grpSpPr>
        <p:sp>
          <p:nvSpPr>
            <p:cNvPr id="203" name="Google Shape;203;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2"/>
          <p:cNvSpPr txBox="1"/>
          <p:nvPr/>
        </p:nvSpPr>
        <p:spPr>
          <a:xfrm>
            <a:off x="991050" y="1573500"/>
            <a:ext cx="7161900" cy="306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L’application peut générer des ressources monétaires avec des comptes pour les particuliers. En effet, les particuliers pourraient avoir un compte “receveurs” s’ils payent  un petit abonnement.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de ce petit abonnement serait d’avoir une auto-suffisance de l’application (pour le coût des base de données, des services, etc..).</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Si aucun particulier ne veut de compte, il n’y aura pas de revenu. L’application pourrait donc fonctionner grâce à un financement participatif, des dons ou un système de publicités.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09" name="Google Shape;209;p22"/>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Marchés et dissémination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23"/>
          <p:cNvGrpSpPr/>
          <p:nvPr/>
        </p:nvGrpSpPr>
        <p:grpSpPr>
          <a:xfrm>
            <a:off x="916458" y="1019750"/>
            <a:ext cx="214625" cy="214625"/>
            <a:chOff x="2594050" y="1631825"/>
            <a:chExt cx="439625" cy="439625"/>
          </a:xfrm>
        </p:grpSpPr>
        <p:sp>
          <p:nvSpPr>
            <p:cNvPr id="215" name="Google Shape;215;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3"/>
          <p:cNvSpPr txBox="1"/>
          <p:nvPr/>
        </p:nvSpPr>
        <p:spPr>
          <a:xfrm>
            <a:off x="991050" y="1573500"/>
            <a:ext cx="7161900" cy="324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La balance écologique de notre projet est équilibré ! Nous utilisons le numérique (qui est une partie mineurs dans les générateurs de gaz à effet de serre), pour contrer le gaspillage dans la filière alimentaire (qui est une partie majeure dans les générateur de gaz à effet de serre).</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Réduire le gaspillage alimentaire à l’aide du numérique.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21" name="Google Shape;221;p23"/>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Balance écologique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Guide du </a:t>
            </a:r>
            <a:r>
              <a:rPr lang="en">
                <a:highlight>
                  <a:srgbClr val="FFCD00"/>
                </a:highlight>
              </a:rPr>
              <a:t>succès</a:t>
            </a:r>
            <a:endParaRPr/>
          </a:p>
        </p:txBody>
      </p:sp>
      <p:grpSp>
        <p:nvGrpSpPr>
          <p:cNvPr id="227" name="Google Shape;227;p24"/>
          <p:cNvGrpSpPr/>
          <p:nvPr/>
        </p:nvGrpSpPr>
        <p:grpSpPr>
          <a:xfrm>
            <a:off x="916458" y="1019750"/>
            <a:ext cx="214625" cy="214625"/>
            <a:chOff x="2594050" y="1631825"/>
            <a:chExt cx="439625" cy="439625"/>
          </a:xfrm>
        </p:grpSpPr>
        <p:sp>
          <p:nvSpPr>
            <p:cNvPr id="228" name="Google Shape;228;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4"/>
          <p:cNvSpPr txBox="1"/>
          <p:nvPr/>
        </p:nvSpPr>
        <p:spPr>
          <a:xfrm>
            <a:off x="991050" y="1573500"/>
            <a:ext cx="7161900" cy="324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1. Création de l’application (voire financement)</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Création et test de l’application</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2</a:t>
            </a:r>
            <a:r>
              <a:rPr b="1" lang="en" sz="1200">
                <a:highlight>
                  <a:schemeClr val="accent1"/>
                </a:highlight>
                <a:latin typeface="Quattrocento Sans"/>
                <a:ea typeface="Quattrocento Sans"/>
                <a:cs typeface="Quattrocento Sans"/>
                <a:sym typeface="Quattrocento Sans"/>
              </a:rPr>
              <a:t>. Déploiement chez les associations</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Présenter l’application aux associations pour qu’elles puissent avoir un profil de “receveurs”.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3</a:t>
            </a:r>
            <a:r>
              <a:rPr b="1" lang="en" sz="1200">
                <a:solidFill>
                  <a:schemeClr val="dk1"/>
                </a:solidFill>
                <a:highlight>
                  <a:schemeClr val="accent1"/>
                </a:highlight>
                <a:latin typeface="Quattrocento Sans"/>
                <a:ea typeface="Quattrocento Sans"/>
                <a:cs typeface="Quattrocento Sans"/>
                <a:sym typeface="Quattrocento Sans"/>
              </a:rPr>
              <a:t>. </a:t>
            </a:r>
            <a:r>
              <a:rPr b="1" lang="en" sz="1200">
                <a:solidFill>
                  <a:schemeClr val="dk1"/>
                </a:solidFill>
                <a:highlight>
                  <a:schemeClr val="accent1"/>
                </a:highlight>
                <a:latin typeface="Quattrocento Sans"/>
                <a:ea typeface="Quattrocento Sans"/>
                <a:cs typeface="Quattrocento Sans"/>
                <a:sym typeface="Quattrocento Sans"/>
              </a:rPr>
              <a:t>Déploiement chez les donneurs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Présenter l’application aux “donneurs” (supermarché, agriculteur, boulanger, etc…) pour qu’elle puissent avoir un profil de “donneurs”.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highlight>
                  <a:schemeClr val="accent1"/>
                </a:highlight>
                <a:latin typeface="Quattrocento Sans"/>
                <a:ea typeface="Quattrocento Sans"/>
                <a:cs typeface="Quattrocento Sans"/>
                <a:sym typeface="Quattrocento Sans"/>
              </a:rPr>
              <a:t>4. Déploiement chez les particuliers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Campagnes de publicités pour que les particuliers puissent également avoir un compte (mais payant).</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381250" y="769675"/>
            <a:ext cx="38805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p:txBody>
      </p:sp>
      <p:grpSp>
        <p:nvGrpSpPr>
          <p:cNvPr id="239" name="Google Shape;239;p25"/>
          <p:cNvGrpSpPr/>
          <p:nvPr/>
        </p:nvGrpSpPr>
        <p:grpSpPr>
          <a:xfrm>
            <a:off x="916458" y="1019750"/>
            <a:ext cx="214625" cy="214625"/>
            <a:chOff x="2594050" y="1631825"/>
            <a:chExt cx="439625" cy="439625"/>
          </a:xfrm>
        </p:grpSpPr>
        <p:sp>
          <p:nvSpPr>
            <p:cNvPr id="240" name="Google Shape;240;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5"/>
          <p:cNvSpPr txBox="1"/>
          <p:nvPr/>
        </p:nvSpPr>
        <p:spPr>
          <a:xfrm>
            <a:off x="1660535" y="3728125"/>
            <a:ext cx="5919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Quattrocento Sans"/>
                <a:ea typeface="Quattrocento Sans"/>
                <a:cs typeface="Quattrocento Sans"/>
                <a:sym typeface="Quattrocento Sans"/>
              </a:rPr>
              <a:t>https://www.lemonde.fr/les-decodeurs/article/2018/06/07/le-gaspillage-alimentaire-en-france-en-chiffres_5311079_4355770.html</a:t>
            </a:r>
            <a:endParaRPr sz="600">
              <a:latin typeface="Quattrocento Sans"/>
              <a:ea typeface="Quattrocento Sans"/>
              <a:cs typeface="Quattrocento Sans"/>
              <a:sym typeface="Quattrocento Sans"/>
            </a:endParaRPr>
          </a:p>
        </p:txBody>
      </p:sp>
      <p:pic>
        <p:nvPicPr>
          <p:cNvPr id="246" name="Google Shape;246;p25"/>
          <p:cNvPicPr preferRelativeResize="0"/>
          <p:nvPr/>
        </p:nvPicPr>
        <p:blipFill>
          <a:blip r:embed="rId3">
            <a:alphaModFix/>
          </a:blip>
          <a:stretch>
            <a:fillRect/>
          </a:stretch>
        </p:blipFill>
        <p:spPr>
          <a:xfrm>
            <a:off x="986800" y="1562797"/>
            <a:ext cx="3265474" cy="2165325"/>
          </a:xfrm>
          <a:prstGeom prst="rect">
            <a:avLst/>
          </a:prstGeom>
          <a:noFill/>
          <a:ln cap="flat" cmpd="sng" w="9525">
            <a:solidFill>
              <a:schemeClr val="dk2"/>
            </a:solidFill>
            <a:prstDash val="solid"/>
            <a:round/>
            <a:headEnd len="sm" w="sm" type="none"/>
            <a:tailEnd len="sm" w="sm" type="none"/>
          </a:ln>
        </p:spPr>
      </p:pic>
      <p:pic>
        <p:nvPicPr>
          <p:cNvPr id="247" name="Google Shape;247;p25"/>
          <p:cNvPicPr preferRelativeResize="0"/>
          <p:nvPr/>
        </p:nvPicPr>
        <p:blipFill>
          <a:blip r:embed="rId4">
            <a:alphaModFix/>
          </a:blip>
          <a:stretch>
            <a:fillRect/>
          </a:stretch>
        </p:blipFill>
        <p:spPr>
          <a:xfrm>
            <a:off x="5776300" y="1562800"/>
            <a:ext cx="2391824" cy="2245575"/>
          </a:xfrm>
          <a:prstGeom prst="rect">
            <a:avLst/>
          </a:prstGeom>
          <a:noFill/>
          <a:ln>
            <a:noFill/>
          </a:ln>
        </p:spPr>
      </p:pic>
      <p:sp>
        <p:nvSpPr>
          <p:cNvPr id="248" name="Google Shape;248;p25"/>
          <p:cNvSpPr txBox="1"/>
          <p:nvPr/>
        </p:nvSpPr>
        <p:spPr>
          <a:xfrm>
            <a:off x="991050" y="4319475"/>
            <a:ext cx="7161900" cy="92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900">
                <a:solidFill>
                  <a:srgbClr val="000000"/>
                </a:solidFill>
                <a:latin typeface="Quattrocento Sans"/>
                <a:ea typeface="Quattrocento Sans"/>
                <a:cs typeface="Quattrocento Sans"/>
                <a:sym typeface="Quattrocento Sans"/>
              </a:rPr>
              <a:t>Ces deux graphiques de ce</a:t>
            </a:r>
            <a:r>
              <a:rPr b="1" lang="en" sz="900">
                <a:latin typeface="Quattrocento Sans"/>
                <a:ea typeface="Quattrocento Sans"/>
                <a:cs typeface="Quattrocento Sans"/>
                <a:sym typeface="Quattrocento Sans"/>
              </a:rPr>
              <a:t>s</a:t>
            </a:r>
            <a:r>
              <a:rPr b="1" lang="en" sz="900">
                <a:solidFill>
                  <a:srgbClr val="000000"/>
                </a:solidFill>
                <a:latin typeface="Quattrocento Sans"/>
                <a:ea typeface="Quattrocento Sans"/>
                <a:cs typeface="Quattrocento Sans"/>
                <a:sym typeface="Quattrocento Sans"/>
              </a:rPr>
              <a:t> enquêtes montre </a:t>
            </a:r>
            <a:r>
              <a:rPr b="1" lang="en" sz="900">
                <a:solidFill>
                  <a:srgbClr val="000000"/>
                </a:solidFill>
                <a:highlight>
                  <a:srgbClr val="FFCD00"/>
                </a:highlight>
                <a:latin typeface="Quattrocento Sans"/>
                <a:ea typeface="Quattrocento Sans"/>
                <a:cs typeface="Quattrocento Sans"/>
                <a:sym typeface="Quattrocento Sans"/>
              </a:rPr>
              <a:t>plusieurs</a:t>
            </a:r>
            <a:r>
              <a:rPr b="1" lang="en" sz="900">
                <a:solidFill>
                  <a:srgbClr val="000000"/>
                </a:solidFill>
                <a:latin typeface="Quattrocento Sans"/>
                <a:ea typeface="Quattrocento Sans"/>
                <a:cs typeface="Quattrocento Sans"/>
                <a:sym typeface="Quattrocento Sans"/>
              </a:rPr>
              <a:t> choses :</a:t>
            </a:r>
            <a:endParaRPr b="1" sz="900">
              <a:solidFill>
                <a:srgbClr val="000000"/>
              </a:solidFill>
              <a:latin typeface="Quattrocento Sans"/>
              <a:ea typeface="Quattrocento Sans"/>
              <a:cs typeface="Quattrocento Sans"/>
              <a:sym typeface="Quattrocento Sans"/>
            </a:endParaRPr>
          </a:p>
          <a:p>
            <a:pPr indent="-285750" lvl="0" marL="457200" rtl="0" algn="l">
              <a:spcBef>
                <a:spcPts val="600"/>
              </a:spcBef>
              <a:spcAft>
                <a:spcPts val="0"/>
              </a:spcAft>
              <a:buClr>
                <a:srgbClr val="000000"/>
              </a:buClr>
              <a:buSzPts val="900"/>
              <a:buFont typeface="Quattrocento Sans"/>
              <a:buChar char="-"/>
            </a:pPr>
            <a:r>
              <a:rPr b="1" lang="en" sz="900">
                <a:latin typeface="Quattrocento Sans"/>
                <a:ea typeface="Quattrocento Sans"/>
                <a:cs typeface="Quattrocento Sans"/>
                <a:sym typeface="Quattrocento Sans"/>
              </a:rPr>
              <a:t>Beaucoup trop de nourriture est </a:t>
            </a:r>
            <a:r>
              <a:rPr b="1" lang="en" sz="900">
                <a:highlight>
                  <a:srgbClr val="FFCD00"/>
                </a:highlight>
                <a:latin typeface="Quattrocento Sans"/>
                <a:ea typeface="Quattrocento Sans"/>
                <a:cs typeface="Quattrocento Sans"/>
                <a:sym typeface="Quattrocento Sans"/>
              </a:rPr>
              <a:t>gaspillée.</a:t>
            </a:r>
            <a:endParaRPr b="1" sz="900">
              <a:highlight>
                <a:srgbClr val="FFCD00"/>
              </a:highlight>
              <a:latin typeface="Quattrocento Sans"/>
              <a:ea typeface="Quattrocento Sans"/>
              <a:cs typeface="Quattrocento Sans"/>
              <a:sym typeface="Quattrocento Sans"/>
            </a:endParaRPr>
          </a:p>
          <a:p>
            <a:pPr indent="-285750" lvl="0" marL="457200" rtl="0" algn="l">
              <a:spcBef>
                <a:spcPts val="0"/>
              </a:spcBef>
              <a:spcAft>
                <a:spcPts val="0"/>
              </a:spcAft>
              <a:buClr>
                <a:srgbClr val="000000"/>
              </a:buClr>
              <a:buSzPts val="900"/>
              <a:buFont typeface="Quattrocento Sans"/>
              <a:buChar char="-"/>
            </a:pPr>
            <a:r>
              <a:rPr b="1" lang="en" sz="900">
                <a:latin typeface="Quattrocento Sans"/>
                <a:ea typeface="Quattrocento Sans"/>
                <a:cs typeface="Quattrocento Sans"/>
                <a:sym typeface="Quattrocento Sans"/>
              </a:rPr>
              <a:t>Le gaspillage se fait à </a:t>
            </a:r>
            <a:r>
              <a:rPr b="1" lang="en" sz="900">
                <a:highlight>
                  <a:srgbClr val="FFCD00"/>
                </a:highlight>
                <a:latin typeface="Quattrocento Sans"/>
                <a:ea typeface="Quattrocento Sans"/>
                <a:cs typeface="Quattrocento Sans"/>
                <a:sym typeface="Quattrocento Sans"/>
              </a:rPr>
              <a:t>plusieurs niveaux</a:t>
            </a:r>
            <a:r>
              <a:rPr b="1" lang="en" sz="900">
                <a:latin typeface="Quattrocento Sans"/>
                <a:ea typeface="Quattrocento Sans"/>
                <a:cs typeface="Quattrocento Sans"/>
                <a:sym typeface="Quattrocento Sans"/>
              </a:rPr>
              <a:t> de la filière alimentaire.</a:t>
            </a:r>
            <a:endParaRPr b="1" sz="900">
              <a:solidFill>
                <a:srgbClr val="000000"/>
              </a:solidFill>
              <a:highlight>
                <a:srgbClr val="FFCD00"/>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1381250" y="769675"/>
            <a:ext cx="38805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a:p>
            <a:pPr indent="0" lvl="0" marL="0" rtl="0" algn="l">
              <a:spcBef>
                <a:spcPts val="0"/>
              </a:spcBef>
              <a:spcAft>
                <a:spcPts val="0"/>
              </a:spcAft>
              <a:buNone/>
            </a:pPr>
            <a:r>
              <a:rPr i="1" lang="en"/>
              <a:t>Etat de l’art</a:t>
            </a:r>
            <a:endParaRPr i="1"/>
          </a:p>
        </p:txBody>
      </p:sp>
      <p:grpSp>
        <p:nvGrpSpPr>
          <p:cNvPr id="254" name="Google Shape;254;p26"/>
          <p:cNvGrpSpPr/>
          <p:nvPr/>
        </p:nvGrpSpPr>
        <p:grpSpPr>
          <a:xfrm>
            <a:off x="916458" y="1019750"/>
            <a:ext cx="214625" cy="214625"/>
            <a:chOff x="2594050" y="1631825"/>
            <a:chExt cx="439625" cy="439625"/>
          </a:xfrm>
        </p:grpSpPr>
        <p:sp>
          <p:nvSpPr>
            <p:cNvPr id="255" name="Google Shape;255;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0" name="Google Shape;260;p26"/>
          <p:cNvGraphicFramePr/>
          <p:nvPr/>
        </p:nvGraphicFramePr>
        <p:xfrm>
          <a:off x="952500" y="1766800"/>
          <a:ext cx="3000000" cy="3000000"/>
        </p:xfrm>
        <a:graphic>
          <a:graphicData uri="http://schemas.openxmlformats.org/drawingml/2006/table">
            <a:tbl>
              <a:tblPr>
                <a:noFill/>
                <a:tableStyleId>{F019AE6C-58FD-4995-9928-A6768FBA7715}</a:tableStyleId>
              </a:tblPr>
              <a:tblGrid>
                <a:gridCol w="2413000"/>
                <a:gridCol w="2413000"/>
                <a:gridCol w="2413000"/>
              </a:tblGrid>
              <a:tr h="409975">
                <a:tc>
                  <a:txBody>
                    <a:bodyPr/>
                    <a:lstStyle/>
                    <a:p>
                      <a:pPr indent="0" lvl="0" marL="0" rtl="0" algn="l">
                        <a:spcBef>
                          <a:spcPts val="0"/>
                        </a:spcBef>
                        <a:spcAft>
                          <a:spcPts val="0"/>
                        </a:spcAft>
                        <a:buNone/>
                      </a:pPr>
                      <a:r>
                        <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Points communs</a:t>
                      </a:r>
                      <a:endParaRPr b="1" sz="11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100">
                          <a:solidFill>
                            <a:srgbClr val="000000"/>
                          </a:solidFill>
                          <a:latin typeface="Quattrocento Sans"/>
                          <a:ea typeface="Quattrocento Sans"/>
                          <a:cs typeface="Quattrocento Sans"/>
                          <a:sym typeface="Quattrocento Sans"/>
                        </a:rPr>
                        <a:t>Points de divergence </a:t>
                      </a:r>
                      <a:endParaRPr b="1" sz="1100">
                        <a:solidFill>
                          <a:srgbClr val="000000"/>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1100">
                        <a:solidFill>
                          <a:srgbClr val="000000"/>
                        </a:solidFill>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latin typeface="Quattrocento Sans"/>
                          <a:ea typeface="Quattrocento Sans"/>
                          <a:cs typeface="Quattrocento Sans"/>
                          <a:sym typeface="Quattrocento Sans"/>
                        </a:rPr>
                        <a:t>Application “Too Good To Go”</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Application anti-gaspillage</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Too Good To Go est une re-</a:t>
                      </a:r>
                      <a:r>
                        <a:rPr lang="en" sz="1100">
                          <a:latin typeface="Quattrocento Sans"/>
                          <a:ea typeface="Quattrocento Sans"/>
                          <a:cs typeface="Quattrocento Sans"/>
                          <a:sym typeface="Quattrocento Sans"/>
                        </a:rPr>
                        <a:t>vente</a:t>
                      </a:r>
                      <a:r>
                        <a:rPr lang="en" sz="1100">
                          <a:latin typeface="Quattrocento Sans"/>
                          <a:ea typeface="Quattrocento Sans"/>
                          <a:cs typeface="Quattrocento Sans"/>
                          <a:sym typeface="Quattrocento Sans"/>
                        </a:rPr>
                        <a:t> entre particulier.</a:t>
                      </a:r>
                      <a:endParaRPr sz="1100">
                        <a:latin typeface="Quattrocento Sans"/>
                        <a:ea typeface="Quattrocento Sans"/>
                        <a:cs typeface="Quattrocento Sans"/>
                        <a:sym typeface="Quattrocento Sans"/>
                      </a:endParaRPr>
                    </a:p>
                    <a:p>
                      <a:pPr indent="0" lvl="0" marL="0" rtl="0" algn="l">
                        <a:spcBef>
                          <a:spcPts val="0"/>
                        </a:spcBef>
                        <a:spcAft>
                          <a:spcPts val="0"/>
                        </a:spcAft>
                        <a:buNone/>
                      </a:pPr>
                      <a:r>
                        <a:rPr lang="en" sz="1100">
                          <a:latin typeface="Quattrocento Sans"/>
                          <a:ea typeface="Quattrocento Sans"/>
                          <a:cs typeface="Quattrocento Sans"/>
                          <a:sym typeface="Quattrocento Sans"/>
                        </a:rPr>
                        <a:t>Notre application serait un don à une association</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latin typeface="Quattrocento Sans"/>
                          <a:ea typeface="Quattrocento Sans"/>
                          <a:cs typeface="Quattrocento Sans"/>
                          <a:sym typeface="Quattrocento Sans"/>
                        </a:rPr>
                        <a:t>Application de don</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Même fonctionnement de dons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Le temps de réaction est trop lent. Notre application permettra d’être réactif et de réserver le don dès qu’il sera créé</a:t>
                      </a:r>
                      <a:endParaRPr sz="1100">
                        <a:solidFill>
                          <a:srgbClr val="000000"/>
                        </a:solidFill>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1" name="Google Shape;261;p26"/>
          <p:cNvSpPr txBox="1"/>
          <p:nvPr/>
        </p:nvSpPr>
        <p:spPr>
          <a:xfrm>
            <a:off x="736800" y="4129400"/>
            <a:ext cx="7454700" cy="631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200">
                <a:latin typeface="Quattrocento Sans"/>
                <a:ea typeface="Quattrocento Sans"/>
                <a:cs typeface="Quattrocento Sans"/>
                <a:sym typeface="Quattrocento Sans"/>
              </a:rPr>
              <a:t>Notre application pourrait venir en complément de l’application Too Good To Go pour les commerces</a:t>
            </a:r>
            <a:endParaRPr sz="1200">
              <a:latin typeface="Quattrocento Sans"/>
              <a:ea typeface="Quattrocento Sans"/>
              <a:cs typeface="Quattrocento Sans"/>
              <a:sym typeface="Quattrocento Sans"/>
            </a:endParaRPr>
          </a:p>
          <a:p>
            <a:pPr indent="0" lvl="0" marL="0" rtl="0" algn="l">
              <a:spcBef>
                <a:spcPts val="600"/>
              </a:spcBef>
              <a:spcAft>
                <a:spcPts val="0"/>
              </a:spcAft>
              <a:buNone/>
            </a:pPr>
            <a:r>
              <a:rPr lang="en" sz="1200">
                <a:latin typeface="Quattrocento Sans"/>
                <a:ea typeface="Quattrocento Sans"/>
                <a:cs typeface="Quattrocento Sans"/>
                <a:sym typeface="Quattrocento Sans"/>
              </a:rPr>
              <a:t>Notre application serait utile pour les autres partie de la filière alimentaire.</a:t>
            </a:r>
            <a:endParaRPr sz="12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Constat et problématique</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nvSpPr>
        <p:spPr>
          <a:xfrm>
            <a:off x="991050" y="1580900"/>
            <a:ext cx="71619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Le gaspillage alimentaire est une perte de ressources à prendre en compte.</a:t>
            </a:r>
            <a:endParaRPr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latin typeface="Quattrocento Sans"/>
                <a:ea typeface="Quattrocento Sans"/>
                <a:cs typeface="Quattrocento Sans"/>
                <a:sym typeface="Quattrocento Sans"/>
              </a:rPr>
              <a:t>En effet, le gaspillage alimentaire est présent chez les particuliers et les professionnels. Chez les particuliers, le gaspillage alimentaire prend une forme </a:t>
            </a:r>
            <a:r>
              <a:rPr b="1" lang="en" sz="1200">
                <a:latin typeface="Quattrocento Sans"/>
                <a:ea typeface="Quattrocento Sans"/>
                <a:cs typeface="Quattrocento Sans"/>
                <a:sym typeface="Quattrocento Sans"/>
              </a:rPr>
              <a:t>négligeable</a:t>
            </a:r>
            <a:r>
              <a:rPr b="1" lang="en" sz="1200">
                <a:latin typeface="Quattrocento Sans"/>
                <a:ea typeface="Quattrocento Sans"/>
                <a:cs typeface="Quattrocento Sans"/>
                <a:sym typeface="Quattrocento Sans"/>
              </a:rPr>
              <a:t> : nourriture périmée ? On la </a:t>
            </a:r>
            <a:r>
              <a:rPr b="1" lang="en" sz="1200">
                <a:latin typeface="Quattrocento Sans"/>
                <a:ea typeface="Quattrocento Sans"/>
                <a:cs typeface="Quattrocento Sans"/>
                <a:sym typeface="Quattrocento Sans"/>
              </a:rPr>
              <a:t>jette</a:t>
            </a:r>
            <a:r>
              <a:rPr b="1" lang="en" sz="1200">
                <a:latin typeface="Quattrocento Sans"/>
                <a:ea typeface="Quattrocento Sans"/>
                <a:cs typeface="Quattrocento Sans"/>
                <a:sym typeface="Quattrocento Sans"/>
              </a:rPr>
              <a:t>.</a:t>
            </a:r>
            <a:endParaRPr b="1" sz="1200">
              <a:latin typeface="Quattrocento Sans"/>
              <a:ea typeface="Quattrocento Sans"/>
              <a:cs typeface="Quattrocento Sans"/>
              <a:sym typeface="Quattrocento Sans"/>
            </a:endParaRPr>
          </a:p>
          <a:p>
            <a:pPr indent="0" lvl="0" marL="0" rtl="0" algn="l">
              <a:spcBef>
                <a:spcPts val="600"/>
              </a:spcBef>
              <a:spcAft>
                <a:spcPts val="0"/>
              </a:spcAft>
              <a:buNone/>
            </a:pPr>
            <a:r>
              <a:rPr b="1" lang="en" sz="1200">
                <a:latin typeface="Quattrocento Sans"/>
                <a:ea typeface="Quattrocento Sans"/>
                <a:cs typeface="Quattrocento Sans"/>
                <a:sym typeface="Quattrocento Sans"/>
              </a:rPr>
              <a:t>Chez les </a:t>
            </a:r>
            <a:r>
              <a:rPr b="1" lang="en" sz="1200">
                <a:latin typeface="Quattrocento Sans"/>
                <a:ea typeface="Quattrocento Sans"/>
                <a:cs typeface="Quattrocento Sans"/>
                <a:sym typeface="Quattrocento Sans"/>
              </a:rPr>
              <a:t>professionnels</a:t>
            </a:r>
            <a:r>
              <a:rPr b="1" lang="en" sz="1200">
                <a:latin typeface="Quattrocento Sans"/>
                <a:ea typeface="Quattrocento Sans"/>
                <a:cs typeface="Quattrocento Sans"/>
                <a:sym typeface="Quattrocento Sans"/>
              </a:rPr>
              <a:t>, de grosses quantités de nourriture sont jetés.</a:t>
            </a:r>
            <a:endParaRPr b="1" sz="1200">
              <a:latin typeface="Quattrocento Sans"/>
              <a:ea typeface="Quattrocento Sans"/>
              <a:cs typeface="Quattrocento Sans"/>
              <a:sym typeface="Quattrocento Sans"/>
            </a:endParaRPr>
          </a:p>
          <a:p>
            <a:pPr indent="0" lvl="0" marL="0" rtl="0" algn="l">
              <a:spcBef>
                <a:spcPts val="600"/>
              </a:spcBef>
              <a:spcAft>
                <a:spcPts val="0"/>
              </a:spcAft>
              <a:buNone/>
            </a:pPr>
            <a:r>
              <a:rPr b="1" lang="en" sz="1200">
                <a:latin typeface="Quattrocento Sans"/>
                <a:ea typeface="Quattrocento Sans"/>
                <a:cs typeface="Quattrocento Sans"/>
                <a:sym typeface="Quattrocento Sans"/>
              </a:rPr>
              <a:t>En tout, cela représente </a:t>
            </a:r>
            <a:r>
              <a:rPr b="1" lang="en" sz="1200">
                <a:highlight>
                  <a:srgbClr val="FFCD00"/>
                </a:highlight>
                <a:latin typeface="Quattrocento Sans"/>
                <a:ea typeface="Quattrocento Sans"/>
                <a:cs typeface="Quattrocento Sans"/>
                <a:sym typeface="Quattrocento Sans"/>
              </a:rPr>
              <a:t>10 millions de tonnes nourriture jetés chaque année</a:t>
            </a:r>
            <a:r>
              <a:rPr b="1" lang="en" sz="1200">
                <a:latin typeface="Quattrocento Sans"/>
                <a:ea typeface="Quattrocento Sans"/>
                <a:cs typeface="Quattrocento Sans"/>
                <a:sym typeface="Quattrocento Sans"/>
              </a:rPr>
              <a:t>, selon l'Agence de l'environnement et de la maîtrise de l'énergie (ADEME).</a:t>
            </a:r>
            <a:endParaRPr b="1" sz="1200">
              <a:latin typeface="Quattrocento Sans"/>
              <a:ea typeface="Quattrocento Sans"/>
              <a:cs typeface="Quattrocento Sans"/>
              <a:sym typeface="Quattrocento Sans"/>
            </a:endParaRPr>
          </a:p>
        </p:txBody>
      </p:sp>
      <p:sp>
        <p:nvSpPr>
          <p:cNvPr id="94" name="Google Shape;94;p13"/>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100">
                <a:latin typeface="Lora"/>
                <a:ea typeface="Lora"/>
                <a:cs typeface="Lora"/>
                <a:sym typeface="Lora"/>
              </a:rPr>
              <a:t>Comment maîtriser les impacts du numérique sur les personnes, la planète ?</a:t>
            </a:r>
            <a:endParaRPr b="1" i="1" sz="1100">
              <a:latin typeface="Lora"/>
              <a:ea typeface="Lora"/>
              <a:cs typeface="Lora"/>
              <a:sym typeface="Lora"/>
            </a:endParaRPr>
          </a:p>
        </p:txBody>
      </p:sp>
      <p:sp>
        <p:nvSpPr>
          <p:cNvPr id="95" name="Google Shape;95;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3"/>
          <p:cNvSpPr txBox="1"/>
          <p:nvPr/>
        </p:nvSpPr>
        <p:spPr>
          <a:xfrm>
            <a:off x="838925" y="3840400"/>
            <a:ext cx="770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Quattrocento Sans"/>
                <a:ea typeface="Quattrocento Sans"/>
                <a:cs typeface="Quattrocento Sans"/>
                <a:sym typeface="Quattrocento Sans"/>
              </a:rPr>
              <a:t>https://www.lefigaro.fr/economie/10-millions-de-tonnes-de-nourriture-jetees-par-an-en-france-les-jeunes-gaspillent-le-plus-20210514</a:t>
            </a:r>
            <a:endParaRPr sz="9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Idées</a:t>
            </a:r>
            <a:endParaRPr/>
          </a:p>
        </p:txBody>
      </p:sp>
      <p:grpSp>
        <p:nvGrpSpPr>
          <p:cNvPr id="103" name="Google Shape;103;p14"/>
          <p:cNvGrpSpPr/>
          <p:nvPr/>
        </p:nvGrpSpPr>
        <p:grpSpPr>
          <a:xfrm>
            <a:off x="916458" y="1019750"/>
            <a:ext cx="214625" cy="214625"/>
            <a:chOff x="2594050" y="1631825"/>
            <a:chExt cx="439625" cy="439625"/>
          </a:xfrm>
        </p:grpSpPr>
        <p:sp>
          <p:nvSpPr>
            <p:cNvPr id="104" name="Google Shape;104;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nvSpPr>
        <p:spPr>
          <a:xfrm>
            <a:off x="991050" y="1299450"/>
            <a:ext cx="7161900" cy="271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Utiliser la technologie pour résoudre ce problème</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En effet, l’impact technologique est mineur par rapport à l’impact des activités alimentaires (production, distribution). Nous voulons donc utiliser le numérique pour maîtriser l’impact fait par d’autres sources d’activités, ici, les activités alimentaires.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Pour ce faire, nous voulons créer une redistribution des ressources alimentaires qui vont être jeté, pour éviter le gaspillage. Notre principale inspiration est l’application “Too Good To Go”. Cette application permet aux vendeurs de nourritures de créer des soldes temporaires pour favoriser la vente. Ainsi, certaines personnes achètent la nourriture à des prix plus bas. Dans ce modèle, tout le monde est gagnant.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modèle à nous est similaire, sauf que nous voulons mettre la </a:t>
            </a:r>
            <a:r>
              <a:rPr b="1" lang="en" sz="1200">
                <a:solidFill>
                  <a:schemeClr val="dk1"/>
                </a:solidFill>
                <a:highlight>
                  <a:srgbClr val="FFCD00"/>
                </a:highlight>
                <a:latin typeface="Quattrocento Sans"/>
                <a:ea typeface="Quattrocento Sans"/>
                <a:cs typeface="Quattrocento Sans"/>
                <a:sym typeface="Quattrocento Sans"/>
              </a:rPr>
              <a:t>gratuité</a:t>
            </a:r>
            <a:r>
              <a:rPr b="1" lang="en" sz="1200">
                <a:solidFill>
                  <a:schemeClr val="dk1"/>
                </a:solidFill>
                <a:latin typeface="Quattrocento Sans"/>
                <a:ea typeface="Quattrocento Sans"/>
                <a:cs typeface="Quattrocento Sans"/>
                <a:sym typeface="Quattrocento Sans"/>
              </a:rPr>
              <a:t> au centre de notre application. Au lieu de proposer un produit soldé, le proposé gratuitement. A première vue, cela n’est pas cohérent, car les vendeurs vont préférer gagner de l’argent ! Mais ce n’est pas le cas, il utilisera notre application pour dernier recours avant de jeter de la marchandise</a:t>
            </a:r>
            <a:endParaRPr b="1" sz="1200">
              <a:solidFill>
                <a:schemeClr val="dk1"/>
              </a:solidFill>
              <a:latin typeface="Quattrocento Sans"/>
              <a:ea typeface="Quattrocento Sans"/>
              <a:cs typeface="Quattrocento Sans"/>
              <a:sym typeface="Quattrocento Sans"/>
            </a:endParaRPr>
          </a:p>
        </p:txBody>
      </p:sp>
      <p:sp>
        <p:nvSpPr>
          <p:cNvPr id="109" name="Google Shape;109;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4"/>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100">
                <a:latin typeface="Lora"/>
                <a:ea typeface="Lora"/>
                <a:cs typeface="Lora"/>
                <a:sym typeface="Lora"/>
              </a:rPr>
              <a:t>Comment maîtriser les impacts du numérique sur les personnes, la planète ?</a:t>
            </a:r>
            <a:endParaRPr b="1" i="1" sz="11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cxnSp>
        <p:nvCxnSpPr>
          <p:cNvPr id="115" name="Google Shape;115;p15"/>
          <p:cNvCxnSpPr>
            <a:endCxn id="116" idx="1"/>
          </p:cNvCxnSpPr>
          <p:nvPr/>
        </p:nvCxnSpPr>
        <p:spPr>
          <a:xfrm flipH="1" rot="10800000">
            <a:off x="-150" y="1389050"/>
            <a:ext cx="2741100" cy="2400"/>
          </a:xfrm>
          <a:prstGeom prst="straightConnector1">
            <a:avLst/>
          </a:prstGeom>
          <a:noFill/>
          <a:ln cap="flat" cmpd="sng" w="9525">
            <a:solidFill>
              <a:srgbClr val="CCCCCC"/>
            </a:solidFill>
            <a:prstDash val="solid"/>
            <a:round/>
            <a:headEnd len="med" w="med" type="none"/>
            <a:tailEnd len="med" w="med" type="none"/>
          </a:ln>
        </p:spPr>
      </p:cxnSp>
      <p:sp>
        <p:nvSpPr>
          <p:cNvPr id="116" name="Google Shape;116;p15"/>
          <p:cNvSpPr txBox="1"/>
          <p:nvPr>
            <p:ph idx="4294967295" type="ctrTitle"/>
          </p:nvPr>
        </p:nvSpPr>
        <p:spPr>
          <a:xfrm>
            <a:off x="2740950" y="809150"/>
            <a:ext cx="36621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FCD00"/>
                </a:highlight>
              </a:rPr>
              <a:t>Solution</a:t>
            </a:r>
            <a:endParaRPr sz="6000">
              <a:highlight>
                <a:srgbClr val="FFCD00"/>
              </a:highlight>
            </a:endParaRPr>
          </a:p>
        </p:txBody>
      </p:sp>
      <p:cxnSp>
        <p:nvCxnSpPr>
          <p:cNvPr id="117" name="Google Shape;117;p15"/>
          <p:cNvCxnSpPr>
            <a:stCxn id="116" idx="3"/>
          </p:cNvCxnSpPr>
          <p:nvPr/>
        </p:nvCxnSpPr>
        <p:spPr>
          <a:xfrm flipH="1" rot="10800000">
            <a:off x="6403050" y="1376450"/>
            <a:ext cx="2729400" cy="12600"/>
          </a:xfrm>
          <a:prstGeom prst="straightConnector1">
            <a:avLst/>
          </a:prstGeom>
          <a:noFill/>
          <a:ln cap="flat" cmpd="sng" w="9525">
            <a:solidFill>
              <a:srgbClr val="CCCCCC"/>
            </a:solidFill>
            <a:prstDash val="solid"/>
            <a:round/>
            <a:headEnd len="med" w="med" type="none"/>
            <a:tailEnd len="med" w="med" type="none"/>
          </a:ln>
        </p:spPr>
      </p:cxnSp>
      <p:sp>
        <p:nvSpPr>
          <p:cNvPr id="118" name="Google Shape;118;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5"/>
          <p:cNvSpPr txBox="1"/>
          <p:nvPr/>
        </p:nvSpPr>
        <p:spPr>
          <a:xfrm>
            <a:off x="2522250" y="4372750"/>
            <a:ext cx="4099500" cy="5361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300">
                <a:latin typeface="Lora"/>
                <a:ea typeface="Lora"/>
                <a:cs typeface="Lora"/>
                <a:sym typeface="Lora"/>
              </a:rPr>
              <a:t>Une application de </a:t>
            </a:r>
            <a:r>
              <a:rPr b="1" i="1" lang="en" sz="1300">
                <a:highlight>
                  <a:srgbClr val="FFCD00"/>
                </a:highlight>
                <a:latin typeface="Lora"/>
                <a:ea typeface="Lora"/>
                <a:cs typeface="Lora"/>
                <a:sym typeface="Lora"/>
              </a:rPr>
              <a:t>don des </a:t>
            </a:r>
            <a:r>
              <a:rPr b="1" i="1" lang="en" sz="1300">
                <a:highlight>
                  <a:srgbClr val="FFCD00"/>
                </a:highlight>
                <a:latin typeface="Lora"/>
                <a:ea typeface="Lora"/>
                <a:cs typeface="Lora"/>
                <a:sym typeface="Lora"/>
              </a:rPr>
              <a:t>denrées</a:t>
            </a:r>
            <a:r>
              <a:rPr b="1" i="1" lang="en" sz="1300">
                <a:latin typeface="Lora"/>
                <a:ea typeface="Lora"/>
                <a:cs typeface="Lora"/>
                <a:sym typeface="Lora"/>
              </a:rPr>
              <a:t> alimentaires</a:t>
            </a:r>
            <a:endParaRPr b="1" i="1" sz="1300">
              <a:latin typeface="Lora"/>
              <a:ea typeface="Lora"/>
              <a:cs typeface="Lora"/>
              <a:sym typeface="Lora"/>
            </a:endParaRPr>
          </a:p>
        </p:txBody>
      </p:sp>
      <p:pic>
        <p:nvPicPr>
          <p:cNvPr id="120" name="Google Shape;120;p15"/>
          <p:cNvPicPr preferRelativeResize="0"/>
          <p:nvPr/>
        </p:nvPicPr>
        <p:blipFill>
          <a:blip r:embed="rId3">
            <a:alphaModFix/>
          </a:blip>
          <a:stretch>
            <a:fillRect/>
          </a:stretch>
        </p:blipFill>
        <p:spPr>
          <a:xfrm>
            <a:off x="2997750" y="2121350"/>
            <a:ext cx="3148501" cy="2099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cénario d’usage</a:t>
            </a:r>
            <a:endParaRPr/>
          </a:p>
        </p:txBody>
      </p:sp>
      <p:grpSp>
        <p:nvGrpSpPr>
          <p:cNvPr id="126" name="Google Shape;126;p16"/>
          <p:cNvGrpSpPr/>
          <p:nvPr/>
        </p:nvGrpSpPr>
        <p:grpSpPr>
          <a:xfrm>
            <a:off x="916458" y="1019750"/>
            <a:ext cx="214625" cy="214625"/>
            <a:chOff x="2594050" y="1631825"/>
            <a:chExt cx="439625" cy="439625"/>
          </a:xfrm>
        </p:grpSpPr>
        <p:sp>
          <p:nvSpPr>
            <p:cNvPr id="127" name="Google Shape;127;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50">
                <a:solidFill>
                  <a:schemeClr val="dk1"/>
                </a:solidFill>
                <a:highlight>
                  <a:schemeClr val="accent1"/>
                </a:highlight>
                <a:latin typeface="Quattrocento Sans"/>
                <a:ea typeface="Quattrocento Sans"/>
                <a:cs typeface="Quattrocento Sans"/>
                <a:sym typeface="Quattrocento Sans"/>
              </a:rPr>
              <a:t>Mme MOREL (boulangère)</a:t>
            </a:r>
            <a:r>
              <a:rPr b="1" lang="en" sz="1150">
                <a:solidFill>
                  <a:schemeClr val="dk1"/>
                </a:solidFill>
                <a:highlight>
                  <a:schemeClr val="accent1"/>
                </a:highlight>
                <a:latin typeface="Quattrocento Sans"/>
                <a:ea typeface="Quattrocento Sans"/>
                <a:cs typeface="Quattrocento Sans"/>
                <a:sym typeface="Quattrocento Sans"/>
              </a:rPr>
              <a:t> - Jérémie (secrétaire d’une association d’aide)</a:t>
            </a:r>
            <a:endParaRPr b="1" sz="115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150">
                <a:solidFill>
                  <a:schemeClr val="dk1"/>
                </a:solidFill>
                <a:latin typeface="Quattrocento Sans"/>
                <a:ea typeface="Quattrocento Sans"/>
                <a:cs typeface="Quattrocento Sans"/>
                <a:sym typeface="Quattrocento Sans"/>
              </a:rPr>
              <a:t>Aujourd’hui, peu de clients sont venus à la boulangerie, “c’est normal” se dit Mme MOREL qui savait que le jeudi était un jour moins rentable. A la fin de la journée, il lui reste du pain à vendre, elle </a:t>
            </a:r>
            <a:r>
              <a:rPr b="1" lang="en" sz="1150">
                <a:solidFill>
                  <a:schemeClr val="dk1"/>
                </a:solidFill>
                <a:latin typeface="Quattrocento Sans"/>
                <a:ea typeface="Quattrocento Sans"/>
                <a:cs typeface="Quattrocento Sans"/>
                <a:sym typeface="Quattrocento Sans"/>
              </a:rPr>
              <a:t>utiliser</a:t>
            </a:r>
            <a:r>
              <a:rPr b="1" lang="en" sz="1150">
                <a:solidFill>
                  <a:schemeClr val="dk1"/>
                </a:solidFill>
                <a:latin typeface="Quattrocento Sans"/>
                <a:ea typeface="Quattrocento Sans"/>
                <a:cs typeface="Quattrocento Sans"/>
                <a:sym typeface="Quattrocento Sans"/>
              </a:rPr>
              <a:t> donc la fameuse application “Too Good To Go”, mais une seule personne se présente. Il lui reste encore des invendus… Pas de soucis ! Elle utilise maintenant Too Good To Eat, et Jérémie inscrit sur l’application reçoit une notification. Il en profite donc et va chez Mme MOREL prendre le pain. Ce même pain sera ensuite donné par Jérémie à des familles en situation de précarité.</a:t>
            </a:r>
            <a:endParaRPr b="1" sz="115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150">
                <a:solidFill>
                  <a:schemeClr val="dk1"/>
                </a:solidFill>
                <a:highlight>
                  <a:schemeClr val="accent1"/>
                </a:highlight>
                <a:latin typeface="Quattrocento Sans"/>
                <a:ea typeface="Quattrocento Sans"/>
                <a:cs typeface="Quattrocento Sans"/>
                <a:sym typeface="Quattrocento Sans"/>
              </a:rPr>
              <a:t>M DUPONT (agriculteur) - Lisa (vice-présidente d’une association d’aide)</a:t>
            </a:r>
            <a:endParaRPr b="1" sz="115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150">
                <a:solidFill>
                  <a:schemeClr val="dk1"/>
                </a:solidFill>
                <a:latin typeface="Quattrocento Sans"/>
                <a:ea typeface="Quattrocento Sans"/>
                <a:cs typeface="Quattrocento Sans"/>
                <a:sym typeface="Quattrocento Sans"/>
              </a:rPr>
              <a:t>Cela fait plusieurs mois que M. DUPONT travaille sa récolte pour pouvoir la vendre à prix d’or. Il en est d’ailleurs très fièr car sa culture a bien fonctionné, et c’est bientôt le jour de la vente ! Malheureusement, une semaine avant la vente, une puissante averse s’abat sur sa culture. M.DUPONT essaie tant bien que mal de protéger sa culture, mais il oublie certaines parcelles. Résultat de l’averse : une petite partie de sa récolte est détruite et en très mauvaise état, c’est invendable. Heureusement, il se dit qu’il peut toujours faire des heureux! Il sort son téléphone et signale sur l’application qu’il a des légumes à se débarrasser. Au même instant Lisa reçoit une notification sur son téléphone. Elle répond “oui” à l’annonce pour la réserver. Plus tard dans la soirée, Lisa va chercher les légumes en mauvais état, puis rentre dans son village où elle peut les donner à des familles en difficultés, qui sont très contentes de les recevoir.</a:t>
            </a:r>
            <a:endParaRPr b="1" sz="1150">
              <a:solidFill>
                <a:schemeClr val="dk1"/>
              </a:solidFill>
              <a:latin typeface="Quattrocento Sans"/>
              <a:ea typeface="Quattrocento Sans"/>
              <a:cs typeface="Quattrocento Sans"/>
              <a:sym typeface="Quattrocento Sans"/>
            </a:endParaRPr>
          </a:p>
        </p:txBody>
      </p:sp>
      <p:sp>
        <p:nvSpPr>
          <p:cNvPr id="132" name="Google Shape;132;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Aspects techniques de la solutions</a:t>
            </a:r>
            <a:endParaRPr sz="1400"/>
          </a:p>
        </p:txBody>
      </p:sp>
      <p:sp>
        <p:nvSpPr>
          <p:cNvPr id="138" name="Google Shape;138;p17"/>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39" name="Google Shape;139;p17"/>
          <p:cNvGrpSpPr/>
          <p:nvPr/>
        </p:nvGrpSpPr>
        <p:grpSpPr>
          <a:xfrm>
            <a:off x="916458" y="1019750"/>
            <a:ext cx="214625" cy="214625"/>
            <a:chOff x="2594050" y="1631825"/>
            <a:chExt cx="439625" cy="439625"/>
          </a:xfrm>
        </p:grpSpPr>
        <p:sp>
          <p:nvSpPr>
            <p:cNvPr id="140" name="Google Shape;140;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7"/>
          <p:cNvSpPr txBox="1"/>
          <p:nvPr/>
        </p:nvSpPr>
        <p:spPr>
          <a:xfrm>
            <a:off x="991050" y="1573500"/>
            <a:ext cx="7161900" cy="296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 solution est “simplement” une application.</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but de notre application est d’être facile à être utiliser. Ainsi, plus il y aura de monde dessus, plus cela sera bénéfique.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est que notre application ne soit pas aimé des utilisateurs, et en particulier des producteurs et commerçants de part sa gratuité.</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51" name="Google Shape;151;p18"/>
          <p:cNvGrpSpPr/>
          <p:nvPr/>
        </p:nvGrpSpPr>
        <p:grpSpPr>
          <a:xfrm>
            <a:off x="916458" y="1019750"/>
            <a:ext cx="214625" cy="214625"/>
            <a:chOff x="2594050" y="1631825"/>
            <a:chExt cx="439625" cy="439625"/>
          </a:xfrm>
        </p:grpSpPr>
        <p:sp>
          <p:nvSpPr>
            <p:cNvPr id="152" name="Google Shape;152;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18"/>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Compatibilité avec les infrastructures</a:t>
            </a:r>
            <a:endParaRPr sz="1400"/>
          </a:p>
        </p:txBody>
      </p:sp>
      <p:sp>
        <p:nvSpPr>
          <p:cNvPr id="158" name="Google Shape;158;p18"/>
          <p:cNvSpPr txBox="1"/>
          <p:nvPr/>
        </p:nvSpPr>
        <p:spPr>
          <a:xfrm>
            <a:off x="991050" y="1573500"/>
            <a:ext cx="7161900" cy="286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application a simplement besoin d’être compatible avec les smartphone existants, comme toute autre application sur le marché. Pour l’utiliser, il faudra seulement une connection internet.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est encore une fois de pouvoir toucher un maximum de personnes.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Si notre application n’est pas adaptée à tous les smartphones, certaines personnes seront délaissés, ce qui serait dommage.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64" name="Google Shape;164;p19"/>
          <p:cNvGrpSpPr/>
          <p:nvPr/>
        </p:nvGrpSpPr>
        <p:grpSpPr>
          <a:xfrm>
            <a:off x="916458" y="1019750"/>
            <a:ext cx="214625" cy="214625"/>
            <a:chOff x="2594050" y="1631825"/>
            <a:chExt cx="439625" cy="439625"/>
          </a:xfrm>
        </p:grpSpPr>
        <p:sp>
          <p:nvSpPr>
            <p:cNvPr id="165" name="Google Shape;165;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19"/>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Usages et utilisateurs</a:t>
            </a:r>
            <a:endParaRPr sz="1400"/>
          </a:p>
        </p:txBody>
      </p:sp>
      <p:sp>
        <p:nvSpPr>
          <p:cNvPr id="171" name="Google Shape;171;p19"/>
          <p:cNvSpPr txBox="1"/>
          <p:nvPr/>
        </p:nvSpPr>
        <p:spPr>
          <a:xfrm>
            <a:off x="991050" y="1573500"/>
            <a:ext cx="7161900" cy="3351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L’usage de notre application est très simple. On peut le comprendre grâce au scénario d’usage. En effet, il y aura deux catégories de personnes sur l’application : les donneurs, et les personnes appartenant à des associations (les “receveurs”).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est de lier les participants de la filière alimentaire (producteur, transformateur, distributeur et consommateur) avec des membres d’associations. Ensuite à chaque don, le donner va recevoir des points pour l’inciter à donner.</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Un risque possible est si une personne fait une usurpation d'identité et se fait passer pour un membre d’une association. Pour contrer cela, nous montrons en place une méthode solide de création de compte pour les “receveurs”.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77" name="Google Shape;177;p20"/>
          <p:cNvGrpSpPr/>
          <p:nvPr/>
        </p:nvGrpSpPr>
        <p:grpSpPr>
          <a:xfrm>
            <a:off x="916458" y="1019750"/>
            <a:ext cx="214625" cy="214625"/>
            <a:chOff x="2594050" y="1631825"/>
            <a:chExt cx="439625" cy="439625"/>
          </a:xfrm>
        </p:grpSpPr>
        <p:sp>
          <p:nvSpPr>
            <p:cNvPr id="178" name="Google Shape;178;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0"/>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Innovation</a:t>
            </a:r>
            <a:endParaRPr sz="1400"/>
          </a:p>
        </p:txBody>
      </p:sp>
      <p:sp>
        <p:nvSpPr>
          <p:cNvPr id="184" name="Google Shape;184;p20"/>
          <p:cNvSpPr txBox="1"/>
          <p:nvPr/>
        </p:nvSpPr>
        <p:spPr>
          <a:xfrm>
            <a:off x="991050" y="1573500"/>
            <a:ext cx="7161900" cy="290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L’innovation de ce projet est mineur, cela consiste à ouvrir de nouvelles voix de lutte anti-gaspillage, en utilisant la technologie, et donc en liant des “donneurs” et des “receveurs”.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de cette innovation est donc d’utiliser le numérique pour maîtriser la lutte anti-gaspillage.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Un des risques est que le projet n’accroche pas au seins des “donneurs”.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