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ora"/>
      <p:regular r:id="rId23"/>
      <p:bold r:id="rId24"/>
      <p:italic r:id="rId25"/>
      <p:boldItalic r:id="rId26"/>
    </p:embeddedFon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633956-27A6-40AC-96A7-E64CB9679F14}">
  <a:tblStyle styleId="{E6633956-27A6-40AC-96A7-E64CB9679F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ora-bold.fntdata"/><Relationship Id="rId23"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boldItalic.fntdata"/><Relationship Id="rId25" Type="http://schemas.openxmlformats.org/officeDocument/2006/relationships/font" Target="fonts/Lora-italic.fntdata"/><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55bdaa40e_2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55bdaa40e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55bdaa40e_2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55bdaa40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55bdaa40e_2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55bdaa40e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55bdaa40e_2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55bdaa40e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55bdaa40e_2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55bdaa40e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55bdaa40e_2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55bdaa40e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55bdaa40e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55bdaa40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55bdaa40e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55bdaa40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7370c165f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7370c165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370c165f_2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370c165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55bdaa40e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55bdaa40e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996625" y="1094350"/>
            <a:ext cx="6729600" cy="206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AutoFrom : l’application pour l’aide dans les démarches administratives</a:t>
            </a:r>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2"/>
          <p:cNvSpPr txBox="1"/>
          <p:nvPr/>
        </p:nvSpPr>
        <p:spPr>
          <a:xfrm>
            <a:off x="1695000" y="3679225"/>
            <a:ext cx="3878400" cy="96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000000"/>
                </a:solidFill>
                <a:latin typeface="Lora"/>
                <a:ea typeface="Lora"/>
                <a:cs typeface="Lora"/>
                <a:sym typeface="Lora"/>
              </a:rPr>
              <a:t>PROJET </a:t>
            </a:r>
            <a:r>
              <a:rPr b="1" lang="en" sz="2000">
                <a:latin typeface="Lora"/>
                <a:ea typeface="Lora"/>
                <a:cs typeface="Lora"/>
                <a:sym typeface="Lora"/>
              </a:rPr>
              <a:t>B</a:t>
            </a:r>
            <a:endParaRPr b="1" sz="2000">
              <a:solidFill>
                <a:srgbClr val="000000"/>
              </a:solidFill>
              <a:latin typeface="Lora"/>
              <a:ea typeface="Lora"/>
              <a:cs typeface="Lora"/>
              <a:sym typeface="Lora"/>
            </a:endParaRPr>
          </a:p>
          <a:p>
            <a:pPr indent="0" lvl="0" marL="0" rtl="0" algn="l">
              <a:spcBef>
                <a:spcPts val="0"/>
              </a:spcBef>
              <a:spcAft>
                <a:spcPts val="0"/>
              </a:spcAft>
              <a:buNone/>
            </a:pPr>
            <a:r>
              <a:rPr b="1" lang="en" sz="1800">
                <a:solidFill>
                  <a:srgbClr val="000000"/>
                </a:solidFill>
                <a:latin typeface="Lora"/>
                <a:ea typeface="Lora"/>
                <a:cs typeface="Lora"/>
                <a:sym typeface="Lora"/>
              </a:rPr>
              <a:t>Groupe 5.2</a:t>
            </a:r>
            <a:endParaRPr b="1" sz="1800">
              <a:solidFill>
                <a:srgbClr val="000000"/>
              </a:solidFill>
              <a:latin typeface="Lora"/>
              <a:ea typeface="Lora"/>
              <a:cs typeface="Lora"/>
              <a:sym typeface="Lora"/>
            </a:endParaRPr>
          </a:p>
          <a:p>
            <a:pPr indent="0" lvl="0" marL="0" rtl="0" algn="l">
              <a:spcBef>
                <a:spcPts val="0"/>
              </a:spcBef>
              <a:spcAft>
                <a:spcPts val="0"/>
              </a:spcAft>
              <a:buNone/>
            </a:pPr>
            <a:r>
              <a:rPr b="1" lang="en" sz="1100">
                <a:solidFill>
                  <a:srgbClr val="000000"/>
                </a:solidFill>
                <a:latin typeface="Lora"/>
                <a:ea typeface="Lora"/>
                <a:cs typeface="Lora"/>
                <a:sym typeface="Lora"/>
              </a:rPr>
              <a:t>BOHORQUEZ - DARRÉ - KHAIR - MENDIHARAT - ROUX DE BÉZIEUX - WEBERT</a:t>
            </a:r>
            <a:endParaRPr b="1" sz="1100">
              <a:solidFill>
                <a:srgbClr val="000000"/>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86" name="Google Shape;186;p21"/>
          <p:cNvGrpSpPr/>
          <p:nvPr/>
        </p:nvGrpSpPr>
        <p:grpSpPr>
          <a:xfrm>
            <a:off x="916458" y="1019750"/>
            <a:ext cx="214625" cy="214625"/>
            <a:chOff x="2594050" y="1631825"/>
            <a:chExt cx="439625" cy="439625"/>
          </a:xfrm>
        </p:grpSpPr>
        <p:sp>
          <p:nvSpPr>
            <p:cNvPr id="187" name="Google Shape;187;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1"/>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Usages et utilisateurs</a:t>
            </a:r>
            <a:endParaRPr sz="1400"/>
          </a:p>
        </p:txBody>
      </p:sp>
      <p:sp>
        <p:nvSpPr>
          <p:cNvPr id="193" name="Google Shape;193;p21"/>
          <p:cNvSpPr txBox="1"/>
          <p:nvPr/>
        </p:nvSpPr>
        <p:spPr>
          <a:xfrm>
            <a:off x="991050" y="1573500"/>
            <a:ext cx="7161900" cy="2755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 projet a pour but d’aider toutes les personnes résidant ou désirant résider en France.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Notre projet est de toucher le plus de personnes possibles.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Il est possible que nous ne puissions pas atteindre plusieurs sortes de populations comme par exemple les personnes qui n’ont pas internet.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99" name="Google Shape;199;p22"/>
          <p:cNvGrpSpPr/>
          <p:nvPr/>
        </p:nvGrpSpPr>
        <p:grpSpPr>
          <a:xfrm>
            <a:off x="916458" y="1019750"/>
            <a:ext cx="214625" cy="214625"/>
            <a:chOff x="2594050" y="1631825"/>
            <a:chExt cx="439625" cy="439625"/>
          </a:xfrm>
        </p:grpSpPr>
        <p:sp>
          <p:nvSpPr>
            <p:cNvPr id="200" name="Google Shape;200;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2"/>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Innovation</a:t>
            </a:r>
            <a:endParaRPr sz="1400"/>
          </a:p>
        </p:txBody>
      </p:sp>
      <p:sp>
        <p:nvSpPr>
          <p:cNvPr id="206" name="Google Shape;206;p22"/>
          <p:cNvSpPr txBox="1"/>
          <p:nvPr/>
        </p:nvSpPr>
        <p:spPr>
          <a:xfrm>
            <a:off x="991050" y="1573500"/>
            <a:ext cx="7161900" cy="2904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L’objectif de ce projet est d’unir et de centraliser les démarches administratives. De plus, en s’adressant aux personnes par tranches d’âge, il se peut qu’elles se sentent plus impliquées et concernées.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L’enjeu de cette innovation est donc de centraliser, rendre accessibles et moins compliquées les démarches administratives.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risque auquel nous pouvons faire face est d’exclure, tant les utilisateurs que certains navigateurs plus capricieux avec les extensions.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212" name="Google Shape;212;p23"/>
          <p:cNvGrpSpPr/>
          <p:nvPr/>
        </p:nvGrpSpPr>
        <p:grpSpPr>
          <a:xfrm>
            <a:off x="916458" y="1019750"/>
            <a:ext cx="214625" cy="214625"/>
            <a:chOff x="2594050" y="1631825"/>
            <a:chExt cx="439625" cy="439625"/>
          </a:xfrm>
        </p:grpSpPr>
        <p:sp>
          <p:nvSpPr>
            <p:cNvPr id="213" name="Google Shape;213;p2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3"/>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Données et privacy</a:t>
            </a:r>
            <a:endParaRPr sz="1400"/>
          </a:p>
        </p:txBody>
      </p:sp>
      <p:sp>
        <p:nvSpPr>
          <p:cNvPr id="219" name="Google Shape;219;p23"/>
          <p:cNvSpPr txBox="1"/>
          <p:nvPr/>
        </p:nvSpPr>
        <p:spPr>
          <a:xfrm>
            <a:off x="991050" y="1573500"/>
            <a:ext cx="7161900" cy="317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Les données seront stockées en local sur un fichier crypté pour être sûr qu’il n’y ait pas de soucis dans une base de données vis à vis de la sécurité étant donné que les informations sont très personnelles.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Les enjeux sont grands mais le stockage en local permet d’avoir une sécurité des plus fortes.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risque est le vol de données, mais si le réseau est sécurisé, les informations pourront transiter en toute fiabilité.</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pSp>
        <p:nvGrpSpPr>
          <p:cNvPr id="224" name="Google Shape;224;p24"/>
          <p:cNvGrpSpPr/>
          <p:nvPr/>
        </p:nvGrpSpPr>
        <p:grpSpPr>
          <a:xfrm>
            <a:off x="916458" y="1019750"/>
            <a:ext cx="214625" cy="214625"/>
            <a:chOff x="2594050" y="1631825"/>
            <a:chExt cx="439625" cy="439625"/>
          </a:xfrm>
        </p:grpSpPr>
        <p:sp>
          <p:nvSpPr>
            <p:cNvPr id="225" name="Google Shape;225;p2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4"/>
          <p:cNvSpPr txBox="1"/>
          <p:nvPr/>
        </p:nvSpPr>
        <p:spPr>
          <a:xfrm>
            <a:off x="991050" y="1573500"/>
            <a:ext cx="7161900" cy="306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 projet s’adresse à toutes les personnes qui sont en âge et s'intéressent aux démarches administratives et aux aides que peut fournir l'État. Pour faire connaître celui-ci, on peut utiliser les réseaux sociaux, le bouche à oreille et pourquoi pas, faire un partenariat avec le gouvernement (et ainsi avoir accès à leur réseau).</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but est donc de toucher un maximum de personnes pour qu’elles puissent en profiter.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plus grand risque est d’exclure une partie de la population, soit parce qu’elle n’a pas su que cette application existe, soit parce qu’elle ne trouve pas ce qu’elle recherche.</a:t>
            </a:r>
            <a:endParaRPr b="1" sz="1200">
              <a:solidFill>
                <a:schemeClr val="dk1"/>
              </a:solidFill>
              <a:highlight>
                <a:schemeClr val="accent1"/>
              </a:highlight>
              <a:latin typeface="Quattrocento Sans"/>
              <a:ea typeface="Quattrocento Sans"/>
              <a:cs typeface="Quattrocento Sans"/>
              <a:sym typeface="Quattrocento Sans"/>
            </a:endParaRPr>
          </a:p>
        </p:txBody>
      </p:sp>
      <p:sp>
        <p:nvSpPr>
          <p:cNvPr id="231" name="Google Shape;231;p24"/>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Marchés et dissémination</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pSp>
        <p:nvGrpSpPr>
          <p:cNvPr id="236" name="Google Shape;236;p25"/>
          <p:cNvGrpSpPr/>
          <p:nvPr/>
        </p:nvGrpSpPr>
        <p:grpSpPr>
          <a:xfrm>
            <a:off x="916458" y="1019750"/>
            <a:ext cx="214625" cy="214625"/>
            <a:chOff x="2594050" y="1631825"/>
            <a:chExt cx="439625" cy="439625"/>
          </a:xfrm>
        </p:grpSpPr>
        <p:sp>
          <p:nvSpPr>
            <p:cNvPr id="237" name="Google Shape;237;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25"/>
          <p:cNvSpPr txBox="1"/>
          <p:nvPr/>
        </p:nvSpPr>
        <p:spPr>
          <a:xfrm>
            <a:off x="991050" y="1573500"/>
            <a:ext cx="7161900" cy="3244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Ce projet étant une application et une extension web, il n’a pas un bilan carbone très élevé.</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 projet pourra être utilisé pour mettre en avant les aides mises en place par le gouvernement pour la transition écologique chez les particuliers.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Si cette application se développe, on risque de vouloir modifier le système de stockage et cela risque d’augmenter le bilan carbone.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
        <p:nvSpPr>
          <p:cNvPr id="243" name="Google Shape;243;p25"/>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Balance écologique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Guide du </a:t>
            </a:r>
            <a:r>
              <a:rPr lang="en">
                <a:highlight>
                  <a:srgbClr val="FFCD00"/>
                </a:highlight>
              </a:rPr>
              <a:t>succès</a:t>
            </a:r>
            <a:endParaRPr/>
          </a:p>
        </p:txBody>
      </p:sp>
      <p:grpSp>
        <p:nvGrpSpPr>
          <p:cNvPr id="249" name="Google Shape;249;p26"/>
          <p:cNvGrpSpPr/>
          <p:nvPr/>
        </p:nvGrpSpPr>
        <p:grpSpPr>
          <a:xfrm>
            <a:off x="916458" y="1019750"/>
            <a:ext cx="214625" cy="214625"/>
            <a:chOff x="2594050" y="1631825"/>
            <a:chExt cx="439625" cy="439625"/>
          </a:xfrm>
        </p:grpSpPr>
        <p:sp>
          <p:nvSpPr>
            <p:cNvPr id="250" name="Google Shape;250;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26"/>
          <p:cNvSpPr txBox="1"/>
          <p:nvPr/>
        </p:nvSpPr>
        <p:spPr>
          <a:xfrm>
            <a:off x="991050" y="1573500"/>
            <a:ext cx="7161900" cy="317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Diffusion de l’application</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Diffusion sur les réseaux sociaux, partenariats avec les auto-écoles, les banques et pourquoi pas le gouvernement.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Le côté entreprise</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Certaines entreprises pourront proposer leur d’avoir leur démarches sur l’application, par exemple, une banque qui veut de nouveau client peut se mettre sur l’application. Ce seraient donc des partenariats rémunérés qui nous permettraient aussi de nous financer</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1381250" y="769675"/>
            <a:ext cx="3880500" cy="6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Informations </a:t>
            </a:r>
            <a:r>
              <a:rPr lang="en">
                <a:highlight>
                  <a:srgbClr val="FFCD00"/>
                </a:highlight>
              </a:rPr>
              <a:t>complémentaires</a:t>
            </a:r>
            <a:r>
              <a:rPr lang="en"/>
              <a:t> sur le projet</a:t>
            </a:r>
            <a:endParaRPr/>
          </a:p>
        </p:txBody>
      </p:sp>
      <p:grpSp>
        <p:nvGrpSpPr>
          <p:cNvPr id="261" name="Google Shape;261;p27"/>
          <p:cNvGrpSpPr/>
          <p:nvPr/>
        </p:nvGrpSpPr>
        <p:grpSpPr>
          <a:xfrm>
            <a:off x="916458" y="1019750"/>
            <a:ext cx="214625" cy="214625"/>
            <a:chOff x="2594050" y="1631825"/>
            <a:chExt cx="439625" cy="439625"/>
          </a:xfrm>
        </p:grpSpPr>
        <p:sp>
          <p:nvSpPr>
            <p:cNvPr id="262" name="Google Shape;262;p2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27"/>
          <p:cNvSpPr txBox="1"/>
          <p:nvPr/>
        </p:nvSpPr>
        <p:spPr>
          <a:xfrm>
            <a:off x="916450" y="4150575"/>
            <a:ext cx="4183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Quattrocento Sans"/>
                <a:ea typeface="Quattrocento Sans"/>
                <a:cs typeface="Quattrocento Sans"/>
                <a:sym typeface="Quattrocento Sans"/>
              </a:rPr>
              <a:t>https://www.defenseurdesdroits.fr/sites/default/files/atoms/files/enquete-relations-usagers-servpublics-v6-29.03.17.pdf</a:t>
            </a:r>
            <a:endParaRPr sz="600">
              <a:latin typeface="Quattrocento Sans"/>
              <a:ea typeface="Quattrocento Sans"/>
              <a:cs typeface="Quattrocento Sans"/>
              <a:sym typeface="Quattrocento Sans"/>
            </a:endParaRPr>
          </a:p>
        </p:txBody>
      </p:sp>
      <p:pic>
        <p:nvPicPr>
          <p:cNvPr id="268" name="Google Shape;268;p27"/>
          <p:cNvPicPr preferRelativeResize="0"/>
          <p:nvPr/>
        </p:nvPicPr>
        <p:blipFill>
          <a:blip r:embed="rId3">
            <a:alphaModFix/>
          </a:blip>
          <a:stretch>
            <a:fillRect/>
          </a:stretch>
        </p:blipFill>
        <p:spPr>
          <a:xfrm>
            <a:off x="821600" y="1753073"/>
            <a:ext cx="3478650" cy="2397500"/>
          </a:xfrm>
          <a:prstGeom prst="rect">
            <a:avLst/>
          </a:prstGeom>
          <a:noFill/>
          <a:ln>
            <a:noFill/>
          </a:ln>
        </p:spPr>
      </p:pic>
      <p:pic>
        <p:nvPicPr>
          <p:cNvPr id="269" name="Google Shape;269;p27"/>
          <p:cNvPicPr preferRelativeResize="0"/>
          <p:nvPr/>
        </p:nvPicPr>
        <p:blipFill>
          <a:blip r:embed="rId4">
            <a:alphaModFix/>
          </a:blip>
          <a:stretch>
            <a:fillRect/>
          </a:stretch>
        </p:blipFill>
        <p:spPr>
          <a:xfrm>
            <a:off x="4708000" y="1603075"/>
            <a:ext cx="3738311" cy="2547500"/>
          </a:xfrm>
          <a:prstGeom prst="rect">
            <a:avLst/>
          </a:prstGeom>
          <a:noFill/>
          <a:ln>
            <a:noFill/>
          </a:ln>
        </p:spPr>
      </p:pic>
      <p:sp>
        <p:nvSpPr>
          <p:cNvPr id="270" name="Google Shape;270;p27"/>
          <p:cNvSpPr txBox="1"/>
          <p:nvPr/>
        </p:nvSpPr>
        <p:spPr>
          <a:xfrm>
            <a:off x="991050" y="4319475"/>
            <a:ext cx="7161900" cy="92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900">
                <a:solidFill>
                  <a:schemeClr val="dk1"/>
                </a:solidFill>
                <a:latin typeface="Quattrocento Sans"/>
                <a:ea typeface="Quattrocento Sans"/>
                <a:cs typeface="Quattrocento Sans"/>
                <a:sym typeface="Quattrocento Sans"/>
              </a:rPr>
              <a:t>Ces deux graphiques de cette enquête montre </a:t>
            </a:r>
            <a:r>
              <a:rPr b="1" lang="en" sz="900">
                <a:solidFill>
                  <a:schemeClr val="dk1"/>
                </a:solidFill>
                <a:highlight>
                  <a:srgbClr val="FFCD00"/>
                </a:highlight>
                <a:latin typeface="Quattrocento Sans"/>
                <a:ea typeface="Quattrocento Sans"/>
                <a:cs typeface="Quattrocento Sans"/>
                <a:sym typeface="Quattrocento Sans"/>
              </a:rPr>
              <a:t>plusieurs</a:t>
            </a:r>
            <a:r>
              <a:rPr b="1" lang="en" sz="900">
                <a:solidFill>
                  <a:schemeClr val="dk1"/>
                </a:solidFill>
                <a:latin typeface="Quattrocento Sans"/>
                <a:ea typeface="Quattrocento Sans"/>
                <a:cs typeface="Quattrocento Sans"/>
                <a:sym typeface="Quattrocento Sans"/>
              </a:rPr>
              <a:t> choses :</a:t>
            </a:r>
            <a:endParaRPr b="1" sz="900">
              <a:solidFill>
                <a:schemeClr val="dk1"/>
              </a:solidFill>
              <a:latin typeface="Quattrocento Sans"/>
              <a:ea typeface="Quattrocento Sans"/>
              <a:cs typeface="Quattrocento Sans"/>
              <a:sym typeface="Quattrocento Sans"/>
            </a:endParaRPr>
          </a:p>
          <a:p>
            <a:pPr indent="-285750" lvl="0" marL="457200" rtl="0" algn="l">
              <a:lnSpc>
                <a:spcPct val="115000"/>
              </a:lnSpc>
              <a:spcBef>
                <a:spcPts val="600"/>
              </a:spcBef>
              <a:spcAft>
                <a:spcPts val="0"/>
              </a:spcAft>
              <a:buClr>
                <a:schemeClr val="dk1"/>
              </a:buClr>
              <a:buSzPts val="900"/>
              <a:buFont typeface="Quattrocento Sans"/>
              <a:buChar char="-"/>
            </a:pPr>
            <a:r>
              <a:rPr b="1" lang="en" sz="900">
                <a:solidFill>
                  <a:schemeClr val="dk1"/>
                </a:solidFill>
                <a:latin typeface="Quattrocento Sans"/>
                <a:ea typeface="Quattrocento Sans"/>
                <a:cs typeface="Quattrocento Sans"/>
                <a:sym typeface="Quattrocento Sans"/>
              </a:rPr>
              <a:t>Une parties des personnes ont du </a:t>
            </a:r>
            <a:r>
              <a:rPr b="1" lang="en" sz="900">
                <a:solidFill>
                  <a:schemeClr val="dk1"/>
                </a:solidFill>
                <a:highlight>
                  <a:srgbClr val="FFCD00"/>
                </a:highlight>
                <a:latin typeface="Quattrocento Sans"/>
                <a:ea typeface="Quattrocento Sans"/>
                <a:cs typeface="Quattrocento Sans"/>
                <a:sym typeface="Quattrocento Sans"/>
              </a:rPr>
              <a:t>mal avec les démarches en ligne</a:t>
            </a:r>
            <a:endParaRPr b="1" sz="900">
              <a:solidFill>
                <a:schemeClr val="dk1"/>
              </a:solidFill>
              <a:highlight>
                <a:srgbClr val="FFCD00"/>
              </a:highlight>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b="1" lang="en" sz="900">
                <a:solidFill>
                  <a:schemeClr val="dk1"/>
                </a:solidFill>
                <a:latin typeface="Quattrocento Sans"/>
                <a:ea typeface="Quattrocento Sans"/>
                <a:cs typeface="Quattrocento Sans"/>
                <a:sym typeface="Quattrocento Sans"/>
              </a:rPr>
              <a:t>Une parties des personnes ne sont </a:t>
            </a:r>
            <a:r>
              <a:rPr b="1" lang="en" sz="900">
                <a:solidFill>
                  <a:schemeClr val="dk1"/>
                </a:solidFill>
                <a:highlight>
                  <a:srgbClr val="FFCD00"/>
                </a:highlight>
                <a:latin typeface="Quattrocento Sans"/>
                <a:ea typeface="Quattrocento Sans"/>
                <a:cs typeface="Quattrocento Sans"/>
                <a:sym typeface="Quattrocento Sans"/>
              </a:rPr>
              <a:t>pas au courant</a:t>
            </a:r>
            <a:r>
              <a:rPr b="1" lang="en" sz="900">
                <a:solidFill>
                  <a:schemeClr val="dk1"/>
                </a:solidFill>
                <a:latin typeface="Quattrocento Sans"/>
                <a:ea typeface="Quattrocento Sans"/>
                <a:cs typeface="Quattrocento Sans"/>
                <a:sym typeface="Quattrocento Sans"/>
              </a:rPr>
              <a:t> des démarches qu’ils peuvent faire.</a:t>
            </a:r>
            <a:endParaRPr b="1" sz="9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type="title"/>
          </p:nvPr>
        </p:nvSpPr>
        <p:spPr>
          <a:xfrm>
            <a:off x="1381250" y="769675"/>
            <a:ext cx="3880500" cy="8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Informations </a:t>
            </a:r>
            <a:r>
              <a:rPr lang="en">
                <a:highlight>
                  <a:srgbClr val="FFCD00"/>
                </a:highlight>
              </a:rPr>
              <a:t>complémentaires</a:t>
            </a:r>
            <a:r>
              <a:rPr lang="en"/>
              <a:t> sur le projet</a:t>
            </a:r>
            <a:endParaRPr/>
          </a:p>
          <a:p>
            <a:pPr indent="0" lvl="0" marL="0" rtl="0" algn="l">
              <a:spcBef>
                <a:spcPts val="0"/>
              </a:spcBef>
              <a:spcAft>
                <a:spcPts val="0"/>
              </a:spcAft>
              <a:buNone/>
            </a:pPr>
            <a:r>
              <a:rPr i="1" lang="en"/>
              <a:t>Etat de l’art</a:t>
            </a:r>
            <a:endParaRPr i="1"/>
          </a:p>
        </p:txBody>
      </p:sp>
      <p:grpSp>
        <p:nvGrpSpPr>
          <p:cNvPr id="276" name="Google Shape;276;p28"/>
          <p:cNvGrpSpPr/>
          <p:nvPr/>
        </p:nvGrpSpPr>
        <p:grpSpPr>
          <a:xfrm>
            <a:off x="916458" y="1019750"/>
            <a:ext cx="214625" cy="214625"/>
            <a:chOff x="2594050" y="1631825"/>
            <a:chExt cx="439625" cy="439625"/>
          </a:xfrm>
        </p:grpSpPr>
        <p:sp>
          <p:nvSpPr>
            <p:cNvPr id="277" name="Google Shape;277;p2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2" name="Google Shape;282;p28"/>
          <p:cNvGraphicFramePr/>
          <p:nvPr/>
        </p:nvGraphicFramePr>
        <p:xfrm>
          <a:off x="952500" y="1766800"/>
          <a:ext cx="3000000" cy="3000000"/>
        </p:xfrm>
        <a:graphic>
          <a:graphicData uri="http://schemas.openxmlformats.org/drawingml/2006/table">
            <a:tbl>
              <a:tblPr>
                <a:noFill/>
                <a:tableStyleId>{E6633956-27A6-40AC-96A7-E64CB9679F14}</a:tableStyleId>
              </a:tblPr>
              <a:tblGrid>
                <a:gridCol w="2413000"/>
                <a:gridCol w="2413000"/>
                <a:gridCol w="2413000"/>
              </a:tblGrid>
              <a:tr h="409975">
                <a:tc>
                  <a:txBody>
                    <a:bodyPr/>
                    <a:lstStyle/>
                    <a:p>
                      <a:pPr indent="0" lvl="0" marL="0" rtl="0" algn="l">
                        <a:spcBef>
                          <a:spcPts val="0"/>
                        </a:spcBef>
                        <a:spcAft>
                          <a:spcPts val="0"/>
                        </a:spcAft>
                        <a:buNone/>
                      </a:pPr>
                      <a:r>
                        <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attrocento Sans"/>
                          <a:ea typeface="Quattrocento Sans"/>
                          <a:cs typeface="Quattrocento Sans"/>
                          <a:sym typeface="Quattrocento Sans"/>
                        </a:rPr>
                        <a:t>Points communs</a:t>
                      </a:r>
                      <a:endParaRPr b="1" sz="1100">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100">
                          <a:solidFill>
                            <a:srgbClr val="000000"/>
                          </a:solidFill>
                          <a:latin typeface="Quattrocento Sans"/>
                          <a:ea typeface="Quattrocento Sans"/>
                          <a:cs typeface="Quattrocento Sans"/>
                          <a:sym typeface="Quattrocento Sans"/>
                        </a:rPr>
                        <a:t>Points de divergence </a:t>
                      </a:r>
                      <a:endParaRPr b="1" sz="1100">
                        <a:solidFill>
                          <a:srgbClr val="000000"/>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b="1" sz="1100">
                        <a:solidFill>
                          <a:srgbClr val="000000"/>
                        </a:solidFill>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000">
                <a:tc>
                  <a:txBody>
                    <a:bodyPr/>
                    <a:lstStyle/>
                    <a:p>
                      <a:pPr indent="0" lvl="0" marL="0" rtl="0" algn="ctr">
                        <a:spcBef>
                          <a:spcPts val="600"/>
                        </a:spcBef>
                        <a:spcAft>
                          <a:spcPts val="0"/>
                        </a:spcAft>
                        <a:buNone/>
                      </a:pPr>
                      <a:r>
                        <a:rPr b="1" lang="en" sz="1100">
                          <a:latin typeface="Quattrocento Sans"/>
                          <a:ea typeface="Quattrocento Sans"/>
                          <a:cs typeface="Quattrocento Sans"/>
                          <a:sym typeface="Quattrocento Sans"/>
                        </a:rPr>
                        <a:t>Roboform</a:t>
                      </a:r>
                      <a:endParaRPr b="1" sz="1100">
                        <a:latin typeface="Quattrocento Sans"/>
                        <a:ea typeface="Quattrocento Sans"/>
                        <a:cs typeface="Quattrocento Sans"/>
                        <a:sym typeface="Quattrocento Sans"/>
                      </a:endParaRPr>
                    </a:p>
                  </a:txBody>
                  <a:tcPr marT="91425" marB="9142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Remplit des formulaires de lignes</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Seulement les mot de passe</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000">
                <a:tc>
                  <a:txBody>
                    <a:bodyPr/>
                    <a:lstStyle/>
                    <a:p>
                      <a:pPr indent="0" lvl="0" marL="0" rtl="0" algn="ctr">
                        <a:spcBef>
                          <a:spcPts val="600"/>
                        </a:spcBef>
                        <a:spcAft>
                          <a:spcPts val="0"/>
                        </a:spcAft>
                        <a:buNone/>
                      </a:pPr>
                      <a:r>
                        <a:rPr b="1" lang="en" sz="1100">
                          <a:latin typeface="Quattrocento Sans"/>
                          <a:ea typeface="Quattrocento Sans"/>
                          <a:cs typeface="Quattrocento Sans"/>
                          <a:sym typeface="Quattrocento Sans"/>
                        </a:rPr>
                        <a:t>Formfiller et DocFly</a:t>
                      </a:r>
                      <a:endParaRPr b="1" sz="1100">
                        <a:latin typeface="Quattrocento Sans"/>
                        <a:ea typeface="Quattrocento Sans"/>
                        <a:cs typeface="Quattrocento Sans"/>
                        <a:sym typeface="Quattrocento Sans"/>
                      </a:endParaRPr>
                    </a:p>
                  </a:txBody>
                  <a:tcPr marT="91425" marB="9142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Quattrocento Sans"/>
                          <a:ea typeface="Quattrocento Sans"/>
                          <a:cs typeface="Quattrocento Sans"/>
                          <a:sym typeface="Quattrocento Sans"/>
                        </a:rPr>
                        <a:t>Remplit des formulaires de lignes</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Ne protège pas suffisamment les données</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83" name="Google Shape;283;p28"/>
          <p:cNvSpPr txBox="1"/>
          <p:nvPr/>
        </p:nvSpPr>
        <p:spPr>
          <a:xfrm>
            <a:off x="736800" y="4129400"/>
            <a:ext cx="7454700" cy="554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200">
                <a:solidFill>
                  <a:schemeClr val="dk1"/>
                </a:solidFill>
                <a:latin typeface="Quattrocento Sans"/>
                <a:ea typeface="Quattrocento Sans"/>
                <a:cs typeface="Quattrocento Sans"/>
                <a:sym typeface="Quattrocento Sans"/>
              </a:rPr>
              <a:t>Cette application a donc pour but de stocker, de façon sécurisée, les données de l’utilisateur et de les utiliser pour remplir des formulaires.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5650" y="4163500"/>
            <a:ext cx="9144000" cy="97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Constat et problématique</a:t>
            </a:r>
            <a:endParaRPr/>
          </a:p>
        </p:txBody>
      </p:sp>
      <p:grpSp>
        <p:nvGrpSpPr>
          <p:cNvPr id="88" name="Google Shape;88;p13"/>
          <p:cNvGrpSpPr/>
          <p:nvPr/>
        </p:nvGrpSpPr>
        <p:grpSpPr>
          <a:xfrm>
            <a:off x="916458" y="1019750"/>
            <a:ext cx="214625" cy="214625"/>
            <a:chOff x="2594050" y="1631825"/>
            <a:chExt cx="439625" cy="439625"/>
          </a:xfrm>
        </p:grpSpPr>
        <p:sp>
          <p:nvSpPr>
            <p:cNvPr id="89" name="Google Shape;89;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3"/>
          <p:cNvSpPr txBox="1"/>
          <p:nvPr/>
        </p:nvSpPr>
        <p:spPr>
          <a:xfrm>
            <a:off x="991050" y="1580900"/>
            <a:ext cx="7161900" cy="235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Les démarches administratives se font de plus en plus souvent en ligne.</a:t>
            </a:r>
            <a:endParaRPr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Malheureusement, de plus en plus de personnes ont du mal avec les démarches administratives. Ces difficultés peuvent être la cause d’abandon des démarches et donc de la non-réussite de celles-ci.</a:t>
            </a:r>
            <a:endParaRPr sz="1200">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t/>
            </a:r>
            <a:endParaRPr sz="1200">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Globalement, pour améliorer l’adhésion sociale des étrangers, il faut </a:t>
            </a:r>
            <a:r>
              <a:rPr lang="en" sz="1200">
                <a:highlight>
                  <a:srgbClr val="FFCD00"/>
                </a:highlight>
                <a:latin typeface="Quattrocento Sans"/>
                <a:ea typeface="Quattrocento Sans"/>
                <a:cs typeface="Quattrocento Sans"/>
                <a:sym typeface="Quattrocento Sans"/>
              </a:rPr>
              <a:t>définir étranger</a:t>
            </a:r>
            <a:r>
              <a:rPr lang="en" sz="1200">
                <a:latin typeface="Quattrocento Sans"/>
                <a:ea typeface="Quattrocento Sans"/>
                <a:cs typeface="Quattrocento Sans"/>
                <a:sym typeface="Quattrocento Sans"/>
              </a:rPr>
              <a:t>. En effet, dans notre cadre, les étrangers sont des personnes qui ne savent pas faire/n’arrivent pas à faire de démarches administratives. </a:t>
            </a:r>
            <a:endParaRPr sz="1200">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Notre application a pour but de toucher le maximum de personnes pour les aider dans leurs démarches en stockant et en remplissant les formulaires pour eux.</a:t>
            </a:r>
            <a:endParaRPr sz="1200">
              <a:latin typeface="Quattrocento Sans"/>
              <a:ea typeface="Quattrocento Sans"/>
              <a:cs typeface="Quattrocento Sans"/>
              <a:sym typeface="Quattrocento Sans"/>
            </a:endParaRPr>
          </a:p>
        </p:txBody>
      </p:sp>
      <p:sp>
        <p:nvSpPr>
          <p:cNvPr id="94" name="Google Shape;94;p13"/>
          <p:cNvSpPr txBox="1"/>
          <p:nvPr/>
        </p:nvSpPr>
        <p:spPr>
          <a:xfrm>
            <a:off x="697025" y="4163500"/>
            <a:ext cx="7846200" cy="97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1000"/>
              </a:spcBef>
              <a:spcAft>
                <a:spcPts val="1000"/>
              </a:spcAft>
              <a:buNone/>
            </a:pPr>
            <a:r>
              <a:rPr b="1" i="1" lang="en" sz="1200">
                <a:solidFill>
                  <a:schemeClr val="dk1"/>
                </a:solidFill>
                <a:latin typeface="Lora"/>
                <a:ea typeface="Lora"/>
                <a:cs typeface="Lora"/>
                <a:sym typeface="Lora"/>
              </a:rPr>
              <a:t>Comment faciliter les démarches en lignes ?</a:t>
            </a:r>
            <a:endParaRPr b="1" i="1" sz="1200">
              <a:latin typeface="Lora"/>
              <a:ea typeface="Lora"/>
              <a:cs typeface="Lora"/>
              <a:sym typeface="Lora"/>
            </a:endParaRPr>
          </a:p>
        </p:txBody>
      </p:sp>
      <p:sp>
        <p:nvSpPr>
          <p:cNvPr id="95" name="Google Shape;95;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5650" y="4163500"/>
            <a:ext cx="9144000" cy="97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Idées</a:t>
            </a:r>
            <a:endParaRPr/>
          </a:p>
        </p:txBody>
      </p:sp>
      <p:grpSp>
        <p:nvGrpSpPr>
          <p:cNvPr id="102" name="Google Shape;102;p14"/>
          <p:cNvGrpSpPr/>
          <p:nvPr/>
        </p:nvGrpSpPr>
        <p:grpSpPr>
          <a:xfrm>
            <a:off x="916458" y="1019750"/>
            <a:ext cx="214625" cy="214625"/>
            <a:chOff x="2594050" y="1631825"/>
            <a:chExt cx="439625" cy="439625"/>
          </a:xfrm>
        </p:grpSpPr>
        <p:sp>
          <p:nvSpPr>
            <p:cNvPr id="103" name="Google Shape;103;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nvSpPr>
        <p:spPr>
          <a:xfrm>
            <a:off x="991050" y="1580900"/>
            <a:ext cx="7161900" cy="2582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Créer une application qui aide dans les démarches administratives</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Certaines démarches sont compliqués à réaliser. Cette application permettra d’aider les personnes pour réaliser facilement les démarches. Les personnes concernés sont multiples : jeunes, étrangers, personnes en difficultés…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Le concept est simple : lors d’une démarches quelconque, l’utilisateur doit apporter plusieurs documents. Cette recherche de documents est longues. De plus, le remplissage en lui même du formulaire peut être compliqué.</a:t>
            </a:r>
            <a:endParaRPr b="1" sz="1200">
              <a:solidFill>
                <a:schemeClr val="dk1"/>
              </a:solidFill>
              <a:latin typeface="Quattrocento Sans"/>
              <a:ea typeface="Quattrocento Sans"/>
              <a:cs typeface="Quattrocento Sans"/>
              <a:sym typeface="Quattrocento Sans"/>
            </a:endParaRPr>
          </a:p>
        </p:txBody>
      </p:sp>
      <p:sp>
        <p:nvSpPr>
          <p:cNvPr id="108" name="Google Shape;108;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4"/>
          <p:cNvSpPr txBox="1"/>
          <p:nvPr/>
        </p:nvSpPr>
        <p:spPr>
          <a:xfrm>
            <a:off x="697025" y="4163500"/>
            <a:ext cx="7846200" cy="97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1000"/>
              </a:spcBef>
              <a:spcAft>
                <a:spcPts val="1000"/>
              </a:spcAft>
              <a:buNone/>
            </a:pPr>
            <a:r>
              <a:rPr b="1" i="1" lang="en" sz="1200">
                <a:solidFill>
                  <a:schemeClr val="dk1"/>
                </a:solidFill>
                <a:latin typeface="Lora"/>
                <a:ea typeface="Lora"/>
                <a:cs typeface="Lora"/>
                <a:sym typeface="Lora"/>
              </a:rPr>
              <a:t>Comment faciliter les démarches en lignes ?</a:t>
            </a:r>
            <a:endParaRPr b="1" i="1" sz="12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cxnSp>
        <p:nvCxnSpPr>
          <p:cNvPr id="114" name="Google Shape;114;p15"/>
          <p:cNvCxnSpPr>
            <a:endCxn id="115" idx="1"/>
          </p:cNvCxnSpPr>
          <p:nvPr/>
        </p:nvCxnSpPr>
        <p:spPr>
          <a:xfrm flipH="1" rot="10800000">
            <a:off x="-150" y="1389050"/>
            <a:ext cx="2741100" cy="2400"/>
          </a:xfrm>
          <a:prstGeom prst="straightConnector1">
            <a:avLst/>
          </a:prstGeom>
          <a:noFill/>
          <a:ln cap="flat" cmpd="sng" w="9525">
            <a:solidFill>
              <a:srgbClr val="CCCCCC"/>
            </a:solidFill>
            <a:prstDash val="solid"/>
            <a:round/>
            <a:headEnd len="med" w="med" type="none"/>
            <a:tailEnd len="med" w="med" type="none"/>
          </a:ln>
        </p:spPr>
      </p:cxnSp>
      <p:sp>
        <p:nvSpPr>
          <p:cNvPr id="115" name="Google Shape;115;p15"/>
          <p:cNvSpPr txBox="1"/>
          <p:nvPr>
            <p:ph idx="4294967295" type="ctrTitle"/>
          </p:nvPr>
        </p:nvSpPr>
        <p:spPr>
          <a:xfrm>
            <a:off x="2740950" y="809150"/>
            <a:ext cx="36621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highlight>
                  <a:srgbClr val="FFCD00"/>
                </a:highlight>
              </a:rPr>
              <a:t>Solution</a:t>
            </a:r>
            <a:endParaRPr sz="6000">
              <a:highlight>
                <a:srgbClr val="FFCD00"/>
              </a:highlight>
            </a:endParaRPr>
          </a:p>
        </p:txBody>
      </p:sp>
      <p:cxnSp>
        <p:nvCxnSpPr>
          <p:cNvPr id="116" name="Google Shape;116;p15"/>
          <p:cNvCxnSpPr>
            <a:stCxn id="115" idx="3"/>
          </p:cNvCxnSpPr>
          <p:nvPr/>
        </p:nvCxnSpPr>
        <p:spPr>
          <a:xfrm flipH="1" rot="10800000">
            <a:off x="6403050" y="1376450"/>
            <a:ext cx="2729400" cy="12600"/>
          </a:xfrm>
          <a:prstGeom prst="straightConnector1">
            <a:avLst/>
          </a:prstGeom>
          <a:noFill/>
          <a:ln cap="flat" cmpd="sng" w="9525">
            <a:solidFill>
              <a:srgbClr val="CCCCCC"/>
            </a:solidFill>
            <a:prstDash val="solid"/>
            <a:round/>
            <a:headEnd len="med" w="med" type="none"/>
            <a:tailEnd len="med" w="med" type="none"/>
          </a:ln>
        </p:spPr>
      </p:cxnSp>
      <p:sp>
        <p:nvSpPr>
          <p:cNvPr id="117" name="Google Shape;117;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5"/>
          <p:cNvSpPr txBox="1"/>
          <p:nvPr/>
        </p:nvSpPr>
        <p:spPr>
          <a:xfrm>
            <a:off x="2522250" y="4372750"/>
            <a:ext cx="4099500" cy="5361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1000"/>
              </a:spcAft>
              <a:buNone/>
            </a:pPr>
            <a:r>
              <a:rPr b="1" i="1" lang="en" sz="1300">
                <a:latin typeface="Lora"/>
                <a:ea typeface="Lora"/>
                <a:cs typeface="Lora"/>
                <a:sym typeface="Lora"/>
              </a:rPr>
              <a:t>Un </a:t>
            </a:r>
            <a:r>
              <a:rPr b="1" i="1" lang="en" sz="1300">
                <a:highlight>
                  <a:srgbClr val="FFCD00"/>
                </a:highlight>
                <a:latin typeface="Lora"/>
                <a:ea typeface="Lora"/>
                <a:cs typeface="Lora"/>
                <a:sym typeface="Lora"/>
              </a:rPr>
              <a:t>application</a:t>
            </a:r>
            <a:r>
              <a:rPr b="1" i="1" lang="en" sz="1300">
                <a:latin typeface="Lora"/>
                <a:ea typeface="Lora"/>
                <a:cs typeface="Lora"/>
                <a:sym typeface="Lora"/>
              </a:rPr>
              <a:t> pour simplifier les démarches administratives !</a:t>
            </a:r>
            <a:endParaRPr b="1" i="1" sz="1300">
              <a:latin typeface="Lora"/>
              <a:ea typeface="Lora"/>
              <a:cs typeface="Lora"/>
              <a:sym typeface="Lora"/>
            </a:endParaRPr>
          </a:p>
        </p:txBody>
      </p:sp>
      <p:pic>
        <p:nvPicPr>
          <p:cNvPr id="119" name="Google Shape;119;p15"/>
          <p:cNvPicPr preferRelativeResize="0"/>
          <p:nvPr/>
        </p:nvPicPr>
        <p:blipFill>
          <a:blip r:embed="rId3">
            <a:alphaModFix/>
          </a:blip>
          <a:stretch>
            <a:fillRect/>
          </a:stretch>
        </p:blipFill>
        <p:spPr>
          <a:xfrm>
            <a:off x="2822838" y="2121350"/>
            <a:ext cx="3498335" cy="20990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cénario d’usage - avant PACT</a:t>
            </a:r>
            <a:endParaRPr/>
          </a:p>
        </p:txBody>
      </p:sp>
      <p:grpSp>
        <p:nvGrpSpPr>
          <p:cNvPr id="125" name="Google Shape;125;p16"/>
          <p:cNvGrpSpPr/>
          <p:nvPr/>
        </p:nvGrpSpPr>
        <p:grpSpPr>
          <a:xfrm>
            <a:off x="916458" y="1019750"/>
            <a:ext cx="214625" cy="214625"/>
            <a:chOff x="2594050" y="1631825"/>
            <a:chExt cx="439625" cy="439625"/>
          </a:xfrm>
        </p:grpSpPr>
        <p:sp>
          <p:nvSpPr>
            <p:cNvPr id="126" name="Google Shape;126;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nvSpPr>
        <p:spPr>
          <a:xfrm>
            <a:off x="991050" y="1447700"/>
            <a:ext cx="7161900" cy="3362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Manel AMILO (19 ans)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Manel est en école d’ingénieurs. Elle a besoin d’ouvrir un compte en banque, elle sait que certaines banques sont plus avantageuses que d’autres, et en plus, certaines ont un partenariat avec le gouvernement et proposent des crédits aux étudiants à taux avantageux et où le </a:t>
            </a:r>
            <a:r>
              <a:rPr b="1" lang="en" sz="1200">
                <a:solidFill>
                  <a:schemeClr val="dk1"/>
                </a:solidFill>
                <a:latin typeface="Quattrocento Sans"/>
                <a:ea typeface="Quattrocento Sans"/>
                <a:cs typeface="Quattrocento Sans"/>
                <a:sym typeface="Quattrocento Sans"/>
              </a:rPr>
              <a:t>garant</a:t>
            </a:r>
            <a:r>
              <a:rPr b="1" lang="en" sz="1200">
                <a:solidFill>
                  <a:schemeClr val="dk1"/>
                </a:solidFill>
                <a:latin typeface="Quattrocento Sans"/>
                <a:ea typeface="Quattrocento Sans"/>
                <a:cs typeface="Quattrocento Sans"/>
                <a:sym typeface="Quattrocento Sans"/>
              </a:rPr>
              <a:t> est l’etat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Mais comment s’y retrouver dans tant </a:t>
            </a:r>
            <a:r>
              <a:rPr b="1" lang="en" sz="1200">
                <a:solidFill>
                  <a:schemeClr val="dk1"/>
                </a:solidFill>
                <a:latin typeface="Quattrocento Sans"/>
                <a:ea typeface="Quattrocento Sans"/>
                <a:cs typeface="Quattrocento Sans"/>
                <a:sym typeface="Quattrocento Sans"/>
              </a:rPr>
              <a:t>d'information</a:t>
            </a:r>
            <a:r>
              <a:rPr b="1" lang="en" sz="1200">
                <a:solidFill>
                  <a:schemeClr val="dk1"/>
                </a:solidFill>
                <a:latin typeface="Quattrocento Sans"/>
                <a:ea typeface="Quattrocento Sans"/>
                <a:cs typeface="Quattrocento Sans"/>
                <a:sym typeface="Quattrocento Sans"/>
              </a:rPr>
              <a:t>?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En étant sur Instagram, elle voit passer une publicité du gouvernement pour une nouvelle application: “DesMarches”. Elle y lit “un facilitateur pour toutes vos démarches”.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Elle décide alors de l’installer, elle y rentre son âge, l’application lui propose alors de l’aide pour son permis de conduire, les aides de la CAF, les impôts, la banque parmi d’autres.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Manel est alors heureuse, car non seulement </a:t>
            </a:r>
            <a:r>
              <a:rPr b="1" lang="en" sz="1200">
                <a:solidFill>
                  <a:schemeClr val="dk1"/>
                </a:solidFill>
                <a:latin typeface="Quattrocento Sans"/>
                <a:ea typeface="Quattrocento Sans"/>
                <a:cs typeface="Quattrocento Sans"/>
                <a:sym typeface="Quattrocento Sans"/>
              </a:rPr>
              <a:t>l'application</a:t>
            </a:r>
            <a:r>
              <a:rPr b="1" lang="en" sz="1200">
                <a:solidFill>
                  <a:schemeClr val="dk1"/>
                </a:solidFill>
                <a:latin typeface="Quattrocento Sans"/>
                <a:ea typeface="Quattrocento Sans"/>
                <a:cs typeface="Quattrocento Sans"/>
                <a:sym typeface="Quattrocento Sans"/>
              </a:rPr>
              <a:t> l’a aidée à faire son choix de banque, elle a aussi découvert qu’il existait des aides pour son logement et son permis !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De plus, elle sait qu’à la fin de l’année, elle devra faire sa déclaration d’impôts. Mais ce qui était source de stress et d’anxiété ne l’est plus car </a:t>
            </a:r>
            <a:r>
              <a:rPr b="1" lang="en" sz="1200">
                <a:solidFill>
                  <a:schemeClr val="dk1"/>
                </a:solidFill>
                <a:latin typeface="Quattrocento Sans"/>
                <a:ea typeface="Quattrocento Sans"/>
                <a:cs typeface="Quattrocento Sans"/>
                <a:sym typeface="Quattrocento Sans"/>
              </a:rPr>
              <a:t>“DesMarches” l'accompagnera aussi dans cette étape de la vie.</a:t>
            </a:r>
            <a:endParaRPr b="1" sz="1200">
              <a:solidFill>
                <a:schemeClr val="dk1"/>
              </a:solidFill>
              <a:latin typeface="Quattrocento Sans"/>
              <a:ea typeface="Quattrocento Sans"/>
              <a:cs typeface="Quattrocento Sans"/>
              <a:sym typeface="Quattrocento Sans"/>
            </a:endParaRPr>
          </a:p>
        </p:txBody>
      </p:sp>
      <p:sp>
        <p:nvSpPr>
          <p:cNvPr id="131" name="Google Shape;131;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Scénario d’usage - après PACT</a:t>
            </a:r>
            <a:endParaRPr/>
          </a:p>
        </p:txBody>
      </p:sp>
      <p:grpSp>
        <p:nvGrpSpPr>
          <p:cNvPr id="137" name="Google Shape;137;p17"/>
          <p:cNvGrpSpPr/>
          <p:nvPr/>
        </p:nvGrpSpPr>
        <p:grpSpPr>
          <a:xfrm>
            <a:off x="916458" y="1019750"/>
            <a:ext cx="214625" cy="214625"/>
            <a:chOff x="2594050" y="1631825"/>
            <a:chExt cx="439625" cy="439625"/>
          </a:xfrm>
        </p:grpSpPr>
        <p:sp>
          <p:nvSpPr>
            <p:cNvPr id="138" name="Google Shape;138;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7"/>
          <p:cNvSpPr txBox="1"/>
          <p:nvPr/>
        </p:nvSpPr>
        <p:spPr>
          <a:xfrm>
            <a:off x="991050" y="1447700"/>
            <a:ext cx="7161900" cy="3362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Manel AMILO (19 ans)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Manel est en école d’ingénieurs. Manel doit donc faire plusieurs démarches :</a:t>
            </a:r>
            <a:endParaRPr b="1" sz="1200">
              <a:solidFill>
                <a:schemeClr val="dk1"/>
              </a:solidFill>
              <a:latin typeface="Quattrocento Sans"/>
              <a:ea typeface="Quattrocento Sans"/>
              <a:cs typeface="Quattrocento Sans"/>
              <a:sym typeface="Quattrocento Sans"/>
            </a:endParaRPr>
          </a:p>
          <a:p>
            <a:pPr indent="-304800" lvl="0" marL="457200" rtl="0" algn="l">
              <a:spcBef>
                <a:spcPts val="600"/>
              </a:spcBef>
              <a:spcAft>
                <a:spcPts val="0"/>
              </a:spcAft>
              <a:buClr>
                <a:schemeClr val="dk1"/>
              </a:buClr>
              <a:buSzPts val="1200"/>
              <a:buFont typeface="Quattrocento Sans"/>
              <a:buChar char="-"/>
            </a:pPr>
            <a:r>
              <a:rPr b="1" lang="en" sz="1200">
                <a:solidFill>
                  <a:schemeClr val="dk1"/>
                </a:solidFill>
                <a:latin typeface="Quattrocento Sans"/>
                <a:ea typeface="Quattrocento Sans"/>
                <a:cs typeface="Quattrocento Sans"/>
                <a:sym typeface="Quattrocento Sans"/>
              </a:rPr>
              <a:t>Logement</a:t>
            </a:r>
            <a:endParaRPr b="1"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b="1" lang="en" sz="1200">
                <a:solidFill>
                  <a:schemeClr val="dk1"/>
                </a:solidFill>
                <a:latin typeface="Quattrocento Sans"/>
                <a:ea typeface="Quattrocento Sans"/>
                <a:cs typeface="Quattrocento Sans"/>
                <a:sym typeface="Quattrocento Sans"/>
              </a:rPr>
              <a:t>CAF</a:t>
            </a:r>
            <a:endParaRPr b="1"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b="1" lang="en" sz="1200">
                <a:solidFill>
                  <a:schemeClr val="dk1"/>
                </a:solidFill>
                <a:latin typeface="Quattrocento Sans"/>
                <a:ea typeface="Quattrocento Sans"/>
                <a:cs typeface="Quattrocento Sans"/>
                <a:sym typeface="Quattrocento Sans"/>
              </a:rPr>
              <a:t>Inscription à l’école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Pour l’aider dans ses démarches, elle utilise AutoForm. Elle doit donc télécharger l’application et l’extension et elle doit donc mettre ces informations dans </a:t>
            </a:r>
            <a:r>
              <a:rPr b="1" lang="en" sz="1200">
                <a:solidFill>
                  <a:schemeClr val="dk1"/>
                </a:solidFill>
                <a:latin typeface="Quattrocento Sans"/>
                <a:ea typeface="Quattrocento Sans"/>
                <a:cs typeface="Quattrocento Sans"/>
                <a:sym typeface="Quattrocento Sans"/>
              </a:rPr>
              <a:t>l'application</a:t>
            </a:r>
            <a:r>
              <a:rPr b="1" lang="en" sz="1200">
                <a:solidFill>
                  <a:schemeClr val="dk1"/>
                </a:solidFill>
                <a:latin typeface="Quattrocento Sans"/>
                <a:ea typeface="Quattrocento Sans"/>
                <a:cs typeface="Quattrocento Sans"/>
                <a:sym typeface="Quattrocento Sans"/>
              </a:rPr>
              <a: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Puis lorsqu’elle se baladera sur les sites web contenant des démarches, elle pourra activer l’extension pour remplir les formulaires. Ensuite, elle pourra vérifier les champs et valider le formulaire.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Ainsi, elle aura gagner du temps dans ses démarches.</a:t>
            </a:r>
            <a:endParaRPr b="1" sz="1200">
              <a:solidFill>
                <a:schemeClr val="dk1"/>
              </a:solidFill>
              <a:latin typeface="Quattrocento Sans"/>
              <a:ea typeface="Quattrocento Sans"/>
              <a:cs typeface="Quattrocento Sans"/>
              <a:sym typeface="Quattrocento Sans"/>
            </a:endParaRPr>
          </a:p>
        </p:txBody>
      </p:sp>
      <p:sp>
        <p:nvSpPr>
          <p:cNvPr id="143" name="Google Shape;143;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381250" y="896100"/>
            <a:ext cx="43743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Scénario d’usage - changement</a:t>
            </a:r>
            <a:endParaRPr/>
          </a:p>
        </p:txBody>
      </p:sp>
      <p:grpSp>
        <p:nvGrpSpPr>
          <p:cNvPr id="149" name="Google Shape;149;p18"/>
          <p:cNvGrpSpPr/>
          <p:nvPr/>
        </p:nvGrpSpPr>
        <p:grpSpPr>
          <a:xfrm>
            <a:off x="916458" y="1019750"/>
            <a:ext cx="214625" cy="214625"/>
            <a:chOff x="2594050" y="1631825"/>
            <a:chExt cx="439625" cy="439625"/>
          </a:xfrm>
        </p:grpSpPr>
        <p:sp>
          <p:nvSpPr>
            <p:cNvPr id="150" name="Google Shape;150;p1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8"/>
          <p:cNvSpPr txBox="1"/>
          <p:nvPr/>
        </p:nvSpPr>
        <p:spPr>
          <a:xfrm>
            <a:off x="991050" y="1447700"/>
            <a:ext cx="7161900" cy="3362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Après le premier scénario d’usage, nous nous sommes rendus compte que maintenir une telle application prendrais du temps et aurait un coût, ce n’était donc pas un projet réellement viable sur la longueur (il aurait fallu mettre un </a:t>
            </a:r>
            <a:r>
              <a:rPr b="1" lang="en" sz="1200">
                <a:solidFill>
                  <a:schemeClr val="dk1"/>
                </a:solidFill>
                <a:latin typeface="Quattrocento Sans"/>
                <a:ea typeface="Quattrocento Sans"/>
                <a:cs typeface="Quattrocento Sans"/>
                <a:sym typeface="Quattrocento Sans"/>
              </a:rPr>
              <a:t>système</a:t>
            </a:r>
            <a:r>
              <a:rPr b="1" lang="en" sz="1200">
                <a:solidFill>
                  <a:schemeClr val="dk1"/>
                </a:solidFill>
                <a:latin typeface="Quattrocento Sans"/>
                <a:ea typeface="Quattrocento Sans"/>
                <a:cs typeface="Quattrocento Sans"/>
                <a:sym typeface="Quattrocento Sans"/>
              </a:rPr>
              <a:t> de dons ou de publicité pour récupérer de l’argent, pour que quelqu’un maintienne l’application). Pour ne pas à avoir de faire de grosse maintenance, nous voulons créer une application qui puissent être utilisée sur le long terme par l’utilisateur. C’est le cas avec AutoForm, l’utilisateur remplit ces données, puis il peut les utiliser.</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Notre scénario d’usage a donc bien changé entre nos deux versions :</a:t>
            </a:r>
            <a:endParaRPr b="1" sz="1200">
              <a:solidFill>
                <a:schemeClr val="dk1"/>
              </a:solidFill>
              <a:latin typeface="Quattrocento Sans"/>
              <a:ea typeface="Quattrocento Sans"/>
              <a:cs typeface="Quattrocento Sans"/>
              <a:sym typeface="Quattrocento Sans"/>
            </a:endParaRPr>
          </a:p>
          <a:p>
            <a:pPr indent="-304800" lvl="0" marL="457200" rtl="0" algn="l">
              <a:spcBef>
                <a:spcPts val="600"/>
              </a:spcBef>
              <a:spcAft>
                <a:spcPts val="0"/>
              </a:spcAft>
              <a:buClr>
                <a:schemeClr val="dk1"/>
              </a:buClr>
              <a:buSzPts val="1200"/>
              <a:buFont typeface="Quattrocento Sans"/>
              <a:buChar char="-"/>
            </a:pPr>
            <a:r>
              <a:rPr b="1" lang="en" sz="1200">
                <a:solidFill>
                  <a:schemeClr val="dk1"/>
                </a:solidFill>
                <a:latin typeface="Quattrocento Sans"/>
                <a:ea typeface="Quattrocento Sans"/>
                <a:cs typeface="Quattrocento Sans"/>
                <a:sym typeface="Quattrocento Sans"/>
              </a:rPr>
              <a:t>Changement de concept : au lieu de simplement présenter des démarches, notre application permettra de remplir les formulaire des démarches.</a:t>
            </a:r>
            <a:endParaRPr b="1"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b="1" lang="en" sz="1200">
                <a:solidFill>
                  <a:schemeClr val="dk1"/>
                </a:solidFill>
                <a:latin typeface="Quattrocento Sans"/>
                <a:ea typeface="Quattrocento Sans"/>
                <a:cs typeface="Quattrocento Sans"/>
                <a:sym typeface="Quattrocento Sans"/>
              </a:rPr>
              <a:t>Avantages : Les données de </a:t>
            </a:r>
            <a:r>
              <a:rPr b="1" lang="en" sz="1200">
                <a:solidFill>
                  <a:schemeClr val="dk1"/>
                </a:solidFill>
                <a:latin typeface="Quattrocento Sans"/>
                <a:ea typeface="Quattrocento Sans"/>
                <a:cs typeface="Quattrocento Sans"/>
                <a:sym typeface="Quattrocento Sans"/>
              </a:rPr>
              <a:t>l'utilisateur</a:t>
            </a:r>
            <a:r>
              <a:rPr b="1" lang="en" sz="1200">
                <a:solidFill>
                  <a:schemeClr val="dk1"/>
                </a:solidFill>
                <a:latin typeface="Quattrocento Sans"/>
                <a:ea typeface="Quattrocento Sans"/>
                <a:cs typeface="Quattrocento Sans"/>
                <a:sym typeface="Quattrocento Sans"/>
              </a:rPr>
              <a:t> sont stockées en un seul point, et donc elles sont facile à </a:t>
            </a:r>
            <a:r>
              <a:rPr b="1" lang="en" sz="1200">
                <a:solidFill>
                  <a:schemeClr val="dk1"/>
                </a:solidFill>
                <a:latin typeface="Quattrocento Sans"/>
                <a:ea typeface="Quattrocento Sans"/>
                <a:cs typeface="Quattrocento Sans"/>
                <a:sym typeface="Quattrocento Sans"/>
              </a:rPr>
              <a:t>accéder</a:t>
            </a:r>
            <a:r>
              <a:rPr b="1" lang="en" sz="1200">
                <a:solidFill>
                  <a:schemeClr val="dk1"/>
                </a:solidFill>
                <a:latin typeface="Quattrocento Sans"/>
                <a:ea typeface="Quattrocento Sans"/>
                <a:cs typeface="Quattrocento Sans"/>
                <a:sym typeface="Quattrocento Sans"/>
              </a:rPr>
              <a:t>, de plus elle sont chiffrées.</a:t>
            </a:r>
            <a:endParaRPr b="1"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b="1" lang="en" sz="1200">
                <a:solidFill>
                  <a:schemeClr val="dk1"/>
                </a:solidFill>
                <a:latin typeface="Quattrocento Sans"/>
                <a:ea typeface="Quattrocento Sans"/>
                <a:cs typeface="Quattrocento Sans"/>
                <a:sym typeface="Quattrocento Sans"/>
              </a:rPr>
              <a:t>Changement de support : entre les deux versions, nous utilisons toujours une application, mais dans la seconde version, nous utilisons aussi une extension (qui va permettre de remplir les formulaires)</a:t>
            </a:r>
            <a:endParaRPr b="1" sz="1200">
              <a:solidFill>
                <a:schemeClr val="dk1"/>
              </a:solidFill>
              <a:latin typeface="Quattrocento Sans"/>
              <a:ea typeface="Quattrocento Sans"/>
              <a:cs typeface="Quattrocento Sans"/>
              <a:sym typeface="Quattrocento Sans"/>
            </a:endParaRPr>
          </a:p>
        </p:txBody>
      </p:sp>
      <p:sp>
        <p:nvSpPr>
          <p:cNvPr id="155" name="Google Shape;155;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nvSpPr>
        <p:spPr>
          <a:xfrm>
            <a:off x="991050" y="1573500"/>
            <a:ext cx="7161900" cy="2963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C’est une application qui a pour but de regrouper les informations des usagers et qui les utilise pour remplir les formulaires en ligne en communiquant avec une extension web.</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L’application sera divisée en onglets correspondant au type de donnée demandée : identité, logement…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Aider les personnes à naviguer dans le monde de l’administration et en particulier les jeunes qui entrent dans la vie active.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Un risque serait que notre extension remplisse mal les formulaires, menant à un échec de la procédure.</a:t>
            </a:r>
            <a:endParaRPr b="1" sz="1200">
              <a:solidFill>
                <a:schemeClr val="dk1"/>
              </a:solidFill>
              <a:highlight>
                <a:schemeClr val="accent1"/>
              </a:highlight>
              <a:latin typeface="Quattrocento Sans"/>
              <a:ea typeface="Quattrocento Sans"/>
              <a:cs typeface="Quattrocento Sans"/>
              <a:sym typeface="Quattrocento Sans"/>
            </a:endParaRPr>
          </a:p>
        </p:txBody>
      </p:sp>
      <p:sp>
        <p:nvSpPr>
          <p:cNvPr id="161" name="Google Shape;161;p19"/>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Aspects techniques de la solutions</a:t>
            </a:r>
            <a:endParaRPr sz="1400"/>
          </a:p>
        </p:txBody>
      </p:sp>
      <p:grpSp>
        <p:nvGrpSpPr>
          <p:cNvPr id="162" name="Google Shape;162;p19"/>
          <p:cNvGrpSpPr/>
          <p:nvPr/>
        </p:nvGrpSpPr>
        <p:grpSpPr>
          <a:xfrm>
            <a:off x="916458" y="1019750"/>
            <a:ext cx="214625" cy="214625"/>
            <a:chOff x="2594050" y="1631825"/>
            <a:chExt cx="439625" cy="439625"/>
          </a:xfrm>
        </p:grpSpPr>
        <p:sp>
          <p:nvSpPr>
            <p:cNvPr id="163" name="Google Shape;163;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73" name="Google Shape;173;p20"/>
          <p:cNvGrpSpPr/>
          <p:nvPr/>
        </p:nvGrpSpPr>
        <p:grpSpPr>
          <a:xfrm>
            <a:off x="916458" y="1019750"/>
            <a:ext cx="214625" cy="214625"/>
            <a:chOff x="2594050" y="1631825"/>
            <a:chExt cx="439625" cy="439625"/>
          </a:xfrm>
        </p:grpSpPr>
        <p:sp>
          <p:nvSpPr>
            <p:cNvPr id="174" name="Google Shape;174;p2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0"/>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Compatibilité avec les infrastructures</a:t>
            </a:r>
            <a:endParaRPr sz="1400"/>
          </a:p>
        </p:txBody>
      </p:sp>
      <p:sp>
        <p:nvSpPr>
          <p:cNvPr id="180" name="Google Shape;180;p20"/>
          <p:cNvSpPr txBox="1"/>
          <p:nvPr/>
        </p:nvSpPr>
        <p:spPr>
          <a:xfrm>
            <a:off x="916450" y="1637650"/>
            <a:ext cx="7161900" cy="286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L’application  pourra être consulté depuis un ordinateur avec accès à internet.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L’objectif est de toucher un maximum de personnes. Pour cela, elle doit s’adapter à un maximum de navigateurs.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En passant par une plateforme complètement digitale, on exclut toutes les personnes qui n’ont pas accès à internet.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