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9" r:id="rId3"/>
    <p:sldId id="260" r:id="rId4"/>
    <p:sldId id="261" r:id="rId5"/>
    <p:sldId id="266" r:id="rId6"/>
    <p:sldId id="268" r:id="rId7"/>
    <p:sldId id="269" r:id="rId8"/>
    <p:sldId id="272" r:id="rId9"/>
    <p:sldId id="270" r:id="rId10"/>
    <p:sldId id="273" r:id="rId11"/>
    <p:sldId id="271" r:id="rId12"/>
    <p:sldId id="274" r:id="rId13"/>
    <p:sldId id="276" r:id="rId14"/>
    <p:sldId id="275" r:id="rId15"/>
    <p:sldId id="27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3;&#1072;&#1083;&#1103;\Desktop\&#1044;&#1080;&#1087;&#1083;&#1086;&#1084;\&#1040;&#1085;&#1072;&#1083;&#1080;&#1079;%20&#1076;&#1072;&#1085;&#1085;&#1099;&#1093;(&#1082;&#1072;&#1083;&#1100;&#1082;&#1091;&#1083;&#1103;&#1090;&#1086;&#1088;)%20&#1058;&#1080;&#1090;&#1086;&#1074;&#1072;%20&#1043;.&#105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3;&#1072;&#1083;&#1103;\Desktop\&#1044;&#1080;&#1087;&#1083;&#1086;&#1084;\&#1040;&#1085;&#1072;&#1083;&#1080;&#1079;%20&#1076;&#1072;&#1085;&#1085;&#1099;&#1093;(&#1082;&#1072;&#1083;&#1100;&#1082;&#1091;&#1083;&#1103;&#1090;&#1086;&#1088;)%20&#1058;&#1080;&#1090;&#1086;&#1074;&#1072;%20&#1043;.&#105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3;&#1072;&#1083;&#1103;\Desktop\&#1044;&#1080;&#1087;&#1083;&#1086;&#1084;\&#1040;&#1085;&#1072;&#1083;&#1080;&#1079;%20&#1076;&#1072;&#1085;&#1085;&#1099;&#1093;(&#1082;&#1072;&#1083;&#1100;&#1082;&#1091;&#1083;&#1103;&#1090;&#1086;&#1088;)%20&#1058;&#1080;&#1090;&#1086;&#1074;&#1072;%20&#1043;.&#105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3;&#1072;&#1083;&#1103;\Desktop\&#1044;&#1080;&#1087;&#1083;&#1086;&#1084;\&#1040;&#1085;&#1072;&#1083;&#1080;&#1079;%20&#1076;&#1072;&#1085;&#1085;&#1099;&#1093;(&#1082;&#1072;&#1083;&#1100;&#1082;&#1091;&#1083;&#1103;&#1090;&#1086;&#1088;)%20&#1058;&#1080;&#1090;&#1086;&#1074;&#1072;%20&#1043;.&#105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[Анализ данных(калькулятор) Титова Г.Н.xlsx]Лист1!Сводная таблица2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i="1">
                <a:solidFill>
                  <a:schemeClr val="bg2">
                    <a:lumMod val="75000"/>
                  </a:schemeClr>
                </a:solidFill>
              </a:rPr>
              <a:t>Торговые точки с положительным исходом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circle"/>
          <c:size val="4"/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dk1">
                  <a:tint val="88500"/>
                  <a:shade val="95000"/>
                </a:schemeClr>
              </a:contourClr>
            </a:sp3d>
          </c:spPr>
          <c:invertIfNegative val="0"/>
          <c:cat>
            <c:strRef>
              <c:f>Лист1!$B$3:$B$8</c:f>
              <c:strCache>
                <c:ptCount val="5"/>
                <c:pt idx="0">
                  <c:v>Владимир</c:v>
                </c:pt>
                <c:pt idx="1">
                  <c:v>Казань</c:v>
                </c:pt>
                <c:pt idx="2">
                  <c:v>Москва</c:v>
                </c:pt>
                <c:pt idx="3">
                  <c:v>Самара</c:v>
                </c:pt>
                <c:pt idx="4">
                  <c:v>Санкт-Петербург</c:v>
                </c:pt>
              </c:strCache>
            </c:strRef>
          </c:cat>
          <c:val>
            <c:numRef>
              <c:f>Лист1!$C$3:$C$8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A-4900-ADA5-D8EC3846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826720"/>
        <c:axId val="50825056"/>
        <c:axId val="0"/>
      </c:bar3DChart>
      <c:catAx>
        <c:axId val="508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825056"/>
        <c:crosses val="autoZero"/>
        <c:auto val="1"/>
        <c:lblAlgn val="ctr"/>
        <c:lblOffset val="100"/>
        <c:noMultiLvlLbl val="0"/>
      </c:catAx>
      <c:valAx>
        <c:axId val="5082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82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[Анализ данных(калькулятор) Титова Г.Н.xlsx]Лист1!Сводная таблица2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i="1">
                <a:solidFill>
                  <a:schemeClr val="bg2">
                    <a:lumMod val="75000"/>
                  </a:schemeClr>
                </a:solidFill>
              </a:rPr>
              <a:t>Торговые точки с положительным исходом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circle"/>
          <c:size val="4"/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dk1">
                  <a:tint val="88500"/>
                  <a:shade val="95000"/>
                </a:schemeClr>
              </a:contourClr>
            </a:sp3d>
          </c:spPr>
          <c:invertIfNegative val="0"/>
          <c:cat>
            <c:strRef>
              <c:f>Лист1!$B$3:$B$8</c:f>
              <c:strCache>
                <c:ptCount val="5"/>
                <c:pt idx="0">
                  <c:v>Владимир</c:v>
                </c:pt>
                <c:pt idx="1">
                  <c:v>Казань</c:v>
                </c:pt>
                <c:pt idx="2">
                  <c:v>Москва</c:v>
                </c:pt>
                <c:pt idx="3">
                  <c:v>Самара</c:v>
                </c:pt>
                <c:pt idx="4">
                  <c:v>Санкт-Петербург</c:v>
                </c:pt>
              </c:strCache>
            </c:strRef>
          </c:cat>
          <c:val>
            <c:numRef>
              <c:f>Лист1!$C$3:$C$8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A-48BC-AB00-81003F87D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826720"/>
        <c:axId val="50825056"/>
        <c:axId val="0"/>
      </c:bar3DChart>
      <c:catAx>
        <c:axId val="508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825056"/>
        <c:crosses val="autoZero"/>
        <c:auto val="1"/>
        <c:lblAlgn val="ctr"/>
        <c:lblOffset val="100"/>
        <c:noMultiLvlLbl val="0"/>
      </c:catAx>
      <c:valAx>
        <c:axId val="5082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82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[Анализ данных(калькулятор) Титова Г.Н.xlsx]Лист1!Сводная таблица3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1" u="none" strike="noStrike" kern="1200" cap="none" spc="2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i="1">
                <a:solidFill>
                  <a:schemeClr val="bg2">
                    <a:lumMod val="75000"/>
                  </a:schemeClr>
                </a:solidFill>
              </a:rPr>
              <a:t>Торговые точки с отрицательным исходом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1" u="none" strike="noStrike" kern="1200" cap="none" spc="2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circle"/>
          <c:size val="4"/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Лист1!$C$11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dk1">
                  <a:tint val="88500"/>
                  <a:shade val="95000"/>
                </a:schemeClr>
              </a:contourClr>
            </a:sp3d>
          </c:spPr>
          <c:invertIfNegative val="0"/>
          <c:cat>
            <c:strRef>
              <c:f>Лист1!$B$12:$B$15</c:f>
              <c:strCache>
                <c:ptCount val="3"/>
                <c:pt idx="0">
                  <c:v>Волгоград</c:v>
                </c:pt>
                <c:pt idx="1">
                  <c:v>Краснодар</c:v>
                </c:pt>
                <c:pt idx="2">
                  <c:v>Москва</c:v>
                </c:pt>
              </c:strCache>
            </c:strRef>
          </c:cat>
          <c:val>
            <c:numRef>
              <c:f>Лист1!$C$12:$C$15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2-4A7E-8FCE-9BC513B4A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6144176"/>
        <c:axId val="676142512"/>
        <c:axId val="0"/>
      </c:bar3DChart>
      <c:catAx>
        <c:axId val="67614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6142512"/>
        <c:crosses val="autoZero"/>
        <c:auto val="1"/>
        <c:lblAlgn val="ctr"/>
        <c:lblOffset val="100"/>
        <c:noMultiLvlLbl val="0"/>
      </c:catAx>
      <c:valAx>
        <c:axId val="6761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614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[Анализ данных(калькулятор) Титова Г.Н.xlsx]Лист1!Сводная таблица4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1" u="none" strike="noStrike" kern="1200" cap="none" spc="2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i="1">
                <a:solidFill>
                  <a:schemeClr val="bg2">
                    <a:lumMod val="75000"/>
                  </a:schemeClr>
                </a:solidFill>
              </a:rPr>
              <a:t>Торговые точки с нейтральным исходом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1" u="none" strike="noStrike" kern="1200" cap="none" spc="2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circle"/>
          <c:size val="4"/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tint val="50000"/>
                  <a:satMod val="300000"/>
                </a:schemeClr>
              </a:gs>
              <a:gs pos="35000">
                <a:schemeClr val="dk1">
                  <a:tint val="88500"/>
                  <a:tint val="37000"/>
                  <a:satMod val="300000"/>
                </a:schemeClr>
              </a:gs>
              <a:gs pos="100000">
                <a:schemeClr val="dk1">
                  <a:tint val="88500"/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dk1">
                <a:tint val="88500"/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p3d contourW="9525">
            <a:contourClr>
              <a:schemeClr val="dk1">
                <a:tint val="88500"/>
                <a:shade val="9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Лист1!$C$18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tint val="50000"/>
                    <a:satMod val="300000"/>
                  </a:schemeClr>
                </a:gs>
                <a:gs pos="35000">
                  <a:schemeClr val="dk1">
                    <a:tint val="88500"/>
                    <a:tint val="37000"/>
                    <a:satMod val="300000"/>
                  </a:schemeClr>
                </a:gs>
                <a:gs pos="100000">
                  <a:schemeClr val="dk1">
                    <a:tint val="88500"/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tint val="88500"/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dk1">
                  <a:tint val="88500"/>
                  <a:shade val="95000"/>
                </a:schemeClr>
              </a:contourClr>
            </a:sp3d>
          </c:spPr>
          <c:invertIfNegative val="0"/>
          <c:cat>
            <c:strRef>
              <c:f>Лист1!$B$19:$B$31</c:f>
              <c:strCache>
                <c:ptCount val="12"/>
                <c:pt idx="0">
                  <c:v>Дмитров</c:v>
                </c:pt>
                <c:pt idx="1">
                  <c:v>Казань</c:v>
                </c:pt>
                <c:pt idx="2">
                  <c:v>Краснодар</c:v>
                </c:pt>
                <c:pt idx="3">
                  <c:v>Красноярск</c:v>
                </c:pt>
                <c:pt idx="4">
                  <c:v>Москва</c:v>
                </c:pt>
                <c:pt idx="5">
                  <c:v>Мурманск</c:v>
                </c:pt>
                <c:pt idx="6">
                  <c:v>Санкт-Петербург</c:v>
                </c:pt>
                <c:pt idx="7">
                  <c:v>Саратов</c:v>
                </c:pt>
                <c:pt idx="8">
                  <c:v>Сахалинск</c:v>
                </c:pt>
                <c:pt idx="9">
                  <c:v>Сочи</c:v>
                </c:pt>
                <c:pt idx="10">
                  <c:v>Тольятти</c:v>
                </c:pt>
                <c:pt idx="11">
                  <c:v>Тюмень</c:v>
                </c:pt>
              </c:strCache>
            </c:strRef>
          </c:cat>
          <c:val>
            <c:numRef>
              <c:f>Лист1!$C$19:$C$31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  <c:pt idx="4">
                  <c:v>6</c:v>
                </c:pt>
                <c:pt idx="5">
                  <c:v>2</c:v>
                </c:pt>
                <c:pt idx="6">
                  <c:v>10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5A-417C-8AAC-0116904BA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76115472"/>
        <c:axId val="676125040"/>
        <c:axId val="0"/>
      </c:bar3DChart>
      <c:catAx>
        <c:axId val="67611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6125040"/>
        <c:crosses val="autoZero"/>
        <c:auto val="1"/>
        <c:lblAlgn val="ctr"/>
        <c:lblOffset val="100"/>
        <c:noMultiLvlLbl val="0"/>
      </c:catAx>
      <c:valAx>
        <c:axId val="67612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611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08.05.2023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4754169"/>
          </a:xfrm>
        </p:spPr>
        <p:txBody>
          <a:bodyPr rtlCol="0">
            <a:normAutofit fontScale="90000"/>
          </a:bodyPr>
          <a:lstStyle/>
          <a:p>
            <a:r>
              <a:rPr lang="ru" sz="7200" i="1" dirty="0"/>
              <a:t>Анализ данных </a:t>
            </a:r>
            <a:r>
              <a:rPr lang="ru-RU" sz="7200" i="1" dirty="0"/>
              <a:t>АБ-теста ритейла </a:t>
            </a:r>
            <a:r>
              <a:rPr lang="en-US" sz="7200" i="1" dirty="0" err="1"/>
              <a:t>SkyLenta</a:t>
            </a:r>
            <a:endParaRPr lang="ru" sz="7200" i="1" dirty="0"/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F1109EB-7932-49B8-B2DF-DA5AB122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C9E61B2-198F-4C6D-A491-DBDFF19FB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180623"/>
              </p:ext>
            </p:extLst>
          </p:nvPr>
        </p:nvGraphicFramePr>
        <p:xfrm>
          <a:off x="1096963" y="540913"/>
          <a:ext cx="10058400" cy="532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114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7551B-A033-4EBE-B95D-1520982C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53" y="530992"/>
            <a:ext cx="10058400" cy="2311336"/>
          </a:xfrm>
        </p:spPr>
        <p:txBody>
          <a:bodyPr>
            <a:noAutofit/>
          </a:bodyPr>
          <a:lstStyle/>
          <a:p>
            <a:r>
              <a:rPr lang="ru-RU" sz="3200" i="1" dirty="0"/>
              <a:t>На основе полученных данных построен калькулятор, который отображает суммарную прибыль, потери и изменение количества наблюдений в торговых точках с нейтральным исходом(с целью изменения метрик)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B5118D3-8F4B-470E-9E52-FF0D674A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8" y="3037298"/>
            <a:ext cx="5332053" cy="110051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14B592D-88A5-443C-BF1D-6771BCFA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A418C-EF77-49EB-8D82-EFB7B4A3B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9" y="4137809"/>
            <a:ext cx="5332052" cy="8641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C82622-10AF-4B5C-A2F2-43215FBE2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9" y="4903675"/>
            <a:ext cx="5332052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BF088-0794-4A0F-9A13-044A2ACE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Итоги АБ-тестирования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A9F278-54AD-4B84-BF48-F36C8222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показало, что гипотеза о введении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пуш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-уведомлений ритейла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SkyLenta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подтвердилась и показала положительный результат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торговых точек в городах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C8D41-3041-4B9F-954C-F2AB10F4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09.05.2023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E99139-E4A8-4EFD-9E2A-79142507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59372"/>
            <a:ext cx="3448962" cy="31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48476-1A55-4609-AA10-61E3F712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Итоги АБ-тестирования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0EDC7-20FA-4521-B569-44653C67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о введении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пуш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-уведомлений ритейла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SkyLenta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подтвердилась и показала отрицательный результат</a:t>
            </a:r>
            <a:endParaRPr lang="ru-RU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C1518-0D4F-4840-A4BD-59A92877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09.05.2023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66B4CE-B2D6-4EAA-954A-F0141D8D8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02351"/>
            <a:ext cx="3745176" cy="10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20824A-54BE-4FE5-B6EB-A720F967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i="1" dirty="0">
                <a:cs typeface="Times New Roman" panose="02020603050405020304" pitchFamily="18" charset="0"/>
              </a:rPr>
              <a:t>Остальные торговые точки требуют более глубокого анализа или доработок для д</a:t>
            </a:r>
            <a:r>
              <a:rPr lang="ru-RU" sz="2800" i="1" dirty="0">
                <a:solidFill>
                  <a:srgbClr val="000000"/>
                </a:solidFill>
                <a:effectLst/>
              </a:rPr>
              <a:t>остижение нужного уровня статистической значимости.</a:t>
            </a:r>
            <a:endParaRPr lang="ru-RU" sz="2800" i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BC927-D728-47C8-BC8B-75621676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09.05.2023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8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0F8CC-291F-4B11-BA58-B54D2D672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19099"/>
          </a:xfrm>
        </p:spPr>
        <p:txBody>
          <a:bodyPr>
            <a:normAutofit/>
          </a:bodyPr>
          <a:lstStyle/>
          <a:p>
            <a:r>
              <a:rPr lang="ru-RU" sz="6000" i="1" dirty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C1663-7A04-4D7C-99D1-5A597435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4DAEB3-2211-4CA3-9D23-0143FCF3926F}" type="datetime1">
              <a:rPr lang="ru-RU" smtClean="0"/>
              <a:t>09.05.2023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3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DC25-A2DC-40D2-B1A4-35E4DFDA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Задача</a:t>
            </a:r>
            <a:r>
              <a:rPr lang="en-US" i="1" dirty="0"/>
              <a:t>: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9E26F-C502-4F64-B1A2-5FD23E7C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i="1" dirty="0"/>
              <a:t>проанализировать АБ-Тест ритейла </a:t>
            </a:r>
            <a:r>
              <a:rPr lang="en-US" sz="3200" i="1" dirty="0" err="1"/>
              <a:t>SkyLenta</a:t>
            </a:r>
            <a:r>
              <a:rPr lang="ru-RU" sz="3200" i="1" dirty="0"/>
              <a:t> , проведенный во всех городах.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9D731-CFB1-4685-AF24-8A8D9CEA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1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79F50-9F18-42D9-91A1-C34A7601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Цель эксперимента</a:t>
            </a:r>
            <a:r>
              <a:rPr lang="en-US" i="1" dirty="0"/>
              <a:t>: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39D16-B277-4FCD-9E7E-AB1E4D7E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200" i="1" dirty="0"/>
              <a:t>Исследование альтернативного метода воздействия на клиентские покупки с помощью </a:t>
            </a:r>
            <a:r>
              <a:rPr lang="ru-RU" sz="3200" i="1" dirty="0" err="1"/>
              <a:t>пуш</a:t>
            </a:r>
            <a:r>
              <a:rPr lang="ru-RU" sz="3200" i="1" dirty="0"/>
              <a:t>-уведомлений.</a:t>
            </a:r>
          </a:p>
          <a:p>
            <a:r>
              <a:rPr lang="ru-RU" sz="3200" i="1" dirty="0"/>
              <a:t>Воздействие “</a:t>
            </a:r>
            <a:r>
              <a:rPr lang="ru-RU" sz="3200" b="1" i="1" dirty="0"/>
              <a:t>контроль</a:t>
            </a:r>
            <a:r>
              <a:rPr lang="ru-RU" sz="3200" i="1" dirty="0"/>
              <a:t>” - уведомление о новых товарах и скидках с помощью баннера в приложении</a:t>
            </a:r>
          </a:p>
          <a:p>
            <a:r>
              <a:rPr lang="ru-RU" sz="3200" i="1" dirty="0"/>
              <a:t>Воздействие “</a:t>
            </a:r>
            <a:r>
              <a:rPr lang="ru-RU" sz="3200" b="1" i="1" dirty="0"/>
              <a:t>тест</a:t>
            </a:r>
            <a:r>
              <a:rPr lang="ru-RU" sz="3200" i="1" dirty="0"/>
              <a:t>” - уведомление с помощью пуша (сообщение о товарах и скидках появится в уведомлениях приложения).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4D82C-A01A-4D9C-98D5-2BBAE02C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5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F0D87-5E2E-4861-9FA7-255F62FC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7042"/>
          </a:xfrm>
        </p:spPr>
        <p:txBody>
          <a:bodyPr>
            <a:normAutofit/>
          </a:bodyPr>
          <a:lstStyle/>
          <a:p>
            <a:r>
              <a:rPr lang="ru-RU" sz="3200" i="1" dirty="0"/>
              <a:t>При исследовании было выявлено распределение торговых точек по городам.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91050B-178D-4595-9E64-9B6BCCA0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9" y="1313646"/>
            <a:ext cx="7527389" cy="4952193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354BB0A-870D-4547-8855-0B665C62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4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9827C-B9AB-4503-9141-5BE6F964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Распределение платежей тестовой и контрольной группы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CD44E3-16CA-445F-BB00-4B52A952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i="1" dirty="0"/>
              <a:t>Данные гистограммы получены после очистки данных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78C7A8-221B-4432-B33A-8495D1AA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08.05.2023</a:t>
            </a:fld>
            <a:endParaRPr lang="en-US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513B8AB-69C5-4B74-BF2E-50B5AAD3C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17" y="476518"/>
            <a:ext cx="7252035" cy="5511847"/>
          </a:xfrm>
        </p:spPr>
      </p:pic>
    </p:spTree>
    <p:extLst>
      <p:ext uri="{BB962C8B-B14F-4D97-AF65-F5344CB8AC3E}">
        <p14:creationId xmlns:p14="http://schemas.microsoft.com/office/powerpoint/2010/main" val="7295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9EBD2-0795-43C3-A38A-CE3270B4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На основе исследуемых данных можно сделать вывод</a:t>
            </a:r>
            <a:r>
              <a:rPr lang="en-US" i="1" dirty="0"/>
              <a:t>:</a:t>
            </a:r>
            <a:endParaRPr lang="ru-RU" i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49D5F5-C207-4799-A22A-9F99F932E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26" y="1908916"/>
            <a:ext cx="4324350" cy="1304925"/>
          </a:xfr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C1347D4A-A1C5-4D87-9F68-BD37E722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9279E9-B6DA-4AB3-A7CE-B748E56BEA69}" type="datetime1">
              <a:rPr lang="ru-RU" smtClean="0"/>
              <a:t>08.05.2023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736A8C-73C0-43BE-973B-697C0E3E1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6" y="3429000"/>
            <a:ext cx="4171950" cy="12192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064132-09A5-49B1-AF79-1995C00C1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26" y="4934486"/>
            <a:ext cx="3895725" cy="723900"/>
          </a:xfrm>
          <a:prstGeom prst="rect">
            <a:avLst/>
          </a:prstGeo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6BE37273-132E-48B9-B2A9-8B5F653EF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Гипотеза Н0 не подтверждается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распределения не равны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Средние чеки в </a:t>
            </a:r>
            <a:r>
              <a:rPr lang="ru-RU" altLang="ru-RU" sz="2400" i="1" dirty="0">
                <a:solidFill>
                  <a:schemeClr val="tx1"/>
                </a:solidFill>
                <a:latin typeface="+mj-lt"/>
              </a:rPr>
              <a:t>контрольной и тестовой группе не равны</a:t>
            </a:r>
            <a:r>
              <a:rPr lang="en-US" altLang="ru-RU" sz="2400" i="1" dirty="0">
                <a:solidFill>
                  <a:schemeClr val="tx1"/>
                </a:solidFill>
                <a:latin typeface="+mj-lt"/>
              </a:rPr>
              <a:t>;</a:t>
            </a:r>
            <a:endParaRPr lang="ru-RU" altLang="ru-RU" sz="2400" i="1" dirty="0">
              <a:solidFill>
                <a:schemeClr val="tx1"/>
              </a:solidFill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Конверсии в платеж в </a:t>
            </a:r>
            <a:r>
              <a:rPr lang="ru-RU" altLang="ru-RU" sz="2400" i="1" dirty="0">
                <a:solidFill>
                  <a:schemeClr val="tx1"/>
                </a:solidFill>
                <a:latin typeface="+mj-lt"/>
              </a:rPr>
              <a:t>контрольной и тестовой группе не равны</a:t>
            </a:r>
            <a:r>
              <a:rPr lang="en-US" altLang="ru-RU" sz="2400" i="1" dirty="0">
                <a:solidFill>
                  <a:schemeClr val="tx1"/>
                </a:solidFill>
                <a:latin typeface="+mj-lt"/>
              </a:rPr>
              <a:t>;</a:t>
            </a:r>
            <a:endParaRPr lang="ru-RU" altLang="ru-RU" sz="2400" i="1" dirty="0">
              <a:solidFill>
                <a:schemeClr val="tx1"/>
              </a:solidFill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68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D4B69-AD6F-478C-B368-4144E98D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Итоговый результат АБ-тестирования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57709-018C-47CA-9E55-051919D2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FC7E804-6795-428B-8511-14BD0411C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792226"/>
              </p:ext>
            </p:extLst>
          </p:nvPr>
        </p:nvGraphicFramePr>
        <p:xfrm>
          <a:off x="1096963" y="1970468"/>
          <a:ext cx="10058400" cy="389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7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4507764-DD51-44DA-9C7C-9410A9A6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  <p:graphicFrame>
        <p:nvGraphicFramePr>
          <p:cNvPr id="5" name="Объект 5">
            <a:extLst>
              <a:ext uri="{FF2B5EF4-FFF2-40B4-BE49-F238E27FC236}">
                <a16:creationId xmlns:a16="http://schemas.microsoft.com/office/drawing/2014/main" id="{4D605028-A2C1-4C58-B9D7-2B7493924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04215"/>
              </p:ext>
            </p:extLst>
          </p:nvPr>
        </p:nvGraphicFramePr>
        <p:xfrm>
          <a:off x="1096963" y="592428"/>
          <a:ext cx="10058400" cy="527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37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5294EB5-5A2B-4A3F-AD68-FBD5642A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08.05.2023</a:t>
            </a:fld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81B4296-4D98-4C34-A8FD-C621F863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F189152-F4B0-4FEB-9181-6BC82429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58844"/>
              </p:ext>
            </p:extLst>
          </p:nvPr>
        </p:nvGraphicFramePr>
        <p:xfrm>
          <a:off x="1097280" y="850007"/>
          <a:ext cx="9705996" cy="501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8311083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{3C721E74-B980-485A-BBDE-5D8C94C036B7}tf56160789_win32</Template>
  <TotalTime>399</TotalTime>
  <Words>249</Words>
  <Application>Microsoft Office PowerPoint</Application>
  <PresentationFormat>Широкоэкранный</PresentationFormat>
  <Paragraphs>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Franklin Gothic Book</vt:lpstr>
      <vt:lpstr>Times New Roman</vt:lpstr>
      <vt:lpstr>1_РетроспективаVTI</vt:lpstr>
      <vt:lpstr>Анализ данных АБ-теста ритейла SkyLenta</vt:lpstr>
      <vt:lpstr>Задача:</vt:lpstr>
      <vt:lpstr>Цель эксперимента:</vt:lpstr>
      <vt:lpstr>При исследовании было выявлено распределение торговых точек по городам.</vt:lpstr>
      <vt:lpstr>Распределение платежей тестовой и контрольной группы</vt:lpstr>
      <vt:lpstr>На основе исследуемых данных можно сделать вывод:</vt:lpstr>
      <vt:lpstr>Итоговый результат АБ-тестирования</vt:lpstr>
      <vt:lpstr>Презентация PowerPoint</vt:lpstr>
      <vt:lpstr>Презентация PowerPoint</vt:lpstr>
      <vt:lpstr>Презентация PowerPoint</vt:lpstr>
      <vt:lpstr>На основе полученных данных построен калькулятор, который отображает суммарную прибыль, потери и изменение количества наблюдений в торговых точках с нейтральным исходом(с целью изменения метрик)</vt:lpstr>
      <vt:lpstr>Итоги АБ-тестирования</vt:lpstr>
      <vt:lpstr>Итоги АБ-тестирования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АБ-теста ритейла SkyLenta</dc:title>
  <dc:creator>Галя</dc:creator>
  <cp:lastModifiedBy>Галя</cp:lastModifiedBy>
  <cp:revision>2</cp:revision>
  <dcterms:created xsi:type="dcterms:W3CDTF">2023-05-07T20:38:43Z</dcterms:created>
  <dcterms:modified xsi:type="dcterms:W3CDTF">2023-05-08T21:23:21Z</dcterms:modified>
</cp:coreProperties>
</file>