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Foglio1!$A$6:$A$24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</c:numCache>
            </c:numRef>
          </c:xVal>
          <c:yVal>
            <c:numRef>
              <c:f>Foglio1!$B$6:$B$24</c:f>
              <c:numCache>
                <c:formatCode>General</c:formatCode>
                <c:ptCount val="19"/>
                <c:pt idx="0">
                  <c:v>1</c:v>
                </c:pt>
                <c:pt idx="1">
                  <c:v>10</c:v>
                </c:pt>
                <c:pt idx="2">
                  <c:v>35</c:v>
                </c:pt>
                <c:pt idx="3">
                  <c:v>78</c:v>
                </c:pt>
                <c:pt idx="4">
                  <c:v>162</c:v>
                </c:pt>
                <c:pt idx="5">
                  <c:v>313</c:v>
                </c:pt>
                <c:pt idx="6">
                  <c:v>568</c:v>
                </c:pt>
                <c:pt idx="7">
                  <c:v>974</c:v>
                </c:pt>
                <c:pt idx="8">
                  <c:v>1549</c:v>
                </c:pt>
                <c:pt idx="9">
                  <c:v>2320</c:v>
                </c:pt>
                <c:pt idx="10">
                  <c:v>3418</c:v>
                </c:pt>
                <c:pt idx="11">
                  <c:v>4795</c:v>
                </c:pt>
                <c:pt idx="12">
                  <c:v>6577</c:v>
                </c:pt>
                <c:pt idx="13">
                  <c:v>9455</c:v>
                </c:pt>
                <c:pt idx="14">
                  <c:v>11594</c:v>
                </c:pt>
                <c:pt idx="15">
                  <c:v>36507</c:v>
                </c:pt>
                <c:pt idx="16">
                  <c:v>186700</c:v>
                </c:pt>
                <c:pt idx="17">
                  <c:v>597134</c:v>
                </c:pt>
                <c:pt idx="18">
                  <c:v>1446788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37-4397-9774-03C6CB9C4AF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Foglio1!$A$6:$A$24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</c:numCache>
            </c:numRef>
          </c:xVal>
          <c:yVal>
            <c:numRef>
              <c:f>Foglio1!$C$6:$C$24</c:f>
              <c:numCache>
                <c:formatCode>General</c:formatCode>
                <c:ptCount val="19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15</c:v>
                </c:pt>
                <c:pt idx="11">
                  <c:v>11</c:v>
                </c:pt>
                <c:pt idx="12">
                  <c:v>14</c:v>
                </c:pt>
                <c:pt idx="13">
                  <c:v>15</c:v>
                </c:pt>
                <c:pt idx="14">
                  <c:v>11</c:v>
                </c:pt>
                <c:pt idx="15">
                  <c:v>12</c:v>
                </c:pt>
                <c:pt idx="16">
                  <c:v>16</c:v>
                </c:pt>
                <c:pt idx="17">
                  <c:v>21</c:v>
                </c:pt>
                <c:pt idx="18">
                  <c:v>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937-4397-9774-03C6CB9C4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2288"/>
        <c:axId val="140513728"/>
      </c:scatterChart>
      <c:valAx>
        <c:axId val="140512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3728"/>
        <c:crosses val="autoZero"/>
        <c:crossBetween val="midCat"/>
      </c:valAx>
      <c:valAx>
        <c:axId val="140513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Foglio1!$A$6:$A$24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</c:numCache>
            </c:numRef>
          </c:xVal>
          <c:yVal>
            <c:numRef>
              <c:f>Foglio1!$B$6:$B$24</c:f>
              <c:numCache>
                <c:formatCode>General</c:formatCode>
                <c:ptCount val="19"/>
                <c:pt idx="0">
                  <c:v>1</c:v>
                </c:pt>
                <c:pt idx="1">
                  <c:v>10</c:v>
                </c:pt>
                <c:pt idx="2">
                  <c:v>35</c:v>
                </c:pt>
                <c:pt idx="3">
                  <c:v>78</c:v>
                </c:pt>
                <c:pt idx="4">
                  <c:v>162</c:v>
                </c:pt>
                <c:pt idx="5">
                  <c:v>313</c:v>
                </c:pt>
                <c:pt idx="6">
                  <c:v>568</c:v>
                </c:pt>
                <c:pt idx="7">
                  <c:v>974</c:v>
                </c:pt>
                <c:pt idx="8">
                  <c:v>1549</c:v>
                </c:pt>
                <c:pt idx="9">
                  <c:v>2320</c:v>
                </c:pt>
                <c:pt idx="10">
                  <c:v>3418</c:v>
                </c:pt>
                <c:pt idx="11">
                  <c:v>4795</c:v>
                </c:pt>
                <c:pt idx="12">
                  <c:v>6577</c:v>
                </c:pt>
                <c:pt idx="13">
                  <c:v>9455</c:v>
                </c:pt>
                <c:pt idx="14">
                  <c:v>11594</c:v>
                </c:pt>
                <c:pt idx="15">
                  <c:v>36507</c:v>
                </c:pt>
                <c:pt idx="16">
                  <c:v>186700</c:v>
                </c:pt>
                <c:pt idx="17">
                  <c:v>597134</c:v>
                </c:pt>
                <c:pt idx="18">
                  <c:v>1446788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4CB-435A-BEE7-C7C8A2CDF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2288"/>
        <c:axId val="140513728"/>
      </c:scatterChart>
      <c:valAx>
        <c:axId val="140512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3728"/>
        <c:crosses val="autoZero"/>
        <c:crossBetween val="midCat"/>
      </c:valAx>
      <c:valAx>
        <c:axId val="140513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Foglio1!$A$6:$A$34</c:f>
              <c:numCache>
                <c:formatCode>General</c:formatCode>
                <c:ptCount val="2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1000</c:v>
                </c:pt>
                <c:pt idx="20">
                  <c:v>1500</c:v>
                </c:pt>
                <c:pt idx="21">
                  <c:v>2000</c:v>
                </c:pt>
                <c:pt idx="22">
                  <c:v>2500</c:v>
                </c:pt>
                <c:pt idx="23">
                  <c:v>3000</c:v>
                </c:pt>
                <c:pt idx="24">
                  <c:v>4000</c:v>
                </c:pt>
                <c:pt idx="25">
                  <c:v>5000</c:v>
                </c:pt>
                <c:pt idx="26">
                  <c:v>10000</c:v>
                </c:pt>
                <c:pt idx="27">
                  <c:v>15000</c:v>
                </c:pt>
                <c:pt idx="28">
                  <c:v>20000</c:v>
                </c:pt>
              </c:numCache>
            </c:numRef>
          </c:xVal>
          <c:yVal>
            <c:numRef>
              <c:f>Foglio1!$C$6:$C$34</c:f>
              <c:numCache>
                <c:formatCode>General</c:formatCode>
                <c:ptCount val="29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15</c:v>
                </c:pt>
                <c:pt idx="11">
                  <c:v>11</c:v>
                </c:pt>
                <c:pt idx="12">
                  <c:v>14</c:v>
                </c:pt>
                <c:pt idx="13">
                  <c:v>15</c:v>
                </c:pt>
                <c:pt idx="14">
                  <c:v>11</c:v>
                </c:pt>
                <c:pt idx="15">
                  <c:v>12</c:v>
                </c:pt>
                <c:pt idx="16">
                  <c:v>16</c:v>
                </c:pt>
                <c:pt idx="17">
                  <c:v>21</c:v>
                </c:pt>
                <c:pt idx="18">
                  <c:v>31</c:v>
                </c:pt>
                <c:pt idx="19">
                  <c:v>103</c:v>
                </c:pt>
                <c:pt idx="20">
                  <c:v>171</c:v>
                </c:pt>
                <c:pt idx="21">
                  <c:v>207</c:v>
                </c:pt>
                <c:pt idx="22">
                  <c:v>321</c:v>
                </c:pt>
                <c:pt idx="23">
                  <c:v>468</c:v>
                </c:pt>
                <c:pt idx="24">
                  <c:v>680</c:v>
                </c:pt>
                <c:pt idx="25">
                  <c:v>915</c:v>
                </c:pt>
                <c:pt idx="26">
                  <c:v>3094</c:v>
                </c:pt>
                <c:pt idx="27">
                  <c:v>6939</c:v>
                </c:pt>
                <c:pt idx="28">
                  <c:v>13148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EB-48A5-8B81-1A68FB269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12288"/>
        <c:axId val="140513728"/>
      </c:scatterChart>
      <c:valAx>
        <c:axId val="14051228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3728"/>
        <c:crosses val="autoZero"/>
        <c:crossBetween val="midCat"/>
      </c:valAx>
      <c:valAx>
        <c:axId val="140513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051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A38CF-0584-4C54-B8E5-141F98FE8DC3}" type="doc">
      <dgm:prSet loTypeId="urn:microsoft.com/office/officeart/2005/8/layout/b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0D84A4-A77E-4EDD-987A-973DE28E38C3}">
      <dgm:prSet phldrT="[Testo]" custT="1"/>
      <dgm:spPr/>
      <dgm:t>
        <a:bodyPr/>
        <a:lstStyle/>
        <a:p>
          <a:r>
            <a:rPr lang="it-IT" sz="1400" dirty="0"/>
            <a:t>Ricerca libreria dct2 </a:t>
          </a:r>
          <a:r>
            <a:rPr lang="it-IT" sz="1400" dirty="0" err="1"/>
            <a:t>fft</a:t>
          </a:r>
          <a:endParaRPr lang="it-IT" sz="1400" dirty="0"/>
        </a:p>
      </dgm:t>
    </dgm:pt>
    <dgm:pt modelId="{11BD7D11-ABE8-401D-8292-8B13C765E039}" type="sibTrans" cxnId="{AAF0D72C-6245-43BB-B953-BF748E4DEE41}">
      <dgm:prSet/>
      <dgm:spPr/>
      <dgm:t>
        <a:bodyPr/>
        <a:lstStyle/>
        <a:p>
          <a:endParaRPr lang="it-IT"/>
        </a:p>
      </dgm:t>
    </dgm:pt>
    <dgm:pt modelId="{1312DDBE-F034-407D-BC3C-589AC9229EFA}" type="parTrans" cxnId="{AAF0D72C-6245-43BB-B953-BF748E4DEE41}">
      <dgm:prSet/>
      <dgm:spPr/>
      <dgm:t>
        <a:bodyPr/>
        <a:lstStyle/>
        <a:p>
          <a:endParaRPr lang="it-IT"/>
        </a:p>
      </dgm:t>
    </dgm:pt>
    <dgm:pt modelId="{72D3F947-D6E9-47F8-B643-69CEEF479676}">
      <dgm:prSet phldrT="[Testo]" custT="1"/>
      <dgm:spPr/>
      <dgm:t>
        <a:bodyPr/>
        <a:lstStyle/>
        <a:p>
          <a:r>
            <a:rPr lang="it-IT" sz="1200" dirty="0"/>
            <a:t>Sviluppo algoritmo dct2</a:t>
          </a:r>
        </a:p>
      </dgm:t>
    </dgm:pt>
    <dgm:pt modelId="{89BCA6E5-77C6-4836-97C2-20C6845D1F7D}" type="sibTrans" cxnId="{B1DA9ADC-2AB7-4891-AE44-974C5084473A}">
      <dgm:prSet/>
      <dgm:spPr/>
      <dgm:t>
        <a:bodyPr/>
        <a:lstStyle/>
        <a:p>
          <a:endParaRPr lang="it-IT"/>
        </a:p>
      </dgm:t>
    </dgm:pt>
    <dgm:pt modelId="{3C15568F-FB58-41CE-98E9-70C4E53BC305}" type="parTrans" cxnId="{B1DA9ADC-2AB7-4891-AE44-974C5084473A}">
      <dgm:prSet/>
      <dgm:spPr/>
      <dgm:t>
        <a:bodyPr/>
        <a:lstStyle/>
        <a:p>
          <a:endParaRPr lang="it-IT"/>
        </a:p>
      </dgm:t>
    </dgm:pt>
    <dgm:pt modelId="{E51628EF-846D-4860-B189-954CA44CC0AF}">
      <dgm:prSet phldrT="[Testo]"/>
      <dgm:spPr/>
      <dgm:t>
        <a:bodyPr/>
        <a:lstStyle/>
        <a:p>
          <a:r>
            <a:rPr lang="it-IT" dirty="0"/>
            <a:t>Confronto algoritmi</a:t>
          </a:r>
        </a:p>
      </dgm:t>
    </dgm:pt>
    <dgm:pt modelId="{1826349C-4B04-4556-A1FA-46AA75D3F1FE}" type="sibTrans" cxnId="{3DC21260-4FF9-4B94-9403-3DDDC33A1B34}">
      <dgm:prSet/>
      <dgm:spPr/>
      <dgm:t>
        <a:bodyPr/>
        <a:lstStyle/>
        <a:p>
          <a:endParaRPr lang="it-IT"/>
        </a:p>
      </dgm:t>
    </dgm:pt>
    <dgm:pt modelId="{EA2F86F7-947B-48C1-9A27-16CDE614AFA4}" type="parTrans" cxnId="{3DC21260-4FF9-4B94-9403-3DDDC33A1B34}">
      <dgm:prSet/>
      <dgm:spPr/>
      <dgm:t>
        <a:bodyPr/>
        <a:lstStyle/>
        <a:p>
          <a:endParaRPr lang="it-IT"/>
        </a:p>
      </dgm:t>
    </dgm:pt>
    <dgm:pt modelId="{91CAD311-F4FB-4AA2-B32E-BCAE224DACAA}">
      <dgm:prSet/>
      <dgm:spPr/>
      <dgm:t>
        <a:bodyPr/>
        <a:lstStyle/>
        <a:p>
          <a:r>
            <a:rPr lang="it-IT" dirty="0"/>
            <a:t>Estrapolazione conclusioni</a:t>
          </a:r>
        </a:p>
      </dgm:t>
    </dgm:pt>
    <dgm:pt modelId="{87A7E57E-74AB-4DEF-9473-97CD0E5E0C88}" type="sibTrans" cxnId="{EF04D111-0A1B-4F28-A8D8-C6A50BE5F9D3}">
      <dgm:prSet/>
      <dgm:spPr/>
      <dgm:t>
        <a:bodyPr/>
        <a:lstStyle/>
        <a:p>
          <a:endParaRPr lang="it-IT"/>
        </a:p>
      </dgm:t>
    </dgm:pt>
    <dgm:pt modelId="{7FC3B8B7-AA2C-42BE-BB34-B6A48639C387}" type="parTrans" cxnId="{EF04D111-0A1B-4F28-A8D8-C6A50BE5F9D3}">
      <dgm:prSet/>
      <dgm:spPr/>
      <dgm:t>
        <a:bodyPr/>
        <a:lstStyle/>
        <a:p>
          <a:endParaRPr lang="it-IT"/>
        </a:p>
      </dgm:t>
    </dgm:pt>
    <dgm:pt modelId="{0FA32910-FD44-4DD7-8474-B1AC71DAE48D}" type="pres">
      <dgm:prSet presAssocID="{4CCA38CF-0584-4C54-B8E5-141F98FE8DC3}" presName="diagram" presStyleCnt="0">
        <dgm:presLayoutVars>
          <dgm:dir/>
          <dgm:resizeHandles/>
        </dgm:presLayoutVars>
      </dgm:prSet>
      <dgm:spPr/>
    </dgm:pt>
    <dgm:pt modelId="{DBA147E7-F3E9-4C66-98E5-61D87CCAC252}" type="pres">
      <dgm:prSet presAssocID="{460D84A4-A77E-4EDD-987A-973DE28E38C3}" presName="firstNode" presStyleLbl="node1" presStyleIdx="0" presStyleCnt="4">
        <dgm:presLayoutVars>
          <dgm:bulletEnabled val="1"/>
        </dgm:presLayoutVars>
      </dgm:prSet>
      <dgm:spPr/>
    </dgm:pt>
    <dgm:pt modelId="{46B9A038-5CBE-4459-9DCC-DE5C06776211}" type="pres">
      <dgm:prSet presAssocID="{11BD7D11-ABE8-401D-8292-8B13C765E039}" presName="sibTrans" presStyleLbl="sibTrans2D1" presStyleIdx="0" presStyleCnt="3"/>
      <dgm:spPr/>
    </dgm:pt>
    <dgm:pt modelId="{C897CBE5-5B4E-4F2F-B709-AD1887D8445C}" type="pres">
      <dgm:prSet presAssocID="{72D3F947-D6E9-47F8-B643-69CEEF479676}" presName="middleNode" presStyleCnt="0"/>
      <dgm:spPr/>
    </dgm:pt>
    <dgm:pt modelId="{473C38CA-E6E1-4D53-8AF2-492DFF67A32C}" type="pres">
      <dgm:prSet presAssocID="{72D3F947-D6E9-47F8-B643-69CEEF479676}" presName="padding" presStyleLbl="node1" presStyleIdx="0" presStyleCnt="4"/>
      <dgm:spPr/>
    </dgm:pt>
    <dgm:pt modelId="{5D7D530A-3216-49D8-9FE5-ECE5E69F1059}" type="pres">
      <dgm:prSet presAssocID="{72D3F947-D6E9-47F8-B643-69CEEF479676}" presName="shape" presStyleLbl="node1" presStyleIdx="1" presStyleCnt="4">
        <dgm:presLayoutVars>
          <dgm:bulletEnabled val="1"/>
        </dgm:presLayoutVars>
      </dgm:prSet>
      <dgm:spPr/>
    </dgm:pt>
    <dgm:pt modelId="{45645A55-47D3-4461-AFE9-74E1228E78B8}" type="pres">
      <dgm:prSet presAssocID="{89BCA6E5-77C6-4836-97C2-20C6845D1F7D}" presName="sibTrans" presStyleLbl="sibTrans2D1" presStyleIdx="1" presStyleCnt="3"/>
      <dgm:spPr/>
    </dgm:pt>
    <dgm:pt modelId="{1536601A-4A36-459F-9A3C-426277B45771}" type="pres">
      <dgm:prSet presAssocID="{E51628EF-846D-4860-B189-954CA44CC0AF}" presName="middleNode" presStyleCnt="0"/>
      <dgm:spPr/>
    </dgm:pt>
    <dgm:pt modelId="{8DE95E8F-A6C4-4E24-960B-E1698B23DF5C}" type="pres">
      <dgm:prSet presAssocID="{E51628EF-846D-4860-B189-954CA44CC0AF}" presName="padding" presStyleLbl="node1" presStyleIdx="1" presStyleCnt="4"/>
      <dgm:spPr/>
    </dgm:pt>
    <dgm:pt modelId="{6D4A0121-D520-4416-8D17-5716299A4D59}" type="pres">
      <dgm:prSet presAssocID="{E51628EF-846D-4860-B189-954CA44CC0AF}" presName="shape" presStyleLbl="node1" presStyleIdx="2" presStyleCnt="4">
        <dgm:presLayoutVars>
          <dgm:bulletEnabled val="1"/>
        </dgm:presLayoutVars>
      </dgm:prSet>
      <dgm:spPr/>
    </dgm:pt>
    <dgm:pt modelId="{B387B121-4D2E-4371-8CBF-0ECA5A41B5FD}" type="pres">
      <dgm:prSet presAssocID="{1826349C-4B04-4556-A1FA-46AA75D3F1FE}" presName="sibTrans" presStyleLbl="sibTrans2D1" presStyleIdx="2" presStyleCnt="3"/>
      <dgm:spPr/>
    </dgm:pt>
    <dgm:pt modelId="{536F5821-4264-4D0F-A811-4BBA2FBA03AC}" type="pres">
      <dgm:prSet presAssocID="{91CAD311-F4FB-4AA2-B32E-BCAE224DACAA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EF04D111-0A1B-4F28-A8D8-C6A50BE5F9D3}" srcId="{4CCA38CF-0584-4C54-B8E5-141F98FE8DC3}" destId="{91CAD311-F4FB-4AA2-B32E-BCAE224DACAA}" srcOrd="3" destOrd="0" parTransId="{7FC3B8B7-AA2C-42BE-BB34-B6A48639C387}" sibTransId="{87A7E57E-74AB-4DEF-9473-97CD0E5E0C88}"/>
    <dgm:cxn modelId="{AAF0D72C-6245-43BB-B953-BF748E4DEE41}" srcId="{4CCA38CF-0584-4C54-B8E5-141F98FE8DC3}" destId="{460D84A4-A77E-4EDD-987A-973DE28E38C3}" srcOrd="0" destOrd="0" parTransId="{1312DDBE-F034-407D-BC3C-589AC9229EFA}" sibTransId="{11BD7D11-ABE8-401D-8292-8B13C765E039}"/>
    <dgm:cxn modelId="{D33C203B-9240-48AA-B671-63ADAF0B2C32}" type="presOf" srcId="{4CCA38CF-0584-4C54-B8E5-141F98FE8DC3}" destId="{0FA32910-FD44-4DD7-8474-B1AC71DAE48D}" srcOrd="0" destOrd="0" presId="urn:microsoft.com/office/officeart/2005/8/layout/bProcess2"/>
    <dgm:cxn modelId="{4315605F-AF7C-46A0-B391-C89F2DD8CCA5}" type="presOf" srcId="{E51628EF-846D-4860-B189-954CA44CC0AF}" destId="{6D4A0121-D520-4416-8D17-5716299A4D59}" srcOrd="0" destOrd="0" presId="urn:microsoft.com/office/officeart/2005/8/layout/bProcess2"/>
    <dgm:cxn modelId="{3DC21260-4FF9-4B94-9403-3DDDC33A1B34}" srcId="{4CCA38CF-0584-4C54-B8E5-141F98FE8DC3}" destId="{E51628EF-846D-4860-B189-954CA44CC0AF}" srcOrd="2" destOrd="0" parTransId="{EA2F86F7-947B-48C1-9A27-16CDE614AFA4}" sibTransId="{1826349C-4B04-4556-A1FA-46AA75D3F1FE}"/>
    <dgm:cxn modelId="{0AE23D43-7E9D-4D4B-8E4B-7FE271D79099}" type="presOf" srcId="{1826349C-4B04-4556-A1FA-46AA75D3F1FE}" destId="{B387B121-4D2E-4371-8CBF-0ECA5A41B5FD}" srcOrd="0" destOrd="0" presId="urn:microsoft.com/office/officeart/2005/8/layout/bProcess2"/>
    <dgm:cxn modelId="{3A954B69-0DD4-4728-9FA9-27F036FD9D9E}" type="presOf" srcId="{11BD7D11-ABE8-401D-8292-8B13C765E039}" destId="{46B9A038-5CBE-4459-9DCC-DE5C06776211}" srcOrd="0" destOrd="0" presId="urn:microsoft.com/office/officeart/2005/8/layout/bProcess2"/>
    <dgm:cxn modelId="{9B9CE152-3893-4262-880C-F3E0BB13773B}" type="presOf" srcId="{72D3F947-D6E9-47F8-B643-69CEEF479676}" destId="{5D7D530A-3216-49D8-9FE5-ECE5E69F1059}" srcOrd="0" destOrd="0" presId="urn:microsoft.com/office/officeart/2005/8/layout/bProcess2"/>
    <dgm:cxn modelId="{474B6A79-4062-4D9A-AF46-1B5E619D779C}" type="presOf" srcId="{460D84A4-A77E-4EDD-987A-973DE28E38C3}" destId="{DBA147E7-F3E9-4C66-98E5-61D87CCAC252}" srcOrd="0" destOrd="0" presId="urn:microsoft.com/office/officeart/2005/8/layout/bProcess2"/>
    <dgm:cxn modelId="{8DE0789F-7595-42BD-9FA2-9D0F37DAC657}" type="presOf" srcId="{89BCA6E5-77C6-4836-97C2-20C6845D1F7D}" destId="{45645A55-47D3-4461-AFE9-74E1228E78B8}" srcOrd="0" destOrd="0" presId="urn:microsoft.com/office/officeart/2005/8/layout/bProcess2"/>
    <dgm:cxn modelId="{2BAFFAD7-0D8E-4321-9369-2D3850823D59}" type="presOf" srcId="{91CAD311-F4FB-4AA2-B32E-BCAE224DACAA}" destId="{536F5821-4264-4D0F-A811-4BBA2FBA03AC}" srcOrd="0" destOrd="0" presId="urn:microsoft.com/office/officeart/2005/8/layout/bProcess2"/>
    <dgm:cxn modelId="{B1DA9ADC-2AB7-4891-AE44-974C5084473A}" srcId="{4CCA38CF-0584-4C54-B8E5-141F98FE8DC3}" destId="{72D3F947-D6E9-47F8-B643-69CEEF479676}" srcOrd="1" destOrd="0" parTransId="{3C15568F-FB58-41CE-98E9-70C4E53BC305}" sibTransId="{89BCA6E5-77C6-4836-97C2-20C6845D1F7D}"/>
    <dgm:cxn modelId="{E2B5A8A1-D421-4898-BA9A-CE39EFF6E57C}" type="presParOf" srcId="{0FA32910-FD44-4DD7-8474-B1AC71DAE48D}" destId="{DBA147E7-F3E9-4C66-98E5-61D87CCAC252}" srcOrd="0" destOrd="0" presId="urn:microsoft.com/office/officeart/2005/8/layout/bProcess2"/>
    <dgm:cxn modelId="{5AE07D49-E8A5-4260-A51E-1E45CBBC7934}" type="presParOf" srcId="{0FA32910-FD44-4DD7-8474-B1AC71DAE48D}" destId="{46B9A038-5CBE-4459-9DCC-DE5C06776211}" srcOrd="1" destOrd="0" presId="urn:microsoft.com/office/officeart/2005/8/layout/bProcess2"/>
    <dgm:cxn modelId="{06F99415-D655-4E0A-8517-D3F853F7D691}" type="presParOf" srcId="{0FA32910-FD44-4DD7-8474-B1AC71DAE48D}" destId="{C897CBE5-5B4E-4F2F-B709-AD1887D8445C}" srcOrd="2" destOrd="0" presId="urn:microsoft.com/office/officeart/2005/8/layout/bProcess2"/>
    <dgm:cxn modelId="{B77D3348-5040-4A68-9E30-6BC5E61E6841}" type="presParOf" srcId="{C897CBE5-5B4E-4F2F-B709-AD1887D8445C}" destId="{473C38CA-E6E1-4D53-8AF2-492DFF67A32C}" srcOrd="0" destOrd="0" presId="urn:microsoft.com/office/officeart/2005/8/layout/bProcess2"/>
    <dgm:cxn modelId="{F688C4BA-E295-4A0F-BC7E-5BAC816827C1}" type="presParOf" srcId="{C897CBE5-5B4E-4F2F-B709-AD1887D8445C}" destId="{5D7D530A-3216-49D8-9FE5-ECE5E69F1059}" srcOrd="1" destOrd="0" presId="urn:microsoft.com/office/officeart/2005/8/layout/bProcess2"/>
    <dgm:cxn modelId="{09BA3E09-0ECD-4B02-92D8-EBDF13B0A531}" type="presParOf" srcId="{0FA32910-FD44-4DD7-8474-B1AC71DAE48D}" destId="{45645A55-47D3-4461-AFE9-74E1228E78B8}" srcOrd="3" destOrd="0" presId="urn:microsoft.com/office/officeart/2005/8/layout/bProcess2"/>
    <dgm:cxn modelId="{D509AAEE-4B0C-4BE4-AB4F-50FFC313B468}" type="presParOf" srcId="{0FA32910-FD44-4DD7-8474-B1AC71DAE48D}" destId="{1536601A-4A36-459F-9A3C-426277B45771}" srcOrd="4" destOrd="0" presId="urn:microsoft.com/office/officeart/2005/8/layout/bProcess2"/>
    <dgm:cxn modelId="{BB58E527-F36F-4264-B943-9A7FF095AB8B}" type="presParOf" srcId="{1536601A-4A36-459F-9A3C-426277B45771}" destId="{8DE95E8F-A6C4-4E24-960B-E1698B23DF5C}" srcOrd="0" destOrd="0" presId="urn:microsoft.com/office/officeart/2005/8/layout/bProcess2"/>
    <dgm:cxn modelId="{4D040DE7-6314-4559-9D6E-078120515E90}" type="presParOf" srcId="{1536601A-4A36-459F-9A3C-426277B45771}" destId="{6D4A0121-D520-4416-8D17-5716299A4D59}" srcOrd="1" destOrd="0" presId="urn:microsoft.com/office/officeart/2005/8/layout/bProcess2"/>
    <dgm:cxn modelId="{70F09D47-77C4-47AC-8CF8-734D7E2C014C}" type="presParOf" srcId="{0FA32910-FD44-4DD7-8474-B1AC71DAE48D}" destId="{B387B121-4D2E-4371-8CBF-0ECA5A41B5FD}" srcOrd="5" destOrd="0" presId="urn:microsoft.com/office/officeart/2005/8/layout/bProcess2"/>
    <dgm:cxn modelId="{F0FC53F3-051B-45E6-9408-936FFCDE161B}" type="presParOf" srcId="{0FA32910-FD44-4DD7-8474-B1AC71DAE48D}" destId="{536F5821-4264-4D0F-A811-4BBA2FBA03AC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47E7-F3E9-4C66-98E5-61D87CCAC252}">
      <dsp:nvSpPr>
        <dsp:cNvPr id="0" name=""/>
        <dsp:cNvSpPr/>
      </dsp:nvSpPr>
      <dsp:spPr>
        <a:xfrm>
          <a:off x="4281" y="1029189"/>
          <a:ext cx="1592870" cy="1592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Ricerca libreria dct2 </a:t>
          </a:r>
          <a:r>
            <a:rPr lang="it-IT" sz="1400" kern="1200" dirty="0" err="1"/>
            <a:t>fft</a:t>
          </a:r>
          <a:endParaRPr lang="it-IT" sz="1400" kern="1200" dirty="0"/>
        </a:p>
      </dsp:txBody>
      <dsp:txXfrm>
        <a:off x="237551" y="1262459"/>
        <a:ext cx="1126330" cy="1126330"/>
      </dsp:txXfrm>
    </dsp:sp>
    <dsp:sp modelId="{46B9A038-5CBE-4459-9DCC-DE5C06776211}">
      <dsp:nvSpPr>
        <dsp:cNvPr id="0" name=""/>
        <dsp:cNvSpPr/>
      </dsp:nvSpPr>
      <dsp:spPr>
        <a:xfrm rot="5400000">
          <a:off x="1865148" y="1544288"/>
          <a:ext cx="557504" cy="562673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D530A-3216-49D8-9FE5-ECE5E69F1059}">
      <dsp:nvSpPr>
        <dsp:cNvPr id="0" name=""/>
        <dsp:cNvSpPr/>
      </dsp:nvSpPr>
      <dsp:spPr>
        <a:xfrm>
          <a:off x="2658800" y="1294402"/>
          <a:ext cx="1062444" cy="10624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Sviluppo algoritmo dct2</a:t>
          </a:r>
        </a:p>
      </dsp:txBody>
      <dsp:txXfrm>
        <a:off x="2814391" y="1449993"/>
        <a:ext cx="751262" cy="751262"/>
      </dsp:txXfrm>
    </dsp:sp>
    <dsp:sp modelId="{45645A55-47D3-4461-AFE9-74E1228E78B8}">
      <dsp:nvSpPr>
        <dsp:cNvPr id="0" name=""/>
        <dsp:cNvSpPr/>
      </dsp:nvSpPr>
      <dsp:spPr>
        <a:xfrm rot="5400000">
          <a:off x="4121847" y="1544288"/>
          <a:ext cx="557504" cy="562673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A0121-D520-4416-8D17-5716299A4D59}">
      <dsp:nvSpPr>
        <dsp:cNvPr id="0" name=""/>
        <dsp:cNvSpPr/>
      </dsp:nvSpPr>
      <dsp:spPr>
        <a:xfrm>
          <a:off x="5048105" y="1294402"/>
          <a:ext cx="1062444" cy="10624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Confronto algoritmi</a:t>
          </a:r>
        </a:p>
      </dsp:txBody>
      <dsp:txXfrm>
        <a:off x="5203696" y="1449993"/>
        <a:ext cx="751262" cy="751262"/>
      </dsp:txXfrm>
    </dsp:sp>
    <dsp:sp modelId="{B387B121-4D2E-4371-8CBF-0ECA5A41B5FD}">
      <dsp:nvSpPr>
        <dsp:cNvPr id="0" name=""/>
        <dsp:cNvSpPr/>
      </dsp:nvSpPr>
      <dsp:spPr>
        <a:xfrm rot="5400000">
          <a:off x="6378546" y="1544288"/>
          <a:ext cx="557504" cy="562673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6F5821-4264-4D0F-A811-4BBA2FBA03AC}">
      <dsp:nvSpPr>
        <dsp:cNvPr id="0" name=""/>
        <dsp:cNvSpPr/>
      </dsp:nvSpPr>
      <dsp:spPr>
        <a:xfrm>
          <a:off x="7172197" y="1029189"/>
          <a:ext cx="1592870" cy="1592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Estrapolazione conclusioni</a:t>
          </a:r>
        </a:p>
      </dsp:txBody>
      <dsp:txXfrm>
        <a:off x="7405467" y="1262459"/>
        <a:ext cx="1126330" cy="112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7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10397B-F675-2AF2-AD64-54E97257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7" y="723114"/>
            <a:ext cx="6333471" cy="85630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jpegTransformeApp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7FCBA-7A83-C325-B81B-A8E066B9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77" y="2098964"/>
            <a:ext cx="5618839" cy="3959471"/>
          </a:xfrm>
        </p:spPr>
        <p:txBody>
          <a:bodyPr anchor="t">
            <a:normAutofit/>
          </a:bodyPr>
          <a:lstStyle/>
          <a:p>
            <a:r>
              <a:rPr lang="it-IT" b="1" dirty="0"/>
              <a:t>Metodi del Calcolo Scientifico</a:t>
            </a:r>
          </a:p>
          <a:p>
            <a:r>
              <a:rPr lang="it-IT" sz="2000" dirty="0"/>
              <a:t>A.A. 2022/2023 - Progetto 2</a:t>
            </a:r>
          </a:p>
          <a:p>
            <a:endParaRPr lang="it-IT" sz="2000" dirty="0"/>
          </a:p>
          <a:p>
            <a:r>
              <a:rPr lang="it-IT" sz="2000" dirty="0"/>
              <a:t>Gabriele Lecchi – 852134</a:t>
            </a:r>
          </a:p>
          <a:p>
            <a:r>
              <a:rPr lang="it-IT" sz="2000" dirty="0"/>
              <a:t>Lorenzo Titta - 852107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12D9135D-5CAC-7279-6A97-D2D7BD03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3" r="23255" b="1"/>
          <a:stretch/>
        </p:blipFill>
        <p:spPr>
          <a:xfrm>
            <a:off x="7222615" y="-138535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01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6A663824-B132-B52B-CE64-B4B2ADFA2D04}"/>
              </a:ext>
            </a:extLst>
          </p:cNvPr>
          <p:cNvSpPr txBox="1">
            <a:spLocks/>
          </p:cNvSpPr>
          <p:nvPr/>
        </p:nvSpPr>
        <p:spPr>
          <a:xfrm>
            <a:off x="2929264" y="2628114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solidFill>
                  <a:schemeClr val="accent1"/>
                </a:solidFill>
              </a:rPr>
              <a:t>FINE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23D3751-C398-FD8D-C34D-992AB4BD97FA}"/>
              </a:ext>
            </a:extLst>
          </p:cNvPr>
          <p:cNvSpPr txBox="1">
            <a:spLocks/>
          </p:cNvSpPr>
          <p:nvPr/>
        </p:nvSpPr>
        <p:spPr>
          <a:xfrm>
            <a:off x="2929264" y="3422073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Ringraziamo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956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DECA9-934B-03EF-B8CE-A26B498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Idea e Struttura – Prima parte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52FE20-4D8B-C39C-2230-E56BE5514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87930"/>
              </p:ext>
            </p:extLst>
          </p:nvPr>
        </p:nvGraphicFramePr>
        <p:xfrm>
          <a:off x="1920875" y="2312988"/>
          <a:ext cx="876935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8"/>
            <a:ext cx="5693134" cy="5480198"/>
            <a:chOff x="787179" y="834887"/>
            <a:chExt cx="5308821" cy="511025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1057523"/>
              <a:ext cx="5009716" cy="474692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200647"/>
              <a:ext cx="4675366" cy="447170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CDB966-FB2B-DAD2-BDE2-3134C26D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12" y="1796995"/>
            <a:ext cx="4269851" cy="1132217"/>
          </a:xfrm>
        </p:spPr>
        <p:txBody>
          <a:bodyPr anchor="b">
            <a:norm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Algoritmo DCT2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249BDC-997F-455E-D583-968161FA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212" y="3088465"/>
            <a:ext cx="4269851" cy="1897003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it-IT" sz="1400"/>
              <a:t>La Trasformata Discreta del Coseno (DCT2) è una trasformata molto simile alla DFT che tratta esclusivamente numeri reali e il suo scopo è di garantire la compressione spaziale.</a:t>
            </a:r>
          </a:p>
        </p:txBody>
      </p:sp>
      <p:pic>
        <p:nvPicPr>
          <p:cNvPr id="5" name="Immagine 4" descr="Immagine che contiene schizzo, disegno, diagramma, Disegno tecnico&#10;&#10;Descrizione generata automaticamente">
            <a:extLst>
              <a:ext uri="{FF2B5EF4-FFF2-40B4-BE49-F238E27FC236}">
                <a16:creationId xmlns:a16="http://schemas.microsoft.com/office/drawing/2014/main" id="{320A41CB-7F21-2375-7576-BE9F90A46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75" y="968703"/>
            <a:ext cx="4343400" cy="2149983"/>
          </a:xfrm>
          <a:prstGeom prst="rect">
            <a:avLst/>
          </a:prstGeom>
        </p:spPr>
      </p:pic>
      <p:pic>
        <p:nvPicPr>
          <p:cNvPr id="7" name="Immagine 6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27FA1452-DCD2-577E-BD51-93E81739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75" y="4499408"/>
            <a:ext cx="4343400" cy="6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GitHub - wendykierp/JTransforms: JTransforms is the first, open source,  multithreaded FFT library written in pure Java.">
            <a:extLst>
              <a:ext uri="{FF2B5EF4-FFF2-40B4-BE49-F238E27FC236}">
                <a16:creationId xmlns:a16="http://schemas.microsoft.com/office/drawing/2014/main" id="{21647083-08B4-EA30-80F5-E1829930C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" r="22207"/>
          <a:stretch/>
        </p:blipFill>
        <p:spPr bwMode="auto">
          <a:xfrm>
            <a:off x="0" y="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968087-8A01-B61A-7A00-1423F431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Libreria DCT2 FFT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F0369-7675-97D1-5056-C1C8597C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8" y="2989967"/>
            <a:ext cx="3633747" cy="25921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t-IT" sz="1700"/>
              <a:t>La libreria scelta per l’algoritmo dct2 (FFT) si chiama JTransform, è una libreria openSource di Java che permette l’utilizzo del metodo descritto su matrici reali.</a:t>
            </a:r>
          </a:p>
          <a:p>
            <a:pPr>
              <a:lnSpc>
                <a:spcPct val="130000"/>
              </a:lnSpc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3039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66A98B-3EE8-B823-4A51-32D24353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061" y="1930724"/>
            <a:ext cx="4551492" cy="218639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Implementazione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algoritmo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DCT2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87332E-811F-5414-AFB8-ACE13A5EF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26" y="662758"/>
            <a:ext cx="6286914" cy="55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7476B-D61D-A33E-37AF-EA68651F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Conclusioni – prima parte 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48AFF58-CAFC-4D44-31D1-7CD856CDB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921711"/>
              </p:ext>
            </p:extLst>
          </p:nvPr>
        </p:nvGraphicFramePr>
        <p:xfrm>
          <a:off x="165419" y="3309257"/>
          <a:ext cx="3849232" cy="242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0B06976-C671-4DA0-9A22-70AA3D31D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70795"/>
              </p:ext>
            </p:extLst>
          </p:nvPr>
        </p:nvGraphicFramePr>
        <p:xfrm>
          <a:off x="4014651" y="3309255"/>
          <a:ext cx="4049484" cy="242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1BD2E4CB-AB02-4EE5-A752-568778E4C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768573"/>
              </p:ext>
            </p:extLst>
          </p:nvPr>
        </p:nvGraphicFramePr>
        <p:xfrm>
          <a:off x="7881212" y="3309257"/>
          <a:ext cx="4310788" cy="2420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DECA9-934B-03EF-B8CE-A26B498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Seconda parte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F6A684A-507F-4A11-215D-D07A402C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stato utilizzato l’algoritmo dct2 per implementare la compressione di file bitmap (.</a:t>
            </a:r>
            <a:r>
              <a:rPr lang="it-IT" dirty="0" err="1"/>
              <a:t>bmp</a:t>
            </a:r>
            <a:r>
              <a:rPr lang="it-IT" dirty="0"/>
              <a:t>) in linea alla compressione jpeg. E’ stata implementata un interfaccia grafica che permette la compressione tramite parametri di dimensione di blocco e taglio della frequenza inseriti dall’utente.</a:t>
            </a:r>
          </a:p>
        </p:txBody>
      </p:sp>
    </p:spTree>
    <p:extLst>
      <p:ext uri="{BB962C8B-B14F-4D97-AF65-F5344CB8AC3E}">
        <p14:creationId xmlns:p14="http://schemas.microsoft.com/office/powerpoint/2010/main" val="164985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DB97C-226A-ABBD-DBEB-1A4566B9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Interfaccia Grafica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3F97F-EF4A-3532-D06D-C6DF56CD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, schermata, Software multimediale, Sito Web&#10;&#10;Descrizione generata automaticamente">
            <a:extLst>
              <a:ext uri="{FF2B5EF4-FFF2-40B4-BE49-F238E27FC236}">
                <a16:creationId xmlns:a16="http://schemas.microsoft.com/office/drawing/2014/main" id="{F5D34DE8-EF43-6AA3-B1FB-7A9AD057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2E7DC9-2A5D-B175-D62A-FB3FD06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Codice</a:t>
            </a:r>
          </a:p>
        </p:txBody>
      </p:sp>
      <p:pic>
        <p:nvPicPr>
          <p:cNvPr id="4" name="Immagine 3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285FF9A-A0E6-4365-373E-B33C04BE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" y="891442"/>
            <a:ext cx="6180375" cy="526876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9A01D-3F72-20A6-706B-0FC52DEB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r>
              <a:rPr lang="it-IT" dirty="0"/>
              <a:t>In questa parte di codice è rappresentata la struttura della divisione in blocchi della matrice e l’applicazione del taglio.</a:t>
            </a:r>
          </a:p>
        </p:txBody>
      </p:sp>
    </p:spTree>
    <p:extLst>
      <p:ext uri="{BB962C8B-B14F-4D97-AF65-F5344CB8AC3E}">
        <p14:creationId xmlns:p14="http://schemas.microsoft.com/office/powerpoint/2010/main" val="6375549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SketchLinesVTI</vt:lpstr>
      <vt:lpstr>jpegTransformeApp</vt:lpstr>
      <vt:lpstr>Idea e Struttura – Prima parte</vt:lpstr>
      <vt:lpstr>Algoritmo DCT2</vt:lpstr>
      <vt:lpstr>Libreria DCT2 FFT</vt:lpstr>
      <vt:lpstr> Implementazione algoritmo DCT2</vt:lpstr>
      <vt:lpstr>Conclusioni – prima parte </vt:lpstr>
      <vt:lpstr>Seconda parte</vt:lpstr>
      <vt:lpstr>Interfaccia Grafica</vt:lpstr>
      <vt:lpstr>Codice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jpegTransformeApp</dc:title>
  <dc:creator>l.titta1@campus.unimib.it</dc:creator>
  <cp:lastModifiedBy>l.titta1@campus.unimib.it</cp:lastModifiedBy>
  <cp:revision>8</cp:revision>
  <dcterms:created xsi:type="dcterms:W3CDTF">2023-06-07T13:44:01Z</dcterms:created>
  <dcterms:modified xsi:type="dcterms:W3CDTF">2023-06-07T15:25:57Z</dcterms:modified>
</cp:coreProperties>
</file>