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Foglio1!$A$6:$A$24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</c:numCache>
            </c:numRef>
          </c:xVal>
          <c:yVal>
            <c:numRef>
              <c:f>Foglio1!$B$6:$B$24</c:f>
              <c:numCache>
                <c:formatCode>General</c:formatCode>
                <c:ptCount val="19"/>
                <c:pt idx="0">
                  <c:v>1</c:v>
                </c:pt>
                <c:pt idx="1">
                  <c:v>10</c:v>
                </c:pt>
                <c:pt idx="2">
                  <c:v>35</c:v>
                </c:pt>
                <c:pt idx="3">
                  <c:v>78</c:v>
                </c:pt>
                <c:pt idx="4">
                  <c:v>162</c:v>
                </c:pt>
                <c:pt idx="5">
                  <c:v>313</c:v>
                </c:pt>
                <c:pt idx="6">
                  <c:v>568</c:v>
                </c:pt>
                <c:pt idx="7">
                  <c:v>974</c:v>
                </c:pt>
                <c:pt idx="8">
                  <c:v>1549</c:v>
                </c:pt>
                <c:pt idx="9">
                  <c:v>2320</c:v>
                </c:pt>
                <c:pt idx="10">
                  <c:v>3418</c:v>
                </c:pt>
                <c:pt idx="11">
                  <c:v>4795</c:v>
                </c:pt>
                <c:pt idx="12">
                  <c:v>6577</c:v>
                </c:pt>
                <c:pt idx="13">
                  <c:v>9455</c:v>
                </c:pt>
                <c:pt idx="14">
                  <c:v>11594</c:v>
                </c:pt>
                <c:pt idx="15">
                  <c:v>36507</c:v>
                </c:pt>
                <c:pt idx="16">
                  <c:v>186700</c:v>
                </c:pt>
                <c:pt idx="17">
                  <c:v>597134</c:v>
                </c:pt>
                <c:pt idx="18">
                  <c:v>1446788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37-4397-9774-03C6CB9C4AF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Foglio1!$A$6:$A$24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</c:numCache>
            </c:numRef>
          </c:xVal>
          <c:yVal>
            <c:numRef>
              <c:f>Foglio1!$C$6:$C$24</c:f>
              <c:numCache>
                <c:formatCode>General</c:formatCode>
                <c:ptCount val="19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6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10</c:v>
                </c:pt>
                <c:pt idx="10">
                  <c:v>15</c:v>
                </c:pt>
                <c:pt idx="11">
                  <c:v>11</c:v>
                </c:pt>
                <c:pt idx="12">
                  <c:v>14</c:v>
                </c:pt>
                <c:pt idx="13">
                  <c:v>15</c:v>
                </c:pt>
                <c:pt idx="14">
                  <c:v>11</c:v>
                </c:pt>
                <c:pt idx="15">
                  <c:v>12</c:v>
                </c:pt>
                <c:pt idx="16">
                  <c:v>16</c:v>
                </c:pt>
                <c:pt idx="17">
                  <c:v>21</c:v>
                </c:pt>
                <c:pt idx="18">
                  <c:v>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937-4397-9774-03C6CB9C4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512288"/>
        <c:axId val="140513728"/>
      </c:scatterChart>
      <c:valAx>
        <c:axId val="14051228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0513728"/>
        <c:crosses val="autoZero"/>
        <c:crossBetween val="midCat"/>
      </c:valAx>
      <c:valAx>
        <c:axId val="1405137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0512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Foglio1!$A$6:$A$24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</c:numCache>
            </c:numRef>
          </c:xVal>
          <c:yVal>
            <c:numRef>
              <c:f>Foglio1!$B$6:$B$24</c:f>
              <c:numCache>
                <c:formatCode>General</c:formatCode>
                <c:ptCount val="19"/>
                <c:pt idx="0">
                  <c:v>1</c:v>
                </c:pt>
                <c:pt idx="1">
                  <c:v>10</c:v>
                </c:pt>
                <c:pt idx="2">
                  <c:v>35</c:v>
                </c:pt>
                <c:pt idx="3">
                  <c:v>78</c:v>
                </c:pt>
                <c:pt idx="4">
                  <c:v>162</c:v>
                </c:pt>
                <c:pt idx="5">
                  <c:v>313</c:v>
                </c:pt>
                <c:pt idx="6">
                  <c:v>568</c:v>
                </c:pt>
                <c:pt idx="7">
                  <c:v>974</c:v>
                </c:pt>
                <c:pt idx="8">
                  <c:v>1549</c:v>
                </c:pt>
                <c:pt idx="9">
                  <c:v>2320</c:v>
                </c:pt>
                <c:pt idx="10">
                  <c:v>3418</c:v>
                </c:pt>
                <c:pt idx="11">
                  <c:v>4795</c:v>
                </c:pt>
                <c:pt idx="12">
                  <c:v>6577</c:v>
                </c:pt>
                <c:pt idx="13">
                  <c:v>9455</c:v>
                </c:pt>
                <c:pt idx="14">
                  <c:v>11594</c:v>
                </c:pt>
                <c:pt idx="15">
                  <c:v>36507</c:v>
                </c:pt>
                <c:pt idx="16">
                  <c:v>186700</c:v>
                </c:pt>
                <c:pt idx="17">
                  <c:v>597134</c:v>
                </c:pt>
                <c:pt idx="18">
                  <c:v>1446788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4CB-435A-BEE7-C7C8A2CDF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512288"/>
        <c:axId val="140513728"/>
      </c:scatterChart>
      <c:valAx>
        <c:axId val="14051228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0513728"/>
        <c:crosses val="autoZero"/>
        <c:crossBetween val="midCat"/>
      </c:valAx>
      <c:valAx>
        <c:axId val="1405137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0512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Foglio1!$A$6:$A$34</c:f>
              <c:numCache>
                <c:formatCode>General</c:formatCode>
                <c:ptCount val="2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  <c:pt idx="19">
                  <c:v>1000</c:v>
                </c:pt>
                <c:pt idx="20">
                  <c:v>1500</c:v>
                </c:pt>
                <c:pt idx="21">
                  <c:v>2000</c:v>
                </c:pt>
                <c:pt idx="22">
                  <c:v>2500</c:v>
                </c:pt>
                <c:pt idx="23">
                  <c:v>3000</c:v>
                </c:pt>
                <c:pt idx="24">
                  <c:v>4000</c:v>
                </c:pt>
                <c:pt idx="25">
                  <c:v>5000</c:v>
                </c:pt>
                <c:pt idx="26">
                  <c:v>10000</c:v>
                </c:pt>
                <c:pt idx="27">
                  <c:v>15000</c:v>
                </c:pt>
                <c:pt idx="28">
                  <c:v>20000</c:v>
                </c:pt>
              </c:numCache>
            </c:numRef>
          </c:xVal>
          <c:yVal>
            <c:numRef>
              <c:f>Foglio1!$C$6:$C$34</c:f>
              <c:numCache>
                <c:formatCode>General</c:formatCode>
                <c:ptCount val="29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6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10</c:v>
                </c:pt>
                <c:pt idx="10">
                  <c:v>15</c:v>
                </c:pt>
                <c:pt idx="11">
                  <c:v>11</c:v>
                </c:pt>
                <c:pt idx="12">
                  <c:v>14</c:v>
                </c:pt>
                <c:pt idx="13">
                  <c:v>15</c:v>
                </c:pt>
                <c:pt idx="14">
                  <c:v>11</c:v>
                </c:pt>
                <c:pt idx="15">
                  <c:v>12</c:v>
                </c:pt>
                <c:pt idx="16">
                  <c:v>16</c:v>
                </c:pt>
                <c:pt idx="17">
                  <c:v>21</c:v>
                </c:pt>
                <c:pt idx="18">
                  <c:v>31</c:v>
                </c:pt>
                <c:pt idx="19">
                  <c:v>103</c:v>
                </c:pt>
                <c:pt idx="20">
                  <c:v>171</c:v>
                </c:pt>
                <c:pt idx="21">
                  <c:v>207</c:v>
                </c:pt>
                <c:pt idx="22">
                  <c:v>321</c:v>
                </c:pt>
                <c:pt idx="23">
                  <c:v>468</c:v>
                </c:pt>
                <c:pt idx="24">
                  <c:v>680</c:v>
                </c:pt>
                <c:pt idx="25">
                  <c:v>915</c:v>
                </c:pt>
                <c:pt idx="26">
                  <c:v>3094</c:v>
                </c:pt>
                <c:pt idx="27">
                  <c:v>6939</c:v>
                </c:pt>
                <c:pt idx="28">
                  <c:v>13148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EB-48A5-8B81-1A68FB269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512288"/>
        <c:axId val="140513728"/>
      </c:scatterChart>
      <c:valAx>
        <c:axId val="14051228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0513728"/>
        <c:crosses val="autoZero"/>
        <c:crossBetween val="midCat"/>
      </c:valAx>
      <c:valAx>
        <c:axId val="1405137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0512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85AA2-4545-4C07-A8BC-0C6ED8E021D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2AD3462-EC2E-4FBD-82B8-BDB751066B84}">
      <dgm:prSet phldrT="[Testo]"/>
      <dgm:spPr/>
      <dgm:t>
        <a:bodyPr/>
        <a:lstStyle/>
        <a:p>
          <a:r>
            <a:rPr lang="it-IT" dirty="0"/>
            <a:t>Ricerca libreria dct2 </a:t>
          </a:r>
          <a:r>
            <a:rPr lang="it-IT" dirty="0" err="1"/>
            <a:t>fft</a:t>
          </a:r>
          <a:endParaRPr lang="it-IT" dirty="0"/>
        </a:p>
      </dgm:t>
    </dgm:pt>
    <dgm:pt modelId="{3FCDE066-5C45-40F1-AF15-53E1563FF17D}" type="parTrans" cxnId="{9C341FA1-7377-4351-885D-E0CE7318559E}">
      <dgm:prSet/>
      <dgm:spPr/>
      <dgm:t>
        <a:bodyPr/>
        <a:lstStyle/>
        <a:p>
          <a:endParaRPr lang="it-IT"/>
        </a:p>
      </dgm:t>
    </dgm:pt>
    <dgm:pt modelId="{9F671E39-F8B8-459A-8F5A-D37AE401A812}" type="sibTrans" cxnId="{9C341FA1-7377-4351-885D-E0CE7318559E}">
      <dgm:prSet/>
      <dgm:spPr/>
      <dgm:t>
        <a:bodyPr/>
        <a:lstStyle/>
        <a:p>
          <a:endParaRPr lang="it-IT"/>
        </a:p>
      </dgm:t>
    </dgm:pt>
    <dgm:pt modelId="{74294AE0-D1A3-43A0-AF54-ECDA17010A7C}">
      <dgm:prSet phldrT="[Testo]"/>
      <dgm:spPr/>
      <dgm:t>
        <a:bodyPr/>
        <a:lstStyle/>
        <a:p>
          <a:r>
            <a:rPr lang="it-IT" dirty="0"/>
            <a:t>Sviluppo algoritmo dct2</a:t>
          </a:r>
        </a:p>
      </dgm:t>
    </dgm:pt>
    <dgm:pt modelId="{854BFE59-DDBD-4D7B-BC6E-4BDD92348675}" type="parTrans" cxnId="{7B77A230-91AA-46E4-8C3D-6D0C6E7B2106}">
      <dgm:prSet/>
      <dgm:spPr/>
      <dgm:t>
        <a:bodyPr/>
        <a:lstStyle/>
        <a:p>
          <a:endParaRPr lang="it-IT"/>
        </a:p>
      </dgm:t>
    </dgm:pt>
    <dgm:pt modelId="{905E821C-67E8-4227-B149-EA251C49E5B4}" type="sibTrans" cxnId="{7B77A230-91AA-46E4-8C3D-6D0C6E7B2106}">
      <dgm:prSet/>
      <dgm:spPr/>
      <dgm:t>
        <a:bodyPr/>
        <a:lstStyle/>
        <a:p>
          <a:endParaRPr lang="it-IT"/>
        </a:p>
      </dgm:t>
    </dgm:pt>
    <dgm:pt modelId="{568D72A6-732F-448A-A3D6-1EE5DCF93B7C}">
      <dgm:prSet phldrT="[Testo]"/>
      <dgm:spPr/>
      <dgm:t>
        <a:bodyPr/>
        <a:lstStyle/>
        <a:p>
          <a:r>
            <a:rPr lang="it-IT" dirty="0"/>
            <a:t>Confronto e conclusioni</a:t>
          </a:r>
        </a:p>
      </dgm:t>
    </dgm:pt>
    <dgm:pt modelId="{9A848EEC-A84E-4BDA-B5E4-5FA62007C993}" type="parTrans" cxnId="{277DFA3E-AFE9-4243-802C-A4E6811D677D}">
      <dgm:prSet/>
      <dgm:spPr/>
      <dgm:t>
        <a:bodyPr/>
        <a:lstStyle/>
        <a:p>
          <a:endParaRPr lang="it-IT"/>
        </a:p>
      </dgm:t>
    </dgm:pt>
    <dgm:pt modelId="{2273E239-5DDC-4D98-AC87-32B35629E237}" type="sibTrans" cxnId="{277DFA3E-AFE9-4243-802C-A4E6811D677D}">
      <dgm:prSet/>
      <dgm:spPr/>
      <dgm:t>
        <a:bodyPr/>
        <a:lstStyle/>
        <a:p>
          <a:endParaRPr lang="it-IT"/>
        </a:p>
      </dgm:t>
    </dgm:pt>
    <dgm:pt modelId="{66567CA8-2170-4B66-BEB4-679E46434938}">
      <dgm:prSet/>
      <dgm:spPr/>
      <dgm:t>
        <a:bodyPr/>
        <a:lstStyle/>
        <a:p>
          <a:r>
            <a:rPr lang="it-IT" dirty="0"/>
            <a:t>Esecuzione metodi</a:t>
          </a:r>
        </a:p>
      </dgm:t>
    </dgm:pt>
    <dgm:pt modelId="{E93271D2-2E17-48CC-B508-13A953979061}" type="parTrans" cxnId="{9A346B2E-4EFD-4B13-BB86-9374B0937859}">
      <dgm:prSet/>
      <dgm:spPr/>
      <dgm:t>
        <a:bodyPr/>
        <a:lstStyle/>
        <a:p>
          <a:endParaRPr lang="it-IT"/>
        </a:p>
      </dgm:t>
    </dgm:pt>
    <dgm:pt modelId="{E596C588-C208-484F-A691-87F027106D9A}" type="sibTrans" cxnId="{9A346B2E-4EFD-4B13-BB86-9374B0937859}">
      <dgm:prSet/>
      <dgm:spPr/>
      <dgm:t>
        <a:bodyPr/>
        <a:lstStyle/>
        <a:p>
          <a:endParaRPr lang="it-IT"/>
        </a:p>
      </dgm:t>
    </dgm:pt>
    <dgm:pt modelId="{3491E506-7F78-4665-B3B2-471B2DF2EC12}" type="pres">
      <dgm:prSet presAssocID="{91485AA2-4545-4C07-A8BC-0C6ED8E021D5}" presName="CompostProcess" presStyleCnt="0">
        <dgm:presLayoutVars>
          <dgm:dir/>
          <dgm:resizeHandles val="exact"/>
        </dgm:presLayoutVars>
      </dgm:prSet>
      <dgm:spPr/>
    </dgm:pt>
    <dgm:pt modelId="{F57AB11D-2824-4695-92AB-B80876269BE9}" type="pres">
      <dgm:prSet presAssocID="{91485AA2-4545-4C07-A8BC-0C6ED8E021D5}" presName="arrow" presStyleLbl="bgShp" presStyleIdx="0" presStyleCnt="1" custScaleX="117647"/>
      <dgm:spPr/>
    </dgm:pt>
    <dgm:pt modelId="{6CF218B7-7E52-4007-8A0D-0F69388DBE1E}" type="pres">
      <dgm:prSet presAssocID="{91485AA2-4545-4C07-A8BC-0C6ED8E021D5}" presName="linearProcess" presStyleCnt="0"/>
      <dgm:spPr/>
    </dgm:pt>
    <dgm:pt modelId="{B4E7AA12-41E7-4F75-B521-C753BF6F568B}" type="pres">
      <dgm:prSet presAssocID="{42AD3462-EC2E-4FBD-82B8-BDB751066B84}" presName="textNode" presStyleLbl="node1" presStyleIdx="0" presStyleCnt="4">
        <dgm:presLayoutVars>
          <dgm:bulletEnabled val="1"/>
        </dgm:presLayoutVars>
      </dgm:prSet>
      <dgm:spPr/>
    </dgm:pt>
    <dgm:pt modelId="{9E0DDDBC-C91B-46E0-AA6D-ADE14DD86ED6}" type="pres">
      <dgm:prSet presAssocID="{9F671E39-F8B8-459A-8F5A-D37AE401A812}" presName="sibTrans" presStyleCnt="0"/>
      <dgm:spPr/>
    </dgm:pt>
    <dgm:pt modelId="{7A09576D-7338-4302-8C81-FD11454404A2}" type="pres">
      <dgm:prSet presAssocID="{74294AE0-D1A3-43A0-AF54-ECDA17010A7C}" presName="textNode" presStyleLbl="node1" presStyleIdx="1" presStyleCnt="4">
        <dgm:presLayoutVars>
          <dgm:bulletEnabled val="1"/>
        </dgm:presLayoutVars>
      </dgm:prSet>
      <dgm:spPr/>
    </dgm:pt>
    <dgm:pt modelId="{22A17A0C-CB46-47C6-A54F-A30F62D328CA}" type="pres">
      <dgm:prSet presAssocID="{905E821C-67E8-4227-B149-EA251C49E5B4}" presName="sibTrans" presStyleCnt="0"/>
      <dgm:spPr/>
    </dgm:pt>
    <dgm:pt modelId="{710B7382-CB55-41E4-9994-4748763B850C}" type="pres">
      <dgm:prSet presAssocID="{66567CA8-2170-4B66-BEB4-679E46434938}" presName="textNode" presStyleLbl="node1" presStyleIdx="2" presStyleCnt="4">
        <dgm:presLayoutVars>
          <dgm:bulletEnabled val="1"/>
        </dgm:presLayoutVars>
      </dgm:prSet>
      <dgm:spPr/>
    </dgm:pt>
    <dgm:pt modelId="{163DB0A7-D3E7-401D-95B4-F0B8FE7674A0}" type="pres">
      <dgm:prSet presAssocID="{E596C588-C208-484F-A691-87F027106D9A}" presName="sibTrans" presStyleCnt="0"/>
      <dgm:spPr/>
    </dgm:pt>
    <dgm:pt modelId="{A49CFC96-64BD-4EBA-A80C-5659665658B6}" type="pres">
      <dgm:prSet presAssocID="{568D72A6-732F-448A-A3D6-1EE5DCF93B7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B061407-4FB3-4A54-8AE4-C097D28677F4}" type="presOf" srcId="{42AD3462-EC2E-4FBD-82B8-BDB751066B84}" destId="{B4E7AA12-41E7-4F75-B521-C753BF6F568B}" srcOrd="0" destOrd="0" presId="urn:microsoft.com/office/officeart/2005/8/layout/hProcess9"/>
    <dgm:cxn modelId="{9A346B2E-4EFD-4B13-BB86-9374B0937859}" srcId="{91485AA2-4545-4C07-A8BC-0C6ED8E021D5}" destId="{66567CA8-2170-4B66-BEB4-679E46434938}" srcOrd="2" destOrd="0" parTransId="{E93271D2-2E17-48CC-B508-13A953979061}" sibTransId="{E596C588-C208-484F-A691-87F027106D9A}"/>
    <dgm:cxn modelId="{7B77A230-91AA-46E4-8C3D-6D0C6E7B2106}" srcId="{91485AA2-4545-4C07-A8BC-0C6ED8E021D5}" destId="{74294AE0-D1A3-43A0-AF54-ECDA17010A7C}" srcOrd="1" destOrd="0" parTransId="{854BFE59-DDBD-4D7B-BC6E-4BDD92348675}" sibTransId="{905E821C-67E8-4227-B149-EA251C49E5B4}"/>
    <dgm:cxn modelId="{92292134-44DF-4093-82A9-CBB75C6BDC1D}" type="presOf" srcId="{74294AE0-D1A3-43A0-AF54-ECDA17010A7C}" destId="{7A09576D-7338-4302-8C81-FD11454404A2}" srcOrd="0" destOrd="0" presId="urn:microsoft.com/office/officeart/2005/8/layout/hProcess9"/>
    <dgm:cxn modelId="{277DFA3E-AFE9-4243-802C-A4E6811D677D}" srcId="{91485AA2-4545-4C07-A8BC-0C6ED8E021D5}" destId="{568D72A6-732F-448A-A3D6-1EE5DCF93B7C}" srcOrd="3" destOrd="0" parTransId="{9A848EEC-A84E-4BDA-B5E4-5FA62007C993}" sibTransId="{2273E239-5DDC-4D98-AC87-32B35629E237}"/>
    <dgm:cxn modelId="{E915C38C-03AC-4607-9B1B-5D80D277C69D}" type="presOf" srcId="{66567CA8-2170-4B66-BEB4-679E46434938}" destId="{710B7382-CB55-41E4-9994-4748763B850C}" srcOrd="0" destOrd="0" presId="urn:microsoft.com/office/officeart/2005/8/layout/hProcess9"/>
    <dgm:cxn modelId="{ECF6D790-4934-47B7-A22E-439F4AA0353E}" type="presOf" srcId="{91485AA2-4545-4C07-A8BC-0C6ED8E021D5}" destId="{3491E506-7F78-4665-B3B2-471B2DF2EC12}" srcOrd="0" destOrd="0" presId="urn:microsoft.com/office/officeart/2005/8/layout/hProcess9"/>
    <dgm:cxn modelId="{9C341FA1-7377-4351-885D-E0CE7318559E}" srcId="{91485AA2-4545-4C07-A8BC-0C6ED8E021D5}" destId="{42AD3462-EC2E-4FBD-82B8-BDB751066B84}" srcOrd="0" destOrd="0" parTransId="{3FCDE066-5C45-40F1-AF15-53E1563FF17D}" sibTransId="{9F671E39-F8B8-459A-8F5A-D37AE401A812}"/>
    <dgm:cxn modelId="{3E270ACB-3FE9-4AD5-8FCD-6F878229DD0A}" type="presOf" srcId="{568D72A6-732F-448A-A3D6-1EE5DCF93B7C}" destId="{A49CFC96-64BD-4EBA-A80C-5659665658B6}" srcOrd="0" destOrd="0" presId="urn:microsoft.com/office/officeart/2005/8/layout/hProcess9"/>
    <dgm:cxn modelId="{A3FD468B-F580-4B74-9710-C2D804C1FD0E}" type="presParOf" srcId="{3491E506-7F78-4665-B3B2-471B2DF2EC12}" destId="{F57AB11D-2824-4695-92AB-B80876269BE9}" srcOrd="0" destOrd="0" presId="urn:microsoft.com/office/officeart/2005/8/layout/hProcess9"/>
    <dgm:cxn modelId="{FDD43153-3F5D-4B08-ADB8-0F23A1569B23}" type="presParOf" srcId="{3491E506-7F78-4665-B3B2-471B2DF2EC12}" destId="{6CF218B7-7E52-4007-8A0D-0F69388DBE1E}" srcOrd="1" destOrd="0" presId="urn:microsoft.com/office/officeart/2005/8/layout/hProcess9"/>
    <dgm:cxn modelId="{024B2AC9-FC8E-42A2-8FAA-03E8CB88235D}" type="presParOf" srcId="{6CF218B7-7E52-4007-8A0D-0F69388DBE1E}" destId="{B4E7AA12-41E7-4F75-B521-C753BF6F568B}" srcOrd="0" destOrd="0" presId="urn:microsoft.com/office/officeart/2005/8/layout/hProcess9"/>
    <dgm:cxn modelId="{05EBF444-FE22-4E77-B95C-664C828AE88A}" type="presParOf" srcId="{6CF218B7-7E52-4007-8A0D-0F69388DBE1E}" destId="{9E0DDDBC-C91B-46E0-AA6D-ADE14DD86ED6}" srcOrd="1" destOrd="0" presId="urn:microsoft.com/office/officeart/2005/8/layout/hProcess9"/>
    <dgm:cxn modelId="{D74E28FD-7533-459D-AA56-5E84B0354824}" type="presParOf" srcId="{6CF218B7-7E52-4007-8A0D-0F69388DBE1E}" destId="{7A09576D-7338-4302-8C81-FD11454404A2}" srcOrd="2" destOrd="0" presId="urn:microsoft.com/office/officeart/2005/8/layout/hProcess9"/>
    <dgm:cxn modelId="{CD6F2884-5CD9-4623-A39F-9B50A3EDFAD2}" type="presParOf" srcId="{6CF218B7-7E52-4007-8A0D-0F69388DBE1E}" destId="{22A17A0C-CB46-47C6-A54F-A30F62D328CA}" srcOrd="3" destOrd="0" presId="urn:microsoft.com/office/officeart/2005/8/layout/hProcess9"/>
    <dgm:cxn modelId="{48FBE6C9-1DDE-4A67-B63C-05FB50AE0840}" type="presParOf" srcId="{6CF218B7-7E52-4007-8A0D-0F69388DBE1E}" destId="{710B7382-CB55-41E4-9994-4748763B850C}" srcOrd="4" destOrd="0" presId="urn:microsoft.com/office/officeart/2005/8/layout/hProcess9"/>
    <dgm:cxn modelId="{C2DE1161-DB44-4F5C-973D-866A322AA45B}" type="presParOf" srcId="{6CF218B7-7E52-4007-8A0D-0F69388DBE1E}" destId="{163DB0A7-D3E7-401D-95B4-F0B8FE7674A0}" srcOrd="5" destOrd="0" presId="urn:microsoft.com/office/officeart/2005/8/layout/hProcess9"/>
    <dgm:cxn modelId="{28FD7B8A-8BBA-4F9F-AD84-B803FF907245}" type="presParOf" srcId="{6CF218B7-7E52-4007-8A0D-0F69388DBE1E}" destId="{A49CFC96-64BD-4EBA-A80C-5659665658B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AB11D-2824-4695-92AB-B80876269BE9}">
      <dsp:nvSpPr>
        <dsp:cNvPr id="0" name=""/>
        <dsp:cNvSpPr/>
      </dsp:nvSpPr>
      <dsp:spPr>
        <a:xfrm>
          <a:off x="2" y="0"/>
          <a:ext cx="8769345" cy="36512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7AA12-41E7-4F75-B521-C753BF6F568B}">
      <dsp:nvSpPr>
        <dsp:cNvPr id="0" name=""/>
        <dsp:cNvSpPr/>
      </dsp:nvSpPr>
      <dsp:spPr>
        <a:xfrm>
          <a:off x="1873" y="1095375"/>
          <a:ext cx="2108706" cy="14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Ricerca libreria dct2 </a:t>
          </a:r>
          <a:r>
            <a:rPr lang="it-IT" sz="2600" kern="1200" dirty="0" err="1"/>
            <a:t>fft</a:t>
          </a:r>
          <a:endParaRPr lang="it-IT" sz="2600" kern="1200" dirty="0"/>
        </a:p>
      </dsp:txBody>
      <dsp:txXfrm>
        <a:off x="73169" y="1166671"/>
        <a:ext cx="1966114" cy="1317908"/>
      </dsp:txXfrm>
    </dsp:sp>
    <dsp:sp modelId="{7A09576D-7338-4302-8C81-FD11454404A2}">
      <dsp:nvSpPr>
        <dsp:cNvPr id="0" name=""/>
        <dsp:cNvSpPr/>
      </dsp:nvSpPr>
      <dsp:spPr>
        <a:xfrm>
          <a:off x="2220838" y="1095375"/>
          <a:ext cx="2108706" cy="14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Sviluppo algoritmo dct2</a:t>
          </a:r>
        </a:p>
      </dsp:txBody>
      <dsp:txXfrm>
        <a:off x="2292134" y="1166671"/>
        <a:ext cx="1966114" cy="1317908"/>
      </dsp:txXfrm>
    </dsp:sp>
    <dsp:sp modelId="{710B7382-CB55-41E4-9994-4748763B850C}">
      <dsp:nvSpPr>
        <dsp:cNvPr id="0" name=""/>
        <dsp:cNvSpPr/>
      </dsp:nvSpPr>
      <dsp:spPr>
        <a:xfrm>
          <a:off x="4439804" y="1095375"/>
          <a:ext cx="2108706" cy="14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Esecuzione metodi</a:t>
          </a:r>
        </a:p>
      </dsp:txBody>
      <dsp:txXfrm>
        <a:off x="4511100" y="1166671"/>
        <a:ext cx="1966114" cy="1317908"/>
      </dsp:txXfrm>
    </dsp:sp>
    <dsp:sp modelId="{A49CFC96-64BD-4EBA-A80C-5659665658B6}">
      <dsp:nvSpPr>
        <dsp:cNvPr id="0" name=""/>
        <dsp:cNvSpPr/>
      </dsp:nvSpPr>
      <dsp:spPr>
        <a:xfrm>
          <a:off x="6658770" y="1095375"/>
          <a:ext cx="2108706" cy="14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Confronto e conclusioni</a:t>
          </a:r>
        </a:p>
      </dsp:txBody>
      <dsp:txXfrm>
        <a:off x="6730066" y="1166671"/>
        <a:ext cx="1966114" cy="1317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2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7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7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0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3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4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7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10397B-F675-2AF2-AD64-54E97257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50614"/>
            <a:ext cx="7478967" cy="1839977"/>
          </a:xfrm>
        </p:spPr>
        <p:txBody>
          <a:bodyPr anchor="b">
            <a:normAutofit/>
          </a:bodyPr>
          <a:lstStyle/>
          <a:p>
            <a:pPr algn="ctr"/>
            <a:r>
              <a:rPr lang="it-IT" dirty="0" err="1">
                <a:solidFill>
                  <a:schemeClr val="accent1"/>
                </a:solidFill>
              </a:rPr>
              <a:t>jpegTransformerApp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37FCBA-7A83-C325-B81B-A8E066B96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746" y="1729140"/>
            <a:ext cx="5618839" cy="3959471"/>
          </a:xfrm>
        </p:spPr>
        <p:txBody>
          <a:bodyPr anchor="t">
            <a:normAutofit/>
          </a:bodyPr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Metodi del Calcolo Scientifico</a:t>
            </a:r>
          </a:p>
          <a:p>
            <a:pPr algn="ctr"/>
            <a:r>
              <a:rPr lang="it-IT" sz="2000" b="1" dirty="0"/>
              <a:t>A.A. 2022/2023 - Progetto 2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Gabriele Lecchi – 852134</a:t>
            </a:r>
          </a:p>
          <a:p>
            <a:pPr algn="ctr"/>
            <a:r>
              <a:rPr lang="it-IT" sz="2000" dirty="0"/>
              <a:t>Lorenzo Titta - 852107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12D9135D-5CAC-7279-6A97-D2D7BD032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3" r="23255" b="1"/>
          <a:stretch/>
        </p:blipFill>
        <p:spPr>
          <a:xfrm>
            <a:off x="7222615" y="-138535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701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9DECA9-934B-03EF-B8CE-A26B4987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5400" dirty="0">
                <a:solidFill>
                  <a:schemeClr val="accent1"/>
                </a:solidFill>
              </a:rPr>
              <a:t>Idea e Struttura – Prima parte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FB4FC99-7201-4206-D794-0682B79AE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466578"/>
              </p:ext>
            </p:extLst>
          </p:nvPr>
        </p:nvGraphicFramePr>
        <p:xfrm>
          <a:off x="1920875" y="2312988"/>
          <a:ext cx="8769350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GitHub - wendykierp/JTransforms: JTransforms is the first, open source,  multithreaded FFT library written in pure Java.">
            <a:extLst>
              <a:ext uri="{FF2B5EF4-FFF2-40B4-BE49-F238E27FC236}">
                <a16:creationId xmlns:a16="http://schemas.microsoft.com/office/drawing/2014/main" id="{21647083-08B4-EA30-80F5-E1829930C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" r="22207"/>
          <a:stretch/>
        </p:blipFill>
        <p:spPr bwMode="auto">
          <a:xfrm>
            <a:off x="0" y="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968087-8A01-B61A-7A00-1423F431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024" y="23379"/>
            <a:ext cx="4750079" cy="2505058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chemeClr val="accent1"/>
                </a:solidFill>
              </a:rPr>
              <a:t>Libreria DCT2 FFT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F0369-7675-97D1-5056-C1C8597C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8" y="2989967"/>
            <a:ext cx="3633747" cy="25921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t-IT" sz="1700"/>
              <a:t>La libreria scelta per l’algoritmo dct2 (FFT) si chiama JTransform, è una libreria openSource di Java che permette l’utilizzo del metodo descritto su matrici reali.</a:t>
            </a:r>
          </a:p>
          <a:p>
            <a:pPr>
              <a:lnSpc>
                <a:spcPct val="130000"/>
              </a:lnSpc>
            </a:pP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43039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DA1A54-9FBE-4DAE-B253-1715AA029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325" y="584218"/>
            <a:ext cx="5693134" cy="5480198"/>
            <a:chOff x="787179" y="834887"/>
            <a:chExt cx="5308821" cy="511025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A36CE68-CB3C-4699-9422-3073853CB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546" y="1057523"/>
              <a:ext cx="5009716" cy="474692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56DA69-4637-40FE-A14B-5213BBB58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179" y="834887"/>
              <a:ext cx="5308821" cy="511025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4D709A-6610-48B7-9F98-AFA02ECB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427" y="1200647"/>
              <a:ext cx="4675366" cy="447170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5CDB966-FB2B-DAD2-BDE2-3134C26D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04" y="-199218"/>
            <a:ext cx="5621847" cy="2112596"/>
          </a:xfrm>
        </p:spPr>
        <p:txBody>
          <a:bodyPr anchor="b">
            <a:normAutofit/>
          </a:bodyPr>
          <a:lstStyle/>
          <a:p>
            <a:pPr algn="ctr"/>
            <a:r>
              <a:rPr lang="it-IT" sz="6000" dirty="0">
                <a:solidFill>
                  <a:schemeClr val="accent1"/>
                </a:solidFill>
              </a:rPr>
              <a:t>Algoritmo DCT2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249BDC-997F-455E-D583-968161FA0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295" y="2581443"/>
            <a:ext cx="5104738" cy="1804245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it-IT" dirty="0"/>
              <a:t>La Trasformata Discreta del Coseno (DCT2) è una trasformata molto simile alla DFT che tratta numeri reali e il suo scopo è di garantire la compressione spaziale.</a:t>
            </a:r>
          </a:p>
        </p:txBody>
      </p:sp>
      <p:pic>
        <p:nvPicPr>
          <p:cNvPr id="7" name="Immagine 6" descr="Immagine che contiene testo, Carattere, linea, bianco&#10;&#10;Descrizione generata automaticamente">
            <a:extLst>
              <a:ext uri="{FF2B5EF4-FFF2-40B4-BE49-F238E27FC236}">
                <a16:creationId xmlns:a16="http://schemas.microsoft.com/office/drawing/2014/main" id="{27FA1452-DCD2-577E-BD51-93E81739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63" y="4655009"/>
            <a:ext cx="4343400" cy="629793"/>
          </a:xfrm>
          <a:prstGeom prst="rect">
            <a:avLst/>
          </a:prstGeom>
        </p:spPr>
      </p:pic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B32306BD-9436-1EE0-316D-3A9346A6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459" y="1031290"/>
            <a:ext cx="5449341" cy="47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1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7476B-D61D-A33E-37AF-EA68651F36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70164" y="-396492"/>
            <a:ext cx="6366164" cy="3145414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1"/>
                </a:solidFill>
              </a:rPr>
              <a:t>Conclusioni</a:t>
            </a:r>
            <a:br>
              <a:rPr lang="it-IT" sz="5400" dirty="0">
                <a:solidFill>
                  <a:schemeClr val="accent1"/>
                </a:solidFill>
              </a:rPr>
            </a:br>
            <a:r>
              <a:rPr lang="it-IT" sz="5400" dirty="0">
                <a:solidFill>
                  <a:schemeClr val="accent1"/>
                </a:solidFill>
              </a:rPr>
              <a:t>prima parte 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C48AFF58-CAFC-4D44-31D1-7CD856CDB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493214"/>
              </p:ext>
            </p:extLst>
          </p:nvPr>
        </p:nvGraphicFramePr>
        <p:xfrm>
          <a:off x="441047" y="3309257"/>
          <a:ext cx="5163116" cy="301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10B06976-C671-4DA0-9A22-70AA3D31D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251800"/>
              </p:ext>
            </p:extLst>
          </p:nvPr>
        </p:nvGraphicFramePr>
        <p:xfrm>
          <a:off x="7471360" y="888274"/>
          <a:ext cx="4049484" cy="2420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1BD2E4CB-AB02-4EE5-A752-568778E4C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739621"/>
              </p:ext>
            </p:extLst>
          </p:nvPr>
        </p:nvGraphicFramePr>
        <p:xfrm>
          <a:off x="7440165" y="3905002"/>
          <a:ext cx="4310788" cy="2420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EB96294-00B7-4FF2-B318-5E161D3B371A}"/>
              </a:ext>
            </a:extLst>
          </p:cNvPr>
          <p:cNvCxnSpPr/>
          <p:nvPr/>
        </p:nvCxnSpPr>
        <p:spPr>
          <a:xfrm flipV="1">
            <a:off x="5604163" y="2570018"/>
            <a:ext cx="1867197" cy="117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7A84D00-A7E7-58F7-3CEB-D054D95DF566}"/>
              </a:ext>
            </a:extLst>
          </p:cNvPr>
          <p:cNvCxnSpPr/>
          <p:nvPr/>
        </p:nvCxnSpPr>
        <p:spPr>
          <a:xfrm>
            <a:off x="5588566" y="5334000"/>
            <a:ext cx="1851599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9DECA9-934B-03EF-B8CE-A26B4987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1"/>
                </a:solidFill>
              </a:rPr>
              <a:t>Seconda parte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F6A684A-507F-4A11-215D-D07A402C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stato utilizzato l’algoritmo dct2 per implementare la compressione di file bitmap (.</a:t>
            </a:r>
            <a:r>
              <a:rPr lang="it-IT" dirty="0" err="1"/>
              <a:t>bmp</a:t>
            </a:r>
            <a:r>
              <a:rPr lang="it-IT" dirty="0"/>
              <a:t>) in linea alla compressione jpeg. E’ stata sviluppata un interfaccia grafica che permette la compressione tramite parametri di dimensione di blocco e taglio della frequenza inseriti dall’utente.</a:t>
            </a:r>
          </a:p>
          <a:p>
            <a:r>
              <a:rPr lang="it-IT" dirty="0"/>
              <a:t>La libreria utilizzata per la risoluzione del metodo è la stessa usata nella prima parte, ovvero </a:t>
            </a:r>
            <a:r>
              <a:rPr lang="it-IT" dirty="0" err="1"/>
              <a:t>Jtransform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85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DB97C-226A-ABBD-DBEB-1A4566B9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Interfaccia Grafica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63F97F-EF4A-3532-D06D-C6DF56CD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testo, schermata, Software multimediale, Sito Web&#10;&#10;Descrizione generata automaticamente">
            <a:extLst>
              <a:ext uri="{FF2B5EF4-FFF2-40B4-BE49-F238E27FC236}">
                <a16:creationId xmlns:a16="http://schemas.microsoft.com/office/drawing/2014/main" id="{F5D34DE8-EF43-6AA3-B1FB-7A9AD057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6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2E7DC9-2A5D-B175-D62A-FB3FD062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30" y="280143"/>
            <a:ext cx="4148511" cy="1944371"/>
          </a:xfrm>
        </p:spPr>
        <p:txBody>
          <a:bodyPr anchor="b">
            <a:normAutofit/>
          </a:bodyPr>
          <a:lstStyle/>
          <a:p>
            <a:pPr algn="ctr"/>
            <a:r>
              <a:rPr lang="it-IT" sz="6600" dirty="0">
                <a:solidFill>
                  <a:schemeClr val="accent1"/>
                </a:solidFill>
              </a:rPr>
              <a:t>Codice</a:t>
            </a:r>
            <a:endParaRPr lang="it-IT" dirty="0">
              <a:solidFill>
                <a:schemeClr val="accent1"/>
              </a:solidFill>
            </a:endParaRPr>
          </a:p>
        </p:txBody>
      </p:sp>
      <p:pic>
        <p:nvPicPr>
          <p:cNvPr id="4" name="Immagine 3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8285FF9A-A0E6-4365-373E-B33C04BE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" y="891442"/>
            <a:ext cx="6180375" cy="526876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9A01D-3F72-20A6-706B-0FC52DEB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4" y="2693806"/>
            <a:ext cx="4023361" cy="2385392"/>
          </a:xfrm>
        </p:spPr>
        <p:txBody>
          <a:bodyPr>
            <a:normAutofit/>
          </a:bodyPr>
          <a:lstStyle/>
          <a:p>
            <a:r>
              <a:rPr lang="it-IT" dirty="0"/>
              <a:t>In questa parte di codice è rappresentata la struttura della divisione in blocchi della matrice e l’applicazione del taglio.</a:t>
            </a:r>
          </a:p>
        </p:txBody>
      </p:sp>
    </p:spTree>
    <p:extLst>
      <p:ext uri="{BB962C8B-B14F-4D97-AF65-F5344CB8AC3E}">
        <p14:creationId xmlns:p14="http://schemas.microsoft.com/office/powerpoint/2010/main" val="63755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6A663824-B132-B52B-CE64-B4B2ADFA2D04}"/>
              </a:ext>
            </a:extLst>
          </p:cNvPr>
          <p:cNvSpPr txBox="1">
            <a:spLocks/>
          </p:cNvSpPr>
          <p:nvPr/>
        </p:nvSpPr>
        <p:spPr>
          <a:xfrm>
            <a:off x="2929264" y="2628114"/>
            <a:ext cx="6333471" cy="856304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>
                <a:solidFill>
                  <a:schemeClr val="accent1"/>
                </a:solidFill>
              </a:rPr>
              <a:t>FINE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23D3751-C398-FD8D-C34D-992AB4BD97FA}"/>
              </a:ext>
            </a:extLst>
          </p:cNvPr>
          <p:cNvSpPr txBox="1">
            <a:spLocks/>
          </p:cNvSpPr>
          <p:nvPr/>
        </p:nvSpPr>
        <p:spPr>
          <a:xfrm>
            <a:off x="2929264" y="3422073"/>
            <a:ext cx="6333471" cy="856304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Ringraziamo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0956694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201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Corbel</vt:lpstr>
      <vt:lpstr>Meiryo</vt:lpstr>
      <vt:lpstr>SketchLinesVTI</vt:lpstr>
      <vt:lpstr>jpegTransformerApp</vt:lpstr>
      <vt:lpstr>Idea e Struttura – Prima parte</vt:lpstr>
      <vt:lpstr>Libreria DCT2 FFT</vt:lpstr>
      <vt:lpstr>Algoritmo DCT2</vt:lpstr>
      <vt:lpstr>Conclusioni prima parte </vt:lpstr>
      <vt:lpstr>Seconda parte</vt:lpstr>
      <vt:lpstr>Interfaccia Grafica</vt:lpstr>
      <vt:lpstr>Codice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jpegTransformeApp</dc:title>
  <dc:creator>l.titta1@campus.unimib.it</dc:creator>
  <cp:lastModifiedBy>l.titta1@campus.unimib.it</cp:lastModifiedBy>
  <cp:revision>13</cp:revision>
  <dcterms:created xsi:type="dcterms:W3CDTF">2023-06-07T13:44:01Z</dcterms:created>
  <dcterms:modified xsi:type="dcterms:W3CDTF">2023-06-12T13:06:15Z</dcterms:modified>
</cp:coreProperties>
</file>