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266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718C5-F99F-4F2E-93C5-676A58097E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D3C4-3738-4C79-9A98-944AD06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1285-F25C-4CD5-B42A-218144BF3D57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C38-7AAA-4F34-A6BE-67EEE2D0EC76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0FC-58A6-4E8E-AECF-D1ADEA62C83C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57ED-B408-472D-A1D6-9522C63572E6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9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B713-DBC7-43B0-BCF5-7ADECE0028AA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576-9D47-438E-B47E-6B78FE992451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7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3141-4224-43AE-AC58-1D47F0E0A702}" type="datetime1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6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160-CC07-4227-B765-690E606680C2}" type="datetime1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7BA-26C5-4FF5-8BF8-4CA1EEEC73CA}" type="datetime1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9071-E46A-4454-85EC-166656E10F7E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0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567-223F-45E4-BF1E-739A9901C0C4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887B-A1B6-4CDB-820B-C224A612E95E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253BA-240B-48EE-A8A2-97C786AA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834" y="1128968"/>
            <a:ext cx="4834327" cy="3633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Single-Agent Doxorubicin - Breast Cancer Regimen</a:t>
            </a:r>
            <a:br>
              <a:rPr lang="en-US" sz="1400" dirty="0">
                <a:latin typeface="Cambria" panose="02040503050406030204" pitchFamily="18" charset="0"/>
              </a:rPr>
            </a:br>
            <a:r>
              <a:rPr lang="en-US" sz="1400" dirty="0">
                <a:latin typeface="Cambria" panose="02040503050406030204" pitchFamily="18" charset="0"/>
              </a:rPr>
              <a:t>20 mg/m</a:t>
            </a:r>
            <a:r>
              <a:rPr lang="en-US" sz="1400" baseline="30000" dirty="0">
                <a:latin typeface="Cambria" panose="02040503050406030204" pitchFamily="18" charset="0"/>
              </a:rPr>
              <a:t>2</a:t>
            </a:r>
            <a:r>
              <a:rPr lang="en-US" sz="1400" dirty="0">
                <a:latin typeface="Cambria" panose="02040503050406030204" pitchFamily="18" charset="0"/>
              </a:rPr>
              <a:t> weekly x 12 weeks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D348938-1B29-4C0F-B67B-AD63BA14C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265410"/>
              </p:ext>
            </p:extLst>
          </p:nvPr>
        </p:nvGraphicFramePr>
        <p:xfrm>
          <a:off x="414107" y="1798714"/>
          <a:ext cx="602978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5811">
                  <a:extLst>
                    <a:ext uri="{9D8B030D-6E8A-4147-A177-3AD203B41FA5}">
                      <a16:colId xmlns:a16="http://schemas.microsoft.com/office/drawing/2014/main" val="2589091972"/>
                    </a:ext>
                  </a:extLst>
                </a:gridCol>
                <a:gridCol w="2813974">
                  <a:extLst>
                    <a:ext uri="{9D8B030D-6E8A-4147-A177-3AD203B41FA5}">
                      <a16:colId xmlns:a16="http://schemas.microsoft.com/office/drawing/2014/main" val="1129911010"/>
                    </a:ext>
                  </a:extLst>
                </a:gridCol>
              </a:tblGrid>
              <a:tr h="285006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100" dirty="0">
                          <a:latin typeface="Cambria" panose="02040503050406030204" pitchFamily="18" charset="0"/>
                        </a:rPr>
                        <a:t>Height:________   Weight: __________  BSA:_________</a:t>
                      </a:r>
                    </a:p>
                    <a:p>
                      <a:pPr algn="ctr"/>
                      <a:r>
                        <a:rPr lang="en-US" sz="800" dirty="0">
                          <a:latin typeface="Cambria" panose="02040503050406030204" pitchFamily="18" charset="0"/>
                        </a:rPr>
                        <a:t>               *First cycle height and weight checked by 2 RN’s*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mbria" panose="02040503050406030204" pitchFamily="18" charset="0"/>
                        </a:rPr>
                        <a:t>Date: _____________  Cycle: _________ of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018322"/>
                  </a:ext>
                </a:extLst>
              </a:tr>
              <a:tr h="285006">
                <a:tc grid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Catheter Site: ________________________ Gauge: _________________ # of Attempts: ______________ Difficult IV: Yes/No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18884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91161CB-CC83-46FD-873B-982A3BB5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9" y="249624"/>
            <a:ext cx="859611" cy="658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A8229F-B02A-49CE-9E32-1EBE1486A440}"/>
              </a:ext>
            </a:extLst>
          </p:cNvPr>
          <p:cNvSpPr txBox="1"/>
          <p:nvPr/>
        </p:nvSpPr>
        <p:spPr>
          <a:xfrm>
            <a:off x="1132748" y="348003"/>
            <a:ext cx="170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Cambria" panose="02040503050406030204" pitchFamily="18" charset="0"/>
              </a:rPr>
              <a:t>Hôpital</a:t>
            </a:r>
            <a:r>
              <a:rPr lang="en-US" sz="1200" b="1" dirty="0">
                <a:latin typeface="Cambria" panose="02040503050406030204" pitchFamily="18" charset="0"/>
              </a:rPr>
              <a:t> </a:t>
            </a:r>
            <a:r>
              <a:rPr lang="en-US" sz="1200" b="1" dirty="0" err="1">
                <a:latin typeface="Cambria" panose="02040503050406030204" pitchFamily="18" charset="0"/>
              </a:rPr>
              <a:t>Universitaire</a:t>
            </a:r>
            <a:r>
              <a:rPr lang="en-US" sz="1200" b="1" dirty="0">
                <a:latin typeface="Cambria" panose="02040503050406030204" pitchFamily="18" charset="0"/>
              </a:rPr>
              <a:t> de Mirebalais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38357-11F0-444C-97AC-7FA26DF5A9FB}"/>
              </a:ext>
            </a:extLst>
          </p:cNvPr>
          <p:cNvSpPr/>
          <p:nvPr/>
        </p:nvSpPr>
        <p:spPr>
          <a:xfrm>
            <a:off x="3512875" y="151304"/>
            <a:ext cx="2873637" cy="842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486A9-6BAB-4CC5-AC47-24D2F3D202A5}"/>
              </a:ext>
            </a:extLst>
          </p:cNvPr>
          <p:cNvSpPr txBox="1"/>
          <p:nvPr/>
        </p:nvSpPr>
        <p:spPr>
          <a:xfrm>
            <a:off x="4375534" y="464701"/>
            <a:ext cx="1795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mbria" panose="02040503050406030204" pitchFamily="18" charset="0"/>
              </a:rPr>
              <a:t>Place patient label here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5CBC57-E201-408F-8F91-A6CFC7C4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670"/>
              </p:ext>
            </p:extLst>
          </p:nvPr>
        </p:nvGraphicFramePr>
        <p:xfrm>
          <a:off x="427219" y="2964902"/>
          <a:ext cx="6016673" cy="1915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7665">
                  <a:extLst>
                    <a:ext uri="{9D8B030D-6E8A-4147-A177-3AD203B41FA5}">
                      <a16:colId xmlns:a16="http://schemas.microsoft.com/office/drawing/2014/main" val="2506729636"/>
                    </a:ext>
                  </a:extLst>
                </a:gridCol>
                <a:gridCol w="723726">
                  <a:extLst>
                    <a:ext uri="{9D8B030D-6E8A-4147-A177-3AD203B41FA5}">
                      <a16:colId xmlns:a16="http://schemas.microsoft.com/office/drawing/2014/main" val="3820154517"/>
                    </a:ext>
                  </a:extLst>
                </a:gridCol>
                <a:gridCol w="687128">
                  <a:extLst>
                    <a:ext uri="{9D8B030D-6E8A-4147-A177-3AD203B41FA5}">
                      <a16:colId xmlns:a16="http://schemas.microsoft.com/office/drawing/2014/main" val="4068547176"/>
                    </a:ext>
                  </a:extLst>
                </a:gridCol>
                <a:gridCol w="1722090">
                  <a:extLst>
                    <a:ext uri="{9D8B030D-6E8A-4147-A177-3AD203B41FA5}">
                      <a16:colId xmlns:a16="http://schemas.microsoft.com/office/drawing/2014/main" val="3157125827"/>
                    </a:ext>
                  </a:extLst>
                </a:gridCol>
                <a:gridCol w="767300">
                  <a:extLst>
                    <a:ext uri="{9D8B030D-6E8A-4147-A177-3AD203B41FA5}">
                      <a16:colId xmlns:a16="http://schemas.microsoft.com/office/drawing/2014/main" val="3026234972"/>
                    </a:ext>
                  </a:extLst>
                </a:gridCol>
                <a:gridCol w="788764">
                  <a:extLst>
                    <a:ext uri="{9D8B030D-6E8A-4147-A177-3AD203B41FA5}">
                      <a16:colId xmlns:a16="http://schemas.microsoft.com/office/drawing/2014/main" val="1041653490"/>
                    </a:ext>
                  </a:extLst>
                </a:gridCol>
              </a:tblGrid>
              <a:tr h="303087">
                <a:tc gridSpan="6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Premedications:</a:t>
                      </a:r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39896"/>
                  </a:ext>
                </a:extLst>
              </a:tr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Medication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Dose/ Volume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Route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Timing/Frequency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Time Given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Nurse Initials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40842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0.9% Normal Saline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mbria" panose="02040503050406030204" pitchFamily="18" charset="0"/>
                        </a:rPr>
                        <a:t>500 </a:t>
                      </a:r>
                      <a:r>
                        <a:rPr lang="en-US" sz="1000" dirty="0">
                          <a:latin typeface="Cambria" panose="02040503050406030204" pitchFamily="18" charset="0"/>
                        </a:rPr>
                        <a:t>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219544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Dexamethasone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16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206985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Ondansetron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8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mbria" panose="02040503050406030204" pitchFamily="18" charset="0"/>
                        </a:rPr>
                        <a:t>PO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5560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B16B372-CA74-487C-A9D9-A799427C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75574"/>
              </p:ext>
            </p:extLst>
          </p:nvPr>
        </p:nvGraphicFramePr>
        <p:xfrm>
          <a:off x="420662" y="5254734"/>
          <a:ext cx="6023960" cy="256029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42992">
                  <a:extLst>
                    <a:ext uri="{9D8B030D-6E8A-4147-A177-3AD203B41FA5}">
                      <a16:colId xmlns:a16="http://schemas.microsoft.com/office/drawing/2014/main" val="2506617313"/>
                    </a:ext>
                  </a:extLst>
                </a:gridCol>
                <a:gridCol w="1065607">
                  <a:extLst>
                    <a:ext uri="{9D8B030D-6E8A-4147-A177-3AD203B41FA5}">
                      <a16:colId xmlns:a16="http://schemas.microsoft.com/office/drawing/2014/main" val="907425506"/>
                    </a:ext>
                  </a:extLst>
                </a:gridCol>
                <a:gridCol w="1273995">
                  <a:extLst>
                    <a:ext uri="{9D8B030D-6E8A-4147-A177-3AD203B41FA5}">
                      <a16:colId xmlns:a16="http://schemas.microsoft.com/office/drawing/2014/main" val="2838680006"/>
                    </a:ext>
                  </a:extLst>
                </a:gridCol>
                <a:gridCol w="842481">
                  <a:extLst>
                    <a:ext uri="{9D8B030D-6E8A-4147-A177-3AD203B41FA5}">
                      <a16:colId xmlns:a16="http://schemas.microsoft.com/office/drawing/2014/main" val="3476450294"/>
                    </a:ext>
                  </a:extLst>
                </a:gridCol>
                <a:gridCol w="567484">
                  <a:extLst>
                    <a:ext uri="{9D8B030D-6E8A-4147-A177-3AD203B41FA5}">
                      <a16:colId xmlns:a16="http://schemas.microsoft.com/office/drawing/2014/main" val="903606367"/>
                    </a:ext>
                  </a:extLst>
                </a:gridCol>
                <a:gridCol w="549714">
                  <a:extLst>
                    <a:ext uri="{9D8B030D-6E8A-4147-A177-3AD203B41FA5}">
                      <a16:colId xmlns:a16="http://schemas.microsoft.com/office/drawing/2014/main" val="2657133480"/>
                    </a:ext>
                  </a:extLst>
                </a:gridCol>
                <a:gridCol w="781687">
                  <a:extLst>
                    <a:ext uri="{9D8B030D-6E8A-4147-A177-3AD203B41FA5}">
                      <a16:colId xmlns:a16="http://schemas.microsoft.com/office/drawing/2014/main" val="107052184"/>
                    </a:ext>
                  </a:extLst>
                </a:gridCol>
              </a:tblGrid>
              <a:tr h="414632">
                <a:tc gridSpan="7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Chemotherapy: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          Verify baseline ECHO, if needed 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    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Chemo consent signed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                                                       Labs and VS within acceptable parameters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   Positive blood return   </a:t>
                      </a:r>
                      <a:endParaRPr lang="en-US" dirty="0"/>
                    </a:p>
                  </a:txBody>
                  <a:tcPr marL="68323" marR="683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61080"/>
                  </a:ext>
                </a:extLst>
              </a:tr>
              <a:tr h="527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Medication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Dose (mg/m</a:t>
                      </a:r>
                      <a:r>
                        <a:rPr lang="en-US" sz="1100" b="1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)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BSA_______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Fluid/Dilution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Route and Timing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Start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End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 Nurse Double-Check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014416"/>
                  </a:ext>
                </a:extLst>
              </a:tr>
              <a:tr h="749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Doxorubicin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20 mg/m</a:t>
                      </a:r>
                      <a:r>
                        <a:rPr lang="en-US" sz="1100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endParaRPr lang="en-US" sz="1100" baseline="300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*Vesicant*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Cambria" panose="02040503050406030204" pitchFamily="18" charset="0"/>
                        </a:rPr>
                        <a:t>Maximum lifetime dose 450-550 mg/m</a:t>
                      </a:r>
                      <a:r>
                        <a:rPr lang="en-US" sz="900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mg: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ml: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Dilute to 2mg/mL with </a:t>
                      </a: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0.9% NS 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Give via IV push with free</a:t>
                      </a: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flowing 0.9% NS</a:t>
                      </a: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IV Push over 15 minutes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148558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7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7C3DEA-045A-40F5-B850-853224DDA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00759"/>
              </p:ext>
            </p:extLst>
          </p:nvPr>
        </p:nvGraphicFramePr>
        <p:xfrm>
          <a:off x="486616" y="5102420"/>
          <a:ext cx="59965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500">
                  <a:extLst>
                    <a:ext uri="{9D8B030D-6E8A-4147-A177-3AD203B41FA5}">
                      <a16:colId xmlns:a16="http://schemas.microsoft.com/office/drawing/2014/main" val="2313719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Physician Note: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23547"/>
                  </a:ext>
                </a:extLst>
              </a:tr>
              <a:tr h="956564"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9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mbria" panose="02040503050406030204" pitchFamily="18" charset="0"/>
                        </a:rPr>
                        <a:t>OK to Receive Chemotherapy</a:t>
                      </a:r>
                    </a:p>
                    <a:p>
                      <a:pPr algn="ctr"/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Physician Signature: ____________________________________________Date: _____________</a:t>
                      </a:r>
                    </a:p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endParaRPr lang="en-US" sz="1200" dirty="0">
                        <a:latin typeface="Cambria" panose="02040503050406030204" pitchFamily="18" charset="0"/>
                        <a:sym typeface="Symbol" panose="05050102010706020507" pitchFamily="18" charset="2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Nurse Signature: ________________________________________________ Date</a:t>
                      </a:r>
                      <a:r>
                        <a:rPr lang="en-US" sz="12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______________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104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65C8956-B51C-4E63-B4EB-FD0F56489F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738493"/>
              </p:ext>
            </p:extLst>
          </p:nvPr>
        </p:nvGraphicFramePr>
        <p:xfrm>
          <a:off x="486616" y="610040"/>
          <a:ext cx="5996500" cy="4221151"/>
        </p:xfrm>
        <a:graphic>
          <a:graphicData uri="http://schemas.openxmlformats.org/drawingml/2006/table">
            <a:tbl>
              <a:tblPr firstRow="1" firstCol="1" bandRow="1"/>
              <a:tblGrid>
                <a:gridCol w="1468717">
                  <a:extLst>
                    <a:ext uri="{9D8B030D-6E8A-4147-A177-3AD203B41FA5}">
                      <a16:colId xmlns:a16="http://schemas.microsoft.com/office/drawing/2014/main" val="3404740543"/>
                    </a:ext>
                  </a:extLst>
                </a:gridCol>
                <a:gridCol w="1331962">
                  <a:extLst>
                    <a:ext uri="{9D8B030D-6E8A-4147-A177-3AD203B41FA5}">
                      <a16:colId xmlns:a16="http://schemas.microsoft.com/office/drawing/2014/main" val="864023069"/>
                    </a:ext>
                  </a:extLst>
                </a:gridCol>
                <a:gridCol w="1535791">
                  <a:extLst>
                    <a:ext uri="{9D8B030D-6E8A-4147-A177-3AD203B41FA5}">
                      <a16:colId xmlns:a16="http://schemas.microsoft.com/office/drawing/2014/main" val="1432197526"/>
                    </a:ext>
                  </a:extLst>
                </a:gridCol>
                <a:gridCol w="1660030">
                  <a:extLst>
                    <a:ext uri="{9D8B030D-6E8A-4147-A177-3AD203B41FA5}">
                      <a16:colId xmlns:a16="http://schemas.microsoft.com/office/drawing/2014/main" val="3418856058"/>
                    </a:ext>
                  </a:extLst>
                </a:gridCol>
              </a:tblGrid>
              <a:tr h="465510">
                <a:tc grid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Nursing Assessment</a:t>
                      </a:r>
                      <a:r>
                        <a:rPr lang="en-US" sz="1000" b="1" dirty="0">
                          <a:latin typeface="Cambria" panose="02040503050406030204" pitchFamily="18" charset="0"/>
                        </a:rPr>
                        <a:t>: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405949"/>
                  </a:ext>
                </a:extLst>
              </a:tr>
              <a:tr h="88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Pain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Nausea/Vomiting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Appetite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Diarrhea/Constipation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97002"/>
                  </a:ext>
                </a:extLst>
              </a:tr>
              <a:tr h="87429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Cough/Shortness of Breath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Fever/Chills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Peripheral Neuropathy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Bleeding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766691"/>
                  </a:ext>
                </a:extLst>
              </a:tr>
              <a:tr h="8419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Sleep Disturbance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Weakness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Vaginal Discharge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Mouth/Skin/Wound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122919"/>
                  </a:ext>
                </a:extLst>
              </a:tr>
              <a:tr h="804280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Additional Nursing Notes: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104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254</Words>
  <Application>Microsoft Office PowerPoint</Application>
  <PresentationFormat>Letter Paper (8.5x11 in)</PresentationFormat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Symbol</vt:lpstr>
      <vt:lpstr>Times New Roman</vt:lpstr>
      <vt:lpstr>Wingdings</vt:lpstr>
      <vt:lpstr>Office Theme</vt:lpstr>
      <vt:lpstr>Single-Agent Doxorubicin - Breast Cancer Regimen 20 mg/m2 weekly x 12 weeks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Haskins</dc:creator>
  <cp:lastModifiedBy>Svoboda, Ludmila A.</cp:lastModifiedBy>
  <cp:revision>14</cp:revision>
  <dcterms:created xsi:type="dcterms:W3CDTF">2018-03-20T16:56:06Z</dcterms:created>
  <dcterms:modified xsi:type="dcterms:W3CDTF">2018-04-11T14:19:26Z</dcterms:modified>
</cp:coreProperties>
</file>