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2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718C5-F99F-4F2E-93C5-676A58097E3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D3C4-3738-4C79-9A98-944AD06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7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1285-F25C-4CD5-B42A-218144BF3D57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3C38-7AAA-4F34-A6BE-67EEE2D0EC76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4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20FC-58A6-4E8E-AECF-D1ADEA62C83C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57ED-B408-472D-A1D6-9522C63572E6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9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B713-DBC7-43B0-BCF5-7ADECE0028AA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6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3576-9D47-438E-B47E-6B78FE992451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7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3141-4224-43AE-AC58-1D47F0E0A702}" type="datetime1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6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B160-CC07-4227-B765-690E606680C2}" type="datetime1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5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77BA-26C5-4FF5-8BF8-4CA1EEEC73CA}" type="datetime1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9071-E46A-4454-85EC-166656E10F7E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0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567-223F-45E4-BF1E-739A9901C0C4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8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3887B-A1B6-4CDB-820B-C224A612E95E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253BA-240B-48EE-A8A2-97C786AA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3" y="1159636"/>
            <a:ext cx="5618992" cy="3633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</a:rPr>
              <a:t>AC - Regimen for Non-Metastatic, Locally-Advanced Breast Cancer </a:t>
            </a:r>
            <a:br>
              <a:rPr lang="en-US" sz="1400" dirty="0">
                <a:latin typeface="Cambria" panose="02040503050406030204" pitchFamily="18" charset="0"/>
              </a:rPr>
            </a:br>
            <a:r>
              <a:rPr lang="en-US" sz="1400" dirty="0">
                <a:latin typeface="Cambria" panose="02040503050406030204" pitchFamily="18" charset="0"/>
              </a:rPr>
              <a:t>Every 3 weeks x 4 cycles before or after Taxol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D348938-1B29-4C0F-B67B-AD63BA14C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695897"/>
              </p:ext>
            </p:extLst>
          </p:nvPr>
        </p:nvGraphicFramePr>
        <p:xfrm>
          <a:off x="414107" y="1676188"/>
          <a:ext cx="602978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5811">
                  <a:extLst>
                    <a:ext uri="{9D8B030D-6E8A-4147-A177-3AD203B41FA5}">
                      <a16:colId xmlns:a16="http://schemas.microsoft.com/office/drawing/2014/main" val="2589091972"/>
                    </a:ext>
                  </a:extLst>
                </a:gridCol>
                <a:gridCol w="2813974">
                  <a:extLst>
                    <a:ext uri="{9D8B030D-6E8A-4147-A177-3AD203B41FA5}">
                      <a16:colId xmlns:a16="http://schemas.microsoft.com/office/drawing/2014/main" val="1129911010"/>
                    </a:ext>
                  </a:extLst>
                </a:gridCol>
              </a:tblGrid>
              <a:tr h="285006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US" sz="1100" dirty="0">
                          <a:latin typeface="Cambria" panose="02040503050406030204" pitchFamily="18" charset="0"/>
                        </a:rPr>
                        <a:t>Height:________   Weight: __________  BSA:_________</a:t>
                      </a:r>
                    </a:p>
                    <a:p>
                      <a:pPr algn="ctr"/>
                      <a:r>
                        <a:rPr lang="en-US" sz="800" dirty="0">
                          <a:latin typeface="Cambria" panose="02040503050406030204" pitchFamily="18" charset="0"/>
                        </a:rPr>
                        <a:t>               *First cycle height and weight checked by 2 RN’s*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mbria" panose="02040503050406030204" pitchFamily="18" charset="0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mbria" panose="02040503050406030204" pitchFamily="18" charset="0"/>
                        </a:rPr>
                        <a:t>Date: _____________  Cycle: _________ of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018322"/>
                  </a:ext>
                </a:extLst>
              </a:tr>
              <a:tr h="285006">
                <a:tc grid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Catheter Site: ________________________ Gauge: _________________ # of Attempts: ______________ Difficult IV: Yes/No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18884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91161CB-CC83-46FD-873B-982A3BB59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9" y="249624"/>
            <a:ext cx="859611" cy="658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A8229F-B02A-49CE-9E32-1EBE1486A440}"/>
              </a:ext>
            </a:extLst>
          </p:cNvPr>
          <p:cNvSpPr txBox="1"/>
          <p:nvPr/>
        </p:nvSpPr>
        <p:spPr>
          <a:xfrm>
            <a:off x="1132748" y="348003"/>
            <a:ext cx="170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latin typeface="Cambria" panose="02040503050406030204" pitchFamily="18" charset="0"/>
              </a:rPr>
              <a:t>Hôpital</a:t>
            </a:r>
            <a:r>
              <a:rPr lang="en-US" sz="1200" b="1" dirty="0">
                <a:latin typeface="Cambria" panose="02040503050406030204" pitchFamily="18" charset="0"/>
              </a:rPr>
              <a:t> </a:t>
            </a:r>
            <a:r>
              <a:rPr lang="en-US" sz="1200" b="1" dirty="0" err="1">
                <a:latin typeface="Cambria" panose="02040503050406030204" pitchFamily="18" charset="0"/>
              </a:rPr>
              <a:t>Universitaire</a:t>
            </a:r>
            <a:r>
              <a:rPr lang="en-US" sz="1200" b="1" dirty="0">
                <a:latin typeface="Cambria" panose="02040503050406030204" pitchFamily="18" charset="0"/>
              </a:rPr>
              <a:t> de Mirebalais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738357-11F0-444C-97AC-7FA26DF5A9FB}"/>
              </a:ext>
            </a:extLst>
          </p:cNvPr>
          <p:cNvSpPr/>
          <p:nvPr/>
        </p:nvSpPr>
        <p:spPr>
          <a:xfrm>
            <a:off x="3512875" y="151304"/>
            <a:ext cx="2873637" cy="8422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486A9-6BAB-4CC5-AC47-24D2F3D202A5}"/>
              </a:ext>
            </a:extLst>
          </p:cNvPr>
          <p:cNvSpPr txBox="1"/>
          <p:nvPr/>
        </p:nvSpPr>
        <p:spPr>
          <a:xfrm>
            <a:off x="4375534" y="464701"/>
            <a:ext cx="1795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mbria" panose="02040503050406030204" pitchFamily="18" charset="0"/>
              </a:rPr>
              <a:t>Place patient label here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65CBC57-E201-408F-8F91-A6CFC7C4D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14472"/>
              </p:ext>
            </p:extLst>
          </p:nvPr>
        </p:nvGraphicFramePr>
        <p:xfrm>
          <a:off x="414107" y="2767565"/>
          <a:ext cx="6016673" cy="1915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7665">
                  <a:extLst>
                    <a:ext uri="{9D8B030D-6E8A-4147-A177-3AD203B41FA5}">
                      <a16:colId xmlns:a16="http://schemas.microsoft.com/office/drawing/2014/main" val="2506729636"/>
                    </a:ext>
                  </a:extLst>
                </a:gridCol>
                <a:gridCol w="723726">
                  <a:extLst>
                    <a:ext uri="{9D8B030D-6E8A-4147-A177-3AD203B41FA5}">
                      <a16:colId xmlns:a16="http://schemas.microsoft.com/office/drawing/2014/main" val="3820154517"/>
                    </a:ext>
                  </a:extLst>
                </a:gridCol>
                <a:gridCol w="687128">
                  <a:extLst>
                    <a:ext uri="{9D8B030D-6E8A-4147-A177-3AD203B41FA5}">
                      <a16:colId xmlns:a16="http://schemas.microsoft.com/office/drawing/2014/main" val="4068547176"/>
                    </a:ext>
                  </a:extLst>
                </a:gridCol>
                <a:gridCol w="1722090">
                  <a:extLst>
                    <a:ext uri="{9D8B030D-6E8A-4147-A177-3AD203B41FA5}">
                      <a16:colId xmlns:a16="http://schemas.microsoft.com/office/drawing/2014/main" val="3157125827"/>
                    </a:ext>
                  </a:extLst>
                </a:gridCol>
                <a:gridCol w="767300">
                  <a:extLst>
                    <a:ext uri="{9D8B030D-6E8A-4147-A177-3AD203B41FA5}">
                      <a16:colId xmlns:a16="http://schemas.microsoft.com/office/drawing/2014/main" val="3026234972"/>
                    </a:ext>
                  </a:extLst>
                </a:gridCol>
                <a:gridCol w="788764">
                  <a:extLst>
                    <a:ext uri="{9D8B030D-6E8A-4147-A177-3AD203B41FA5}">
                      <a16:colId xmlns:a16="http://schemas.microsoft.com/office/drawing/2014/main" val="1041653490"/>
                    </a:ext>
                  </a:extLst>
                </a:gridCol>
              </a:tblGrid>
              <a:tr h="303087">
                <a:tc gridSpan="6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ambria" panose="02040503050406030204" pitchFamily="18" charset="0"/>
                        </a:rPr>
                        <a:t>Premedications:</a:t>
                      </a:r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639896"/>
                  </a:ext>
                </a:extLst>
              </a:tr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Medication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Dose/ Volume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Route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Timing/Frequency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Time Given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Nurse Initials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40842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0.9% Normal Saline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1000 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219544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Dexamethasone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16 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60 minutes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206985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Ondansetron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8 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Cambria" panose="02040503050406030204" pitchFamily="18" charset="0"/>
                        </a:rPr>
                        <a:t>PO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60 minutes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255600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B16B372-CA74-487C-A9D9-A799427CA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304359"/>
              </p:ext>
            </p:extLst>
          </p:nvPr>
        </p:nvGraphicFramePr>
        <p:xfrm>
          <a:off x="414107" y="4679481"/>
          <a:ext cx="6023960" cy="419421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42992">
                  <a:extLst>
                    <a:ext uri="{9D8B030D-6E8A-4147-A177-3AD203B41FA5}">
                      <a16:colId xmlns:a16="http://schemas.microsoft.com/office/drawing/2014/main" val="2506617313"/>
                    </a:ext>
                  </a:extLst>
                </a:gridCol>
                <a:gridCol w="1065607">
                  <a:extLst>
                    <a:ext uri="{9D8B030D-6E8A-4147-A177-3AD203B41FA5}">
                      <a16:colId xmlns:a16="http://schemas.microsoft.com/office/drawing/2014/main" val="907425506"/>
                    </a:ext>
                  </a:extLst>
                </a:gridCol>
                <a:gridCol w="1273995">
                  <a:extLst>
                    <a:ext uri="{9D8B030D-6E8A-4147-A177-3AD203B41FA5}">
                      <a16:colId xmlns:a16="http://schemas.microsoft.com/office/drawing/2014/main" val="2838680006"/>
                    </a:ext>
                  </a:extLst>
                </a:gridCol>
                <a:gridCol w="842481">
                  <a:extLst>
                    <a:ext uri="{9D8B030D-6E8A-4147-A177-3AD203B41FA5}">
                      <a16:colId xmlns:a16="http://schemas.microsoft.com/office/drawing/2014/main" val="3476450294"/>
                    </a:ext>
                  </a:extLst>
                </a:gridCol>
                <a:gridCol w="567484">
                  <a:extLst>
                    <a:ext uri="{9D8B030D-6E8A-4147-A177-3AD203B41FA5}">
                      <a16:colId xmlns:a16="http://schemas.microsoft.com/office/drawing/2014/main" val="903606367"/>
                    </a:ext>
                  </a:extLst>
                </a:gridCol>
                <a:gridCol w="549714">
                  <a:extLst>
                    <a:ext uri="{9D8B030D-6E8A-4147-A177-3AD203B41FA5}">
                      <a16:colId xmlns:a16="http://schemas.microsoft.com/office/drawing/2014/main" val="2657133480"/>
                    </a:ext>
                  </a:extLst>
                </a:gridCol>
                <a:gridCol w="781687">
                  <a:extLst>
                    <a:ext uri="{9D8B030D-6E8A-4147-A177-3AD203B41FA5}">
                      <a16:colId xmlns:a16="http://schemas.microsoft.com/office/drawing/2014/main" val="107052184"/>
                    </a:ext>
                  </a:extLst>
                </a:gridCol>
              </a:tblGrid>
              <a:tr h="414632">
                <a:tc gridSpan="7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</a:t>
                      </a:r>
                      <a:r>
                        <a:rPr lang="en-US" sz="1200" b="1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Chemotherapy: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                    Verify baseline ECHO, if needed 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     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Chemo consent signed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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                Labs and VS </a:t>
                      </a:r>
                      <a:r>
                        <a:rPr lang="en-US" sz="900" b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within acceptable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parameters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       Positive blood return      Encourage additional PO fluids </a:t>
                      </a:r>
                      <a:endParaRPr lang="en-US" sz="900" dirty="0"/>
                    </a:p>
                  </a:txBody>
                  <a:tcPr marL="68323" marR="683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61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Medication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Dose (mg/m</a:t>
                      </a:r>
                      <a:r>
                        <a:rPr lang="en-US" sz="1100" b="1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)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BSA_______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Fluid/Dilution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Route and Timing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Start Time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End Time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 Nurse Double-Check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014416"/>
                  </a:ext>
                </a:extLst>
              </a:tr>
              <a:tr h="966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Doxorubicin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60 mg/m</a:t>
                      </a:r>
                      <a:r>
                        <a:rPr lang="en-US" sz="1100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*Vesicant*</a:t>
                      </a:r>
                    </a:p>
                  </a:txBody>
                  <a:tcPr marL="68323" marR="68323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u="sng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mbria" panose="02040503050406030204" pitchFamily="18" charset="0"/>
                        </a:rPr>
                        <a:t>mg: </a:t>
                      </a:r>
                      <a:r>
                        <a:rPr lang="en-US" sz="1100" u="sng" dirty="0">
                          <a:effectLst/>
                          <a:latin typeface="Cambria" panose="02040503050406030204" pitchFamily="18" charset="0"/>
                        </a:rPr>
                        <a:t>______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u="sng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mbria" panose="02040503050406030204" pitchFamily="18" charset="0"/>
                        </a:rPr>
                        <a:t>ml: </a:t>
                      </a:r>
                      <a:r>
                        <a:rPr lang="en-US" sz="1100" u="sng" dirty="0">
                          <a:effectLst/>
                          <a:latin typeface="Cambria" panose="02040503050406030204" pitchFamily="18" charset="0"/>
                        </a:rPr>
                        <a:t>______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u="sng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effectLst/>
                          <a:latin typeface="Cambria" panose="02040503050406030204" pitchFamily="18" charset="0"/>
                        </a:rPr>
                        <a:t>Maximum lifetime dose 450-550 mg/m</a:t>
                      </a:r>
                      <a:r>
                        <a:rPr lang="en-US" sz="900" b="1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Dilute to 2mg/mL with 0.9% NS </a:t>
                      </a:r>
                    </a:p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Give via IV push with free</a:t>
                      </a:r>
                    </a:p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flowing 0.9% NS.</a:t>
                      </a:r>
                    </a:p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IV Push over 15 minutes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1485583252"/>
                  </a:ext>
                </a:extLst>
              </a:tr>
              <a:tr h="56901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OR 20%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Dose Reduced 48 mg/m</a:t>
                      </a:r>
                      <a:r>
                        <a:rPr lang="en-US" sz="1000" i="1" baseline="30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258221"/>
                  </a:ext>
                </a:extLst>
              </a:tr>
              <a:tr h="45758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Cytoxan 600 mg/m</a:t>
                      </a:r>
                      <a:r>
                        <a:rPr lang="en-US" sz="1100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68323" marR="68323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mg: ______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ml: ______</a:t>
                      </a:r>
                    </a:p>
                  </a:txBody>
                  <a:tcPr marL="68323" marR="68323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Dilute to 1g/50mL with sterile water for injection.</a:t>
                      </a:r>
                    </a:p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Mix prescribed dose/volume with 500mL 0.9% NS</a:t>
                      </a:r>
                    </a:p>
                  </a:txBody>
                  <a:tcPr marL="68323" marR="68323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Infuse over 1-2 hours</a:t>
                      </a:r>
                    </a:p>
                  </a:txBody>
                  <a:tcPr marL="68323" marR="68323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3188583541"/>
                  </a:ext>
                </a:extLst>
              </a:tr>
              <a:tr h="45758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baseline="0" dirty="0">
                          <a:effectLst/>
                          <a:latin typeface="Cambria" panose="02040503050406030204" pitchFamily="18" charset="0"/>
                        </a:rPr>
                        <a:t> OR 20%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baseline="0" dirty="0">
                          <a:effectLst/>
                          <a:latin typeface="Cambria" panose="02040503050406030204" pitchFamily="18" charset="0"/>
                        </a:rPr>
                        <a:t>Dose Reduced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baseline="0" dirty="0">
                          <a:effectLst/>
                          <a:latin typeface="Cambria" panose="02040503050406030204" pitchFamily="18" charset="0"/>
                        </a:rPr>
                        <a:t>480 mg/m</a:t>
                      </a:r>
                      <a:r>
                        <a:rPr lang="en-US" sz="1000" i="1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323" marR="68323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34163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D8A39E2-A630-4917-B277-0AFF28363043}"/>
              </a:ext>
            </a:extLst>
          </p:cNvPr>
          <p:cNvSpPr/>
          <p:nvPr/>
        </p:nvSpPr>
        <p:spPr>
          <a:xfrm>
            <a:off x="428258" y="5671605"/>
            <a:ext cx="181303" cy="1813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2245AB-2E76-472E-8614-52EAA59C2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18" y="8019303"/>
            <a:ext cx="201185" cy="201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E09CD5-DE20-45A2-AE5B-14538DDA4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07" y="6627216"/>
            <a:ext cx="201185" cy="201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2B4893-9159-4324-AECE-B8C6CDC9B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18" y="7460693"/>
            <a:ext cx="201185" cy="2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4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7C3DEA-045A-40F5-B850-853224DDA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956479"/>
              </p:ext>
            </p:extLst>
          </p:nvPr>
        </p:nvGraphicFramePr>
        <p:xfrm>
          <a:off x="464305" y="4808710"/>
          <a:ext cx="5996500" cy="3868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500">
                  <a:extLst>
                    <a:ext uri="{9D8B030D-6E8A-4147-A177-3AD203B41FA5}">
                      <a16:colId xmlns:a16="http://schemas.microsoft.com/office/drawing/2014/main" val="2313719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ambria" panose="02040503050406030204" pitchFamily="18" charset="0"/>
                        </a:rPr>
                        <a:t>Physician Note: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923547"/>
                  </a:ext>
                </a:extLst>
              </a:tr>
              <a:tr h="956564"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9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mbria" panose="02040503050406030204" pitchFamily="18" charset="0"/>
                        </a:rPr>
                        <a:t>OK to Receive Chemotherapy</a:t>
                      </a:r>
                    </a:p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If Dose-Reduced, provide reason: ____________________________________________________________</a:t>
                      </a:r>
                      <a:endParaRPr lang="en-US" sz="1200" b="1" dirty="0">
                        <a:latin typeface="Cambria" panose="02040503050406030204" pitchFamily="18" charset="0"/>
                      </a:endParaRPr>
                    </a:p>
                    <a:p>
                      <a:pPr algn="ctr"/>
                      <a:endParaRPr lang="en-US" sz="1200" dirty="0">
                        <a:latin typeface="Cambria" panose="02040503050406030204" pitchFamily="18" charset="0"/>
                      </a:endParaRPr>
                    </a:p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Physician Signature: ____________________________________________Date: _____________</a:t>
                      </a:r>
                    </a:p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  <a:p>
                      <a:r>
                        <a:rPr lang="en-US" sz="1200" b="1" dirty="0">
                          <a:latin typeface="Cambria" panose="02040503050406030204" pitchFamily="18" charset="0"/>
                        </a:rPr>
                        <a:t> </a:t>
                      </a:r>
                      <a:endParaRPr lang="en-US" sz="1200" dirty="0">
                        <a:latin typeface="Cambria" panose="02040503050406030204" pitchFamily="18" charset="0"/>
                        <a:sym typeface="Symbol" panose="05050102010706020507" pitchFamily="18" charset="2"/>
                      </a:endParaRPr>
                    </a:p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Nurse Signature: ________________________________________________ Date</a:t>
                      </a:r>
                      <a:r>
                        <a:rPr lang="en-US" sz="12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______________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1104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8AC35DF-ACD4-4891-86D6-7D46A281C3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29271"/>
              </p:ext>
            </p:extLst>
          </p:nvPr>
        </p:nvGraphicFramePr>
        <p:xfrm>
          <a:off x="467192" y="350849"/>
          <a:ext cx="5996500" cy="4221151"/>
        </p:xfrm>
        <a:graphic>
          <a:graphicData uri="http://schemas.openxmlformats.org/drawingml/2006/table">
            <a:tbl>
              <a:tblPr firstRow="1" firstCol="1" bandRow="1"/>
              <a:tblGrid>
                <a:gridCol w="1468717">
                  <a:extLst>
                    <a:ext uri="{9D8B030D-6E8A-4147-A177-3AD203B41FA5}">
                      <a16:colId xmlns:a16="http://schemas.microsoft.com/office/drawing/2014/main" val="3404740543"/>
                    </a:ext>
                  </a:extLst>
                </a:gridCol>
                <a:gridCol w="1331962">
                  <a:extLst>
                    <a:ext uri="{9D8B030D-6E8A-4147-A177-3AD203B41FA5}">
                      <a16:colId xmlns:a16="http://schemas.microsoft.com/office/drawing/2014/main" val="864023069"/>
                    </a:ext>
                  </a:extLst>
                </a:gridCol>
                <a:gridCol w="1535791">
                  <a:extLst>
                    <a:ext uri="{9D8B030D-6E8A-4147-A177-3AD203B41FA5}">
                      <a16:colId xmlns:a16="http://schemas.microsoft.com/office/drawing/2014/main" val="1432197526"/>
                    </a:ext>
                  </a:extLst>
                </a:gridCol>
                <a:gridCol w="1660030">
                  <a:extLst>
                    <a:ext uri="{9D8B030D-6E8A-4147-A177-3AD203B41FA5}">
                      <a16:colId xmlns:a16="http://schemas.microsoft.com/office/drawing/2014/main" val="3418856058"/>
                    </a:ext>
                  </a:extLst>
                </a:gridCol>
              </a:tblGrid>
              <a:tr h="465510">
                <a:tc gridSpan="4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ambria" panose="02040503050406030204" pitchFamily="18" charset="0"/>
                        </a:rPr>
                        <a:t>Nursing Assessment</a:t>
                      </a:r>
                      <a:r>
                        <a:rPr lang="en-US" sz="1000" b="1" dirty="0">
                          <a:latin typeface="Cambria" panose="02040503050406030204" pitchFamily="18" charset="0"/>
                        </a:rPr>
                        <a:t>: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405949"/>
                  </a:ext>
                </a:extLst>
              </a:tr>
              <a:tr h="882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Pain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Nausea/Vomiting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Appetite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Diarrhea/Constipation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97002"/>
                  </a:ext>
                </a:extLst>
              </a:tr>
              <a:tr h="87429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Cough/Shortness of Breath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Fever/Chills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Peripheral Neuropathy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Bleeding 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766691"/>
                  </a:ext>
                </a:extLst>
              </a:tr>
              <a:tr h="8419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Sleep Disturbance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Weakness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Vaginal Discharge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Mouth/Skin/Wound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122919"/>
                  </a:ext>
                </a:extLst>
              </a:tr>
              <a:tr h="804280"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Additional Nursing Notes: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104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2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</TotalTime>
  <Words>327</Words>
  <Application>Microsoft Office PowerPoint</Application>
  <PresentationFormat>Letter Paper (8.5x11 in)</PresentationFormat>
  <Paragraphs>112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Symbol</vt:lpstr>
      <vt:lpstr>Times New Roman</vt:lpstr>
      <vt:lpstr>Wingdings</vt:lpstr>
      <vt:lpstr>Office Theme</vt:lpstr>
      <vt:lpstr>AC - Regimen for Non-Metastatic, Locally-Advanced Breast Cancer  Every 3 weeks x 4 cycles before or after Taxol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Haskins</dc:creator>
  <cp:lastModifiedBy>Svoboda, Ludmila A.</cp:lastModifiedBy>
  <cp:revision>16</cp:revision>
  <dcterms:created xsi:type="dcterms:W3CDTF">2018-03-20T16:56:06Z</dcterms:created>
  <dcterms:modified xsi:type="dcterms:W3CDTF">2018-04-11T14:30:39Z</dcterms:modified>
</cp:coreProperties>
</file>