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257" r:id="rId6"/>
    <p:sldId id="312" r:id="rId7"/>
    <p:sldId id="258" r:id="rId8"/>
    <p:sldId id="259" r:id="rId9"/>
    <p:sldId id="261" r:id="rId10"/>
    <p:sldId id="262" r:id="rId11"/>
    <p:sldId id="263" r:id="rId12"/>
    <p:sldId id="265" r:id="rId13"/>
    <p:sldId id="268" r:id="rId14"/>
    <p:sldId id="266" r:id="rId15"/>
    <p:sldId id="267" r:id="rId16"/>
    <p:sldId id="278" r:id="rId17"/>
    <p:sldId id="279" r:id="rId18"/>
    <p:sldId id="277" r:id="rId19"/>
    <p:sldId id="280" r:id="rId20"/>
    <p:sldId id="269" r:id="rId21"/>
    <p:sldId id="270" r:id="rId22"/>
    <p:sldId id="271" r:id="rId23"/>
    <p:sldId id="273" r:id="rId24"/>
    <p:sldId id="272" r:id="rId25"/>
    <p:sldId id="313" r:id="rId26"/>
    <p:sldId id="292" r:id="rId27"/>
    <p:sldId id="285" r:id="rId28"/>
    <p:sldId id="281" r:id="rId29"/>
    <p:sldId id="282" r:id="rId30"/>
    <p:sldId id="283" r:id="rId31"/>
    <p:sldId id="284" r:id="rId32"/>
    <p:sldId id="296" r:id="rId33"/>
    <p:sldId id="297" r:id="rId34"/>
    <p:sldId id="300" r:id="rId35"/>
    <p:sldId id="299" r:id="rId36"/>
    <p:sldId id="298" r:id="rId37"/>
    <p:sldId id="291" r:id="rId38"/>
    <p:sldId id="293" r:id="rId39"/>
    <p:sldId id="295" r:id="rId40"/>
    <p:sldId id="294" r:id="rId41"/>
    <p:sldId id="302" r:id="rId42"/>
    <p:sldId id="307" r:id="rId43"/>
    <p:sldId id="309" r:id="rId44"/>
    <p:sldId id="308" r:id="rId45"/>
    <p:sldId id="303" r:id="rId46"/>
    <p:sldId id="304" r:id="rId47"/>
    <p:sldId id="305" r:id="rId48"/>
    <p:sldId id="290" r:id="rId49"/>
    <p:sldId id="286" r:id="rId50"/>
    <p:sldId id="287" r:id="rId51"/>
    <p:sldId id="288" r:id="rId52"/>
    <p:sldId id="289" r:id="rId53"/>
    <p:sldId id="311" r:id="rId54"/>
    <p:sldId id="310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34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5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0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5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7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5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8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6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6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188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84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9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C29C8-03A8-DBBB-B397-B4E81EDCB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247899"/>
          </a:xfrm>
        </p:spPr>
        <p:txBody>
          <a:bodyPr>
            <a:normAutofit/>
          </a:bodyPr>
          <a:lstStyle/>
          <a:p>
            <a:r>
              <a:rPr lang="en-IN" sz="4400" b="1" i="0" dirty="0">
                <a:effectLst/>
                <a:latin typeface="Arial" panose="020B0604020202020204" pitchFamily="34" charset="0"/>
              </a:rPr>
              <a:t>Stock Market data Analysis</a:t>
            </a:r>
            <a:endParaRPr lang="en-IN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97391-1554-A4C7-7586-937304ADC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142509"/>
            <a:ext cx="3934734" cy="1657341"/>
          </a:xfrm>
        </p:spPr>
        <p:txBody>
          <a:bodyPr anchor="b">
            <a:normAutofit fontScale="92500" lnSpcReduction="10000"/>
          </a:bodyPr>
          <a:lstStyle/>
          <a:p>
            <a:r>
              <a:rPr lang="en-US" sz="2800" dirty="0"/>
              <a:t>Group No :5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Tittu</a:t>
            </a:r>
          </a:p>
          <a:p>
            <a:endParaRPr lang="en-US" sz="2000" dirty="0"/>
          </a:p>
          <a:p>
            <a:r>
              <a:rPr lang="en-US" sz="2000" dirty="0"/>
              <a:t>Mentor:-</a:t>
            </a:r>
            <a:r>
              <a:rPr lang="en-IN" dirty="0"/>
              <a:t> KARTHIK MUSKULA </a:t>
            </a:r>
            <a:r>
              <a:rPr lang="en-US" sz="2000" dirty="0"/>
              <a:t>	</a:t>
            </a:r>
          </a:p>
          <a:p>
            <a:endParaRPr lang="en-US" sz="2800" dirty="0"/>
          </a:p>
        </p:txBody>
      </p:sp>
      <p:pic>
        <p:nvPicPr>
          <p:cNvPr id="8" name="Picture 7" descr="A close up of a keyboard">
            <a:extLst>
              <a:ext uri="{FF2B5EF4-FFF2-40B4-BE49-F238E27FC236}">
                <a16:creationId xmlns:a16="http://schemas.microsoft.com/office/drawing/2014/main" id="{66D9C536-46B6-EE89-8814-BB24FBE819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0" r="17571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7274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BBB6-1FAB-619E-B11F-9E734611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491" y="0"/>
            <a:ext cx="5216236" cy="680449"/>
          </a:xfrm>
        </p:spPr>
        <p:txBody>
          <a:bodyPr>
            <a:normAutofit fontScale="90000"/>
          </a:bodyPr>
          <a:lstStyle/>
          <a:p>
            <a:r>
              <a:rPr lang="en-IN" sz="4400" dirty="0"/>
              <a:t>Close price V/s  Year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87064F-6C81-287A-0DC9-5C4E99BF39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3" b="-1"/>
          <a:stretch/>
        </p:blipFill>
        <p:spPr>
          <a:xfrm>
            <a:off x="335280" y="701231"/>
            <a:ext cx="11521439" cy="4120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E53178-53F1-6802-A4F3-8202CD38E645}"/>
              </a:ext>
            </a:extLst>
          </p:cNvPr>
          <p:cNvSpPr txBox="1"/>
          <p:nvPr/>
        </p:nvSpPr>
        <p:spPr>
          <a:xfrm>
            <a:off x="1603250" y="5008522"/>
            <a:ext cx="93180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This plot show the minimum and maximum close price for each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max close price recorded is just above 2000 during 2014.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lowest close price recorded is during  2005.</a:t>
            </a:r>
          </a:p>
        </p:txBody>
      </p:sp>
    </p:spTree>
    <p:extLst>
      <p:ext uri="{BB962C8B-B14F-4D97-AF65-F5344CB8AC3E}">
        <p14:creationId xmlns:p14="http://schemas.microsoft.com/office/powerpoint/2010/main" val="1629961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BBB6-1FAB-619E-B11F-9E734611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491" y="0"/>
            <a:ext cx="5216236" cy="680449"/>
          </a:xfrm>
        </p:spPr>
        <p:txBody>
          <a:bodyPr>
            <a:normAutofit fontScale="90000"/>
          </a:bodyPr>
          <a:lstStyle/>
          <a:p>
            <a:r>
              <a:rPr lang="en-IN" sz="4400" dirty="0"/>
              <a:t>Close price V/s  Year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9AEF3C-2F81-CDA5-410D-DA7B16505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75" y="680449"/>
            <a:ext cx="11766904" cy="42823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0EEAE6-D964-FA63-57EE-A9190CB504AF}"/>
              </a:ext>
            </a:extLst>
          </p:cNvPr>
          <p:cNvSpPr txBox="1"/>
          <p:nvPr/>
        </p:nvSpPr>
        <p:spPr>
          <a:xfrm>
            <a:off x="1463723" y="5161888"/>
            <a:ext cx="93180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This plot show the minimum and maximum close price for each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Highest Close price was about  170rs in the year 2018.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lowest close price was observed during the early 2008 and 2013.</a:t>
            </a:r>
          </a:p>
        </p:txBody>
      </p:sp>
    </p:spTree>
    <p:extLst>
      <p:ext uri="{BB962C8B-B14F-4D97-AF65-F5344CB8AC3E}">
        <p14:creationId xmlns:p14="http://schemas.microsoft.com/office/powerpoint/2010/main" val="264806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BBB6-1FAB-619E-B11F-9E734611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491" y="0"/>
            <a:ext cx="5216236" cy="680449"/>
          </a:xfrm>
        </p:spPr>
        <p:txBody>
          <a:bodyPr>
            <a:normAutofit fontScale="90000"/>
          </a:bodyPr>
          <a:lstStyle/>
          <a:p>
            <a:r>
              <a:rPr lang="en-IN" sz="4400" dirty="0"/>
              <a:t>Close price V/s  Year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66129-D440-8342-B8EE-10450E309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25" y="680449"/>
            <a:ext cx="11780349" cy="44334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637A5F-CD3F-8600-E9AF-059454E93CBD}"/>
              </a:ext>
            </a:extLst>
          </p:cNvPr>
          <p:cNvSpPr txBox="1"/>
          <p:nvPr/>
        </p:nvSpPr>
        <p:spPr>
          <a:xfrm>
            <a:off x="1436995" y="5161888"/>
            <a:ext cx="93180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This plot show the minimum and maximum close price for each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highest close price was close to 10K in the year2018.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lowest close price was observed during the initial 2005 year.</a:t>
            </a:r>
          </a:p>
        </p:txBody>
      </p:sp>
    </p:spTree>
    <p:extLst>
      <p:ext uri="{BB962C8B-B14F-4D97-AF65-F5344CB8AC3E}">
        <p14:creationId xmlns:p14="http://schemas.microsoft.com/office/powerpoint/2010/main" val="693977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B5AD-7B38-47BB-478C-E9C04B66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874" y="135956"/>
            <a:ext cx="9905999" cy="51913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Year Wise Boxplot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B4A62-F56C-460D-2392-131CD6230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60" y="805219"/>
            <a:ext cx="5857840" cy="4271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8472C0-8F08-A0A8-8496-5795667934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3"/>
          <a:stretch/>
        </p:blipFill>
        <p:spPr>
          <a:xfrm>
            <a:off x="6173338" y="805218"/>
            <a:ext cx="5857840" cy="42717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063447-6F43-BDAA-D506-D19BB444EABB}"/>
              </a:ext>
            </a:extLst>
          </p:cNvPr>
          <p:cNvSpPr txBox="1"/>
          <p:nvPr/>
        </p:nvSpPr>
        <p:spPr>
          <a:xfrm>
            <a:off x="1716205" y="5227091"/>
            <a:ext cx="10907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case of the above 2 we observe that the close price has dropped drastically  after 2014.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After 2014 the variance of closing price is very low which indicate lesser risk in investing.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average close price has dropped down after 2014.</a:t>
            </a:r>
          </a:p>
        </p:txBody>
      </p:sp>
    </p:spTree>
    <p:extLst>
      <p:ext uri="{BB962C8B-B14F-4D97-AF65-F5344CB8AC3E}">
        <p14:creationId xmlns:p14="http://schemas.microsoft.com/office/powerpoint/2010/main" val="3139825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B5AD-7B38-47BB-478C-E9C04B66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874" y="135956"/>
            <a:ext cx="9905999" cy="51913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Year Wise Boxplot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B8DBD8-5443-3D85-F21C-359BF2734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1" y="825401"/>
            <a:ext cx="6267357" cy="37465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AF51CC-06F0-C049-D4FE-3C0304858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630" y="825402"/>
            <a:ext cx="5520379" cy="374659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D9012B-BCC6-BD25-96FB-3B0D49778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91" y="4748843"/>
            <a:ext cx="11896917" cy="1156836"/>
          </a:xfrm>
        </p:spPr>
        <p:txBody>
          <a:bodyPr/>
          <a:lstStyle/>
          <a:p>
            <a:r>
              <a:rPr lang="en-IN" dirty="0"/>
              <a:t>There is an overall increasing trend in case of Maruti  stock. whereas we observe a  minor multiplicative seasonality observed in the case of Ashok Leyland stock.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3773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B5AD-7B38-47BB-478C-E9C04B66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874" y="135956"/>
            <a:ext cx="9905999" cy="51913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Month Wise Boxplot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07FDCD-4696-3EC6-3E40-677D35C521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36"/>
          <a:stretch/>
        </p:blipFill>
        <p:spPr>
          <a:xfrm>
            <a:off x="6096000" y="805219"/>
            <a:ext cx="5750256" cy="41625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555020-4616-5BFD-A095-9D6491DF92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692"/>
          <a:stretch/>
        </p:blipFill>
        <p:spPr>
          <a:xfrm>
            <a:off x="163774" y="805219"/>
            <a:ext cx="5595582" cy="416256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F9AACC8-D6FD-85EB-F77E-F58AF8F2A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5791" y="5117911"/>
            <a:ext cx="8120417" cy="519137"/>
          </a:xfrm>
        </p:spPr>
        <p:txBody>
          <a:bodyPr/>
          <a:lstStyle/>
          <a:p>
            <a:r>
              <a:rPr lang="en-IN" dirty="0"/>
              <a:t>This plot gives us idea about the variance of closing price with month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8248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B5AD-7B38-47BB-478C-E9C04B66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874" y="135956"/>
            <a:ext cx="9905999" cy="519137"/>
          </a:xfrm>
        </p:spPr>
        <p:txBody>
          <a:bodyPr>
            <a:normAutofit fontScale="90000"/>
          </a:bodyPr>
          <a:lstStyle/>
          <a:p>
            <a:pPr algn="ctr"/>
            <a:r>
              <a:rPr lang="en-IN"/>
              <a:t>Month Wise Boxplot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63702-DBD9-6F65-8A45-8D35978AC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60" y="771652"/>
            <a:ext cx="5089372" cy="38958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107A5B-E007-8A51-D13F-6AB188FD3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185" y="749167"/>
            <a:ext cx="5527343" cy="389588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637CEA-DCB9-F74A-2E49-7758BDCD4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5791" y="5117911"/>
            <a:ext cx="8120417" cy="519137"/>
          </a:xfrm>
        </p:spPr>
        <p:txBody>
          <a:bodyPr/>
          <a:lstStyle/>
          <a:p>
            <a:r>
              <a:rPr lang="en-IN" dirty="0"/>
              <a:t>This plot gives us idea about the variance of closing price with month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5721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90D62-7B3D-E74B-88AE-A615074E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86020"/>
            <a:ext cx="9905999" cy="49587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Re-Sampling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46982-D824-C83D-8CBE-4A55741AF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704634"/>
            <a:ext cx="9905999" cy="1465360"/>
          </a:xfrm>
        </p:spPr>
        <p:txBody>
          <a:bodyPr/>
          <a:lstStyle/>
          <a:p>
            <a:r>
              <a:rPr lang="en-IN" dirty="0"/>
              <a:t>We have  to down sample the data for Weekly  predictions.</a:t>
            </a:r>
          </a:p>
          <a:p>
            <a:r>
              <a:rPr lang="en-IN" dirty="0"/>
              <a:t>Down Sampling using average method</a:t>
            </a:r>
          </a:p>
          <a:p>
            <a:r>
              <a:rPr lang="en-IN" dirty="0"/>
              <a:t>Data points has reduced to 929 rows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7063B-E939-CCE8-4118-48349588F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66" y="3038764"/>
            <a:ext cx="2642203" cy="21434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31C3F1-6280-094E-09FC-9C0D1E0CCD24}"/>
              </a:ext>
            </a:extLst>
          </p:cNvPr>
          <p:cNvSpPr txBox="1"/>
          <p:nvPr/>
        </p:nvSpPr>
        <p:spPr>
          <a:xfrm>
            <a:off x="1455761" y="2522139"/>
            <a:ext cx="110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SBI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E6AA28-BB9B-A726-1784-63B8B46AC39E}"/>
              </a:ext>
            </a:extLst>
          </p:cNvPr>
          <p:cNvSpPr txBox="1"/>
          <p:nvPr/>
        </p:nvSpPr>
        <p:spPr>
          <a:xfrm>
            <a:off x="9635320" y="2522139"/>
            <a:ext cx="140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Axis Bank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362B90-38D9-BA2D-4F5E-39CA565B34F2}"/>
              </a:ext>
            </a:extLst>
          </p:cNvPr>
          <p:cNvSpPr txBox="1"/>
          <p:nvPr/>
        </p:nvSpPr>
        <p:spPr>
          <a:xfrm>
            <a:off x="4257187" y="2522139"/>
            <a:ext cx="110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Maruti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DF3B37-AE5A-74C6-9115-1A91A8E29888}"/>
              </a:ext>
            </a:extLst>
          </p:cNvPr>
          <p:cNvSpPr txBox="1"/>
          <p:nvPr/>
        </p:nvSpPr>
        <p:spPr>
          <a:xfrm>
            <a:off x="6343275" y="2522139"/>
            <a:ext cx="180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Ashok Leyland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91E70D-F403-806D-1526-DACC31F01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465" y="3038764"/>
            <a:ext cx="2543948" cy="21434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B707F3-CA82-D81F-A791-AC0CA92B7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145" y="3029237"/>
            <a:ext cx="2543948" cy="21624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039CF7-22B4-E188-C0D7-40AAAB5B5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0289" y="3029237"/>
            <a:ext cx="2801680" cy="215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96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B735D-90D6-E186-002E-7FAADA8A0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35956"/>
            <a:ext cx="2460010" cy="822900"/>
          </a:xfrm>
        </p:spPr>
        <p:txBody>
          <a:bodyPr>
            <a:normAutofit fontScale="90000"/>
          </a:bodyPr>
          <a:lstStyle/>
          <a:p>
            <a:r>
              <a:rPr lang="en-IN" dirty="0"/>
              <a:t>Smoothing</a:t>
            </a:r>
            <a:r>
              <a:rPr lang="en-IN" sz="2800" dirty="0"/>
              <a:t>:</a:t>
            </a:r>
            <a:br>
              <a:rPr lang="en-IN" sz="2800" dirty="0"/>
            </a:br>
            <a:r>
              <a:rPr lang="en-IN" sz="1400" dirty="0"/>
              <a:t>-</a:t>
            </a:r>
            <a:r>
              <a:rPr lang="en-IN" sz="1200" dirty="0"/>
              <a:t>Simple moving average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9C7F62-6CEA-DC4C-8E98-8EEBC7974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86" y="958856"/>
            <a:ext cx="11506627" cy="39566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7C8CF7-E416-B0EA-4A19-7E5170F9A84A}"/>
              </a:ext>
            </a:extLst>
          </p:cNvPr>
          <p:cNvSpPr txBox="1"/>
          <p:nvPr/>
        </p:nvSpPr>
        <p:spPr>
          <a:xfrm>
            <a:off x="1884218" y="5056910"/>
            <a:ext cx="8894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red line show the close price on weekly basis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blue line show the 5 rolling average of close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noise /irregularities are removed to an extend.</a:t>
            </a:r>
          </a:p>
        </p:txBody>
      </p:sp>
    </p:spTree>
    <p:extLst>
      <p:ext uri="{BB962C8B-B14F-4D97-AF65-F5344CB8AC3E}">
        <p14:creationId xmlns:p14="http://schemas.microsoft.com/office/powerpoint/2010/main" val="1066783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B735D-90D6-E186-002E-7FAADA8A0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35956"/>
            <a:ext cx="2460010" cy="822900"/>
          </a:xfrm>
        </p:spPr>
        <p:txBody>
          <a:bodyPr>
            <a:normAutofit fontScale="90000"/>
          </a:bodyPr>
          <a:lstStyle/>
          <a:p>
            <a:r>
              <a:rPr lang="en-IN" dirty="0"/>
              <a:t>Smoothing</a:t>
            </a:r>
            <a:r>
              <a:rPr lang="en-IN" sz="2800" dirty="0"/>
              <a:t>:</a:t>
            </a:r>
            <a:br>
              <a:rPr lang="en-IN" sz="2800" dirty="0"/>
            </a:br>
            <a:r>
              <a:rPr lang="en-IN" sz="1400" dirty="0"/>
              <a:t>-</a:t>
            </a:r>
            <a:r>
              <a:rPr lang="en-IN" sz="1200" dirty="0"/>
              <a:t>Simple moving average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950596-CDD5-8E56-D4D8-C76114D5E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7"/>
          <a:stretch/>
        </p:blipFill>
        <p:spPr>
          <a:xfrm>
            <a:off x="897857" y="958856"/>
            <a:ext cx="9728579" cy="40588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BEBBBC-5962-7EFB-DCCB-05F277F7979C}"/>
              </a:ext>
            </a:extLst>
          </p:cNvPr>
          <p:cNvSpPr txBox="1"/>
          <p:nvPr/>
        </p:nvSpPr>
        <p:spPr>
          <a:xfrm>
            <a:off x="1731818" y="5140037"/>
            <a:ext cx="8894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red line show the close price on weekly basis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blue line show the 5 rolling average of close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noise /irregularities are removed to an extend.</a:t>
            </a:r>
          </a:p>
        </p:txBody>
      </p:sp>
    </p:spTree>
    <p:extLst>
      <p:ext uri="{BB962C8B-B14F-4D97-AF65-F5344CB8AC3E}">
        <p14:creationId xmlns:p14="http://schemas.microsoft.com/office/powerpoint/2010/main" val="284725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DAB1-148B-ED86-9243-B5007A5D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Business Problem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6785A-E0F2-A5E0-5E3C-C86D5FAA4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463" y="3061953"/>
            <a:ext cx="9137073" cy="217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badi" panose="020B0604020202020204" pitchFamily="34" charset="0"/>
              </a:rPr>
              <a:t>The objective of the analysis is to identify purchasing and selling patterns by carefully analyzing the data to help the investors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7135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B735D-90D6-E186-002E-7FAADA8A0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35956"/>
            <a:ext cx="2460010" cy="822900"/>
          </a:xfrm>
        </p:spPr>
        <p:txBody>
          <a:bodyPr>
            <a:normAutofit fontScale="90000"/>
          </a:bodyPr>
          <a:lstStyle/>
          <a:p>
            <a:r>
              <a:rPr lang="en-IN" dirty="0"/>
              <a:t>Smoothing</a:t>
            </a:r>
            <a:r>
              <a:rPr lang="en-IN" sz="2800" dirty="0"/>
              <a:t>:</a:t>
            </a:r>
            <a:br>
              <a:rPr lang="en-IN" sz="2800" dirty="0"/>
            </a:br>
            <a:r>
              <a:rPr lang="en-IN" sz="1400" dirty="0"/>
              <a:t>-</a:t>
            </a:r>
            <a:r>
              <a:rPr lang="en-IN" sz="1200" dirty="0"/>
              <a:t>Simple moving average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08C17-123A-7499-153D-C5BF970735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0"/>
          <a:stretch/>
        </p:blipFill>
        <p:spPr>
          <a:xfrm>
            <a:off x="1273377" y="1061837"/>
            <a:ext cx="9645245" cy="38802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6FBFE7-432D-BE7F-C57A-09E06CEDF542}"/>
              </a:ext>
            </a:extLst>
          </p:cNvPr>
          <p:cNvSpPr txBox="1"/>
          <p:nvPr/>
        </p:nvSpPr>
        <p:spPr>
          <a:xfrm>
            <a:off x="1925782" y="5045090"/>
            <a:ext cx="8894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red line show the close price on weekly basis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blue line show the 5 rolling average of close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noise /irregularities are removed to an extend.</a:t>
            </a:r>
          </a:p>
        </p:txBody>
      </p:sp>
    </p:spTree>
    <p:extLst>
      <p:ext uri="{BB962C8B-B14F-4D97-AF65-F5344CB8AC3E}">
        <p14:creationId xmlns:p14="http://schemas.microsoft.com/office/powerpoint/2010/main" val="3124036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B735D-90D6-E186-002E-7FAADA8A0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35956"/>
            <a:ext cx="2460010" cy="822900"/>
          </a:xfrm>
        </p:spPr>
        <p:txBody>
          <a:bodyPr>
            <a:normAutofit fontScale="90000"/>
          </a:bodyPr>
          <a:lstStyle/>
          <a:p>
            <a:r>
              <a:rPr lang="en-IN" dirty="0"/>
              <a:t>Smoothing</a:t>
            </a:r>
            <a:r>
              <a:rPr lang="en-IN" sz="2800" dirty="0"/>
              <a:t>:</a:t>
            </a:r>
            <a:br>
              <a:rPr lang="en-IN" sz="2800" dirty="0"/>
            </a:br>
            <a:r>
              <a:rPr lang="en-IN" sz="1400" dirty="0"/>
              <a:t>-</a:t>
            </a:r>
            <a:r>
              <a:rPr lang="en-IN" sz="1200" dirty="0"/>
              <a:t>Simple moving average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723186-47E9-5B03-55E8-E144A261F0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3"/>
          <a:stretch/>
        </p:blipFill>
        <p:spPr>
          <a:xfrm>
            <a:off x="1317345" y="1035055"/>
            <a:ext cx="9601564" cy="38694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845F82-A48B-A426-8A1B-8B751D77F58D}"/>
              </a:ext>
            </a:extLst>
          </p:cNvPr>
          <p:cNvSpPr txBox="1"/>
          <p:nvPr/>
        </p:nvSpPr>
        <p:spPr>
          <a:xfrm>
            <a:off x="3297382" y="5098474"/>
            <a:ext cx="8894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red line show the close price on weekly basis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blue line show the 5 rolling average of close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noise /irregularities are removed to an extend.</a:t>
            </a:r>
          </a:p>
        </p:txBody>
      </p:sp>
    </p:spTree>
    <p:extLst>
      <p:ext uri="{BB962C8B-B14F-4D97-AF65-F5344CB8AC3E}">
        <p14:creationId xmlns:p14="http://schemas.microsoft.com/office/powerpoint/2010/main" val="1058870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B647-8062-DD3D-A14F-6CDA562D3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Splitting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80001-676C-E962-5CAD-B99DD4035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2351925"/>
            <a:ext cx="9905999" cy="3567118"/>
          </a:xfrm>
        </p:spPr>
        <p:txBody>
          <a:bodyPr/>
          <a:lstStyle/>
          <a:p>
            <a:r>
              <a:rPr lang="en-IN" sz="2400" b="1" dirty="0">
                <a:latin typeface="Arial Black" panose="020B0A04020102020204" pitchFamily="34" charset="0"/>
              </a:rPr>
              <a:t>Data Partition Details’</a:t>
            </a:r>
          </a:p>
          <a:p>
            <a:pPr marL="0" indent="0">
              <a:buNone/>
            </a:pPr>
            <a:endParaRPr lang="en-IN" sz="2400" b="1" dirty="0">
              <a:latin typeface="Arial Black" panose="020B0A04020102020204" pitchFamily="34" charset="0"/>
            </a:endParaRPr>
          </a:p>
          <a:p>
            <a:pPr lvl="1"/>
            <a:r>
              <a:rPr lang="en-IN" dirty="0">
                <a:latin typeface="Arial Black" panose="020B0A04020102020204" pitchFamily="34" charset="0"/>
              </a:rPr>
              <a:t>- 70% of the data was used for training </a:t>
            </a:r>
          </a:p>
          <a:p>
            <a:pPr lvl="1"/>
            <a:r>
              <a:rPr lang="en-IN" dirty="0">
                <a:latin typeface="Arial Black" panose="020B0A04020102020204" pitchFamily="34" charset="0"/>
              </a:rPr>
              <a:t>- 30%of the data was used for testing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387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401C-2C71-3BE0-2DBF-5D02C96D2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Model’s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802A9-1252-340A-AF40-B032EAA56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4301836" cy="3567118"/>
          </a:xfrm>
        </p:spPr>
        <p:txBody>
          <a:bodyPr/>
          <a:lstStyle/>
          <a:p>
            <a:r>
              <a:rPr lang="en-IN" dirty="0"/>
              <a:t>Linear model</a:t>
            </a:r>
          </a:p>
          <a:p>
            <a:r>
              <a:rPr lang="en-IN" dirty="0"/>
              <a:t>Exponential model</a:t>
            </a:r>
          </a:p>
          <a:p>
            <a:r>
              <a:rPr lang="en-IN" dirty="0"/>
              <a:t>Quadratic model</a:t>
            </a:r>
          </a:p>
          <a:p>
            <a:r>
              <a:rPr lang="en-IN" dirty="0"/>
              <a:t>Additive seasonality</a:t>
            </a:r>
          </a:p>
          <a:p>
            <a:r>
              <a:rPr lang="en-IN" dirty="0"/>
              <a:t>Additive seasonality quadratic</a:t>
            </a:r>
          </a:p>
          <a:p>
            <a:r>
              <a:rPr lang="en-IN" dirty="0"/>
              <a:t>Multiplicative seasonality</a:t>
            </a:r>
          </a:p>
          <a:p>
            <a:r>
              <a:rPr lang="en-IN" dirty="0"/>
              <a:t>Simple exponential smoothing	</a:t>
            </a:r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63D60E-BEDE-00F3-A3AB-9EFD18BCCC24}"/>
              </a:ext>
            </a:extLst>
          </p:cNvPr>
          <p:cNvSpPr txBox="1">
            <a:spLocks/>
          </p:cNvSpPr>
          <p:nvPr/>
        </p:nvSpPr>
        <p:spPr>
          <a:xfrm>
            <a:off x="6283037" y="2378052"/>
            <a:ext cx="4301836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468E41-B539-B68E-9BB1-C38A666AC2EA}"/>
              </a:ext>
            </a:extLst>
          </p:cNvPr>
          <p:cNvSpPr txBox="1">
            <a:spLocks/>
          </p:cNvSpPr>
          <p:nvPr/>
        </p:nvSpPr>
        <p:spPr>
          <a:xfrm>
            <a:off x="6643255" y="2332026"/>
            <a:ext cx="4301836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Holt method</a:t>
            </a:r>
          </a:p>
          <a:p>
            <a:r>
              <a:rPr lang="en-IN" dirty="0"/>
              <a:t>Holt winter method’s</a:t>
            </a:r>
          </a:p>
          <a:p>
            <a:r>
              <a:rPr lang="en-IN" dirty="0"/>
              <a:t>ARIMA</a:t>
            </a:r>
          </a:p>
          <a:p>
            <a:r>
              <a:rPr lang="en-IN" dirty="0"/>
              <a:t>FB prophet</a:t>
            </a:r>
          </a:p>
          <a:p>
            <a:r>
              <a:rPr lang="en-IN" dirty="0"/>
              <a:t>LSTM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7577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73C6-686E-6596-E94E-3027AC255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109" y="2438499"/>
            <a:ext cx="9905999" cy="1360898"/>
          </a:xfrm>
        </p:spPr>
        <p:txBody>
          <a:bodyPr>
            <a:normAutofit/>
          </a:bodyPr>
          <a:lstStyle/>
          <a:p>
            <a:pPr algn="ctr"/>
            <a:r>
              <a:rPr lang="en-IN" sz="4800" dirty="0"/>
              <a:t>Model Evaluations </a:t>
            </a:r>
          </a:p>
        </p:txBody>
      </p:sp>
    </p:spTree>
    <p:extLst>
      <p:ext uri="{BB962C8B-B14F-4D97-AF65-F5344CB8AC3E}">
        <p14:creationId xmlns:p14="http://schemas.microsoft.com/office/powerpoint/2010/main" val="1281254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1523-543A-7998-9AD4-2C76626C3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0"/>
            <a:ext cx="9905999" cy="1360898"/>
          </a:xfrm>
        </p:spPr>
        <p:txBody>
          <a:bodyPr/>
          <a:lstStyle/>
          <a:p>
            <a:pPr algn="ctr"/>
            <a:r>
              <a:rPr lang="en-IN" dirty="0"/>
              <a:t>SBI :Model Wise RMSE Score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F06411F-46E7-BC55-BA87-5BFE24A4E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22099"/>
              </p:ext>
            </p:extLst>
          </p:nvPr>
        </p:nvGraphicFramePr>
        <p:xfrm>
          <a:off x="411018" y="1316182"/>
          <a:ext cx="11115964" cy="46986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69200">
                  <a:extLst>
                    <a:ext uri="{9D8B030D-6E8A-4147-A177-3AD203B41FA5}">
                      <a16:colId xmlns:a16="http://schemas.microsoft.com/office/drawing/2014/main" val="1022434873"/>
                    </a:ext>
                  </a:extLst>
                </a:gridCol>
                <a:gridCol w="3546764">
                  <a:extLst>
                    <a:ext uri="{9D8B030D-6E8A-4147-A177-3AD203B41FA5}">
                      <a16:colId xmlns:a16="http://schemas.microsoft.com/office/drawing/2014/main" val="846723742"/>
                    </a:ext>
                  </a:extLst>
                </a:gridCol>
              </a:tblGrid>
              <a:tr h="61945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168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Linear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297.63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1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Exponential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375.09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72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Additive seasonality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952.43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66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Additive Seasonality Quadratic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2510.06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979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Multiplicative Seasonality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375.09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96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Simple Exponential smoothing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123.89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74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Holt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407.21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2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Holt winter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321.21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282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ARIMA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101.25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86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FB prophet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218.25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141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401.49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791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062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1523-543A-7998-9AD4-2C76626C3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0"/>
            <a:ext cx="9905999" cy="1360898"/>
          </a:xfrm>
        </p:spPr>
        <p:txBody>
          <a:bodyPr/>
          <a:lstStyle/>
          <a:p>
            <a:pPr algn="ctr"/>
            <a:r>
              <a:rPr lang="en-IN" dirty="0"/>
              <a:t>AXIS Bank: Model Wise RMSE Score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F06411F-46E7-BC55-BA87-5BFE24A4E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092712"/>
              </p:ext>
            </p:extLst>
          </p:nvPr>
        </p:nvGraphicFramePr>
        <p:xfrm>
          <a:off x="411018" y="1316182"/>
          <a:ext cx="11115964" cy="4536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69200">
                  <a:extLst>
                    <a:ext uri="{9D8B030D-6E8A-4147-A177-3AD203B41FA5}">
                      <a16:colId xmlns:a16="http://schemas.microsoft.com/office/drawing/2014/main" val="1022434873"/>
                    </a:ext>
                  </a:extLst>
                </a:gridCol>
                <a:gridCol w="3546764">
                  <a:extLst>
                    <a:ext uri="{9D8B030D-6E8A-4147-A177-3AD203B41FA5}">
                      <a16:colId xmlns:a16="http://schemas.microsoft.com/office/drawing/2014/main" val="846723742"/>
                    </a:ext>
                  </a:extLst>
                </a:gridCol>
              </a:tblGrid>
              <a:tr h="28694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168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Linear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209.31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1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Exponential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677.44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72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Additive seasonality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163.17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66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Additive Seasonality Quadratic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1069.24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979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Multiplicative Seasonality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677.44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96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Simple Exponential smoothing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155.58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74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Holt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1054.66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2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Holt winter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619.18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282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ARIMA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90.37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86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FB prophet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199.83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141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684.89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791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808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1523-543A-7998-9AD4-2C76626C3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0"/>
            <a:ext cx="9905999" cy="1360898"/>
          </a:xfrm>
        </p:spPr>
        <p:txBody>
          <a:bodyPr/>
          <a:lstStyle/>
          <a:p>
            <a:pPr algn="ctr"/>
            <a:r>
              <a:rPr lang="en-IN" dirty="0"/>
              <a:t>Maruti: Model Wise RMSE Score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F06411F-46E7-BC55-BA87-5BFE24A4E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536672"/>
              </p:ext>
            </p:extLst>
          </p:nvPr>
        </p:nvGraphicFramePr>
        <p:xfrm>
          <a:off x="411018" y="1316182"/>
          <a:ext cx="11115964" cy="4536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69200">
                  <a:extLst>
                    <a:ext uri="{9D8B030D-6E8A-4147-A177-3AD203B41FA5}">
                      <a16:colId xmlns:a16="http://schemas.microsoft.com/office/drawing/2014/main" val="1022434873"/>
                    </a:ext>
                  </a:extLst>
                </a:gridCol>
                <a:gridCol w="3546764">
                  <a:extLst>
                    <a:ext uri="{9D8B030D-6E8A-4147-A177-3AD203B41FA5}">
                      <a16:colId xmlns:a16="http://schemas.microsoft.com/office/drawing/2014/main" val="846723742"/>
                    </a:ext>
                  </a:extLst>
                </a:gridCol>
              </a:tblGrid>
              <a:tr h="28694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168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Linear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750.97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1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Exponential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7185.65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72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Additive seasonality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4569.43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66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Additive Seasonality Quadratic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5228.72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979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Multiplicative Seasonality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7185.65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96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Simple Exponential smoothing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970.86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74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Holt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3227.28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2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Holt winter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7129.71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282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ARIMA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136.45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86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FB prophet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1421.00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141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7477.55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791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315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1523-543A-7998-9AD4-2C76626C3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0"/>
            <a:ext cx="9905999" cy="1360898"/>
          </a:xfrm>
        </p:spPr>
        <p:txBody>
          <a:bodyPr/>
          <a:lstStyle/>
          <a:p>
            <a:pPr algn="ctr"/>
            <a:r>
              <a:rPr lang="en-IN" dirty="0"/>
              <a:t>Ashok Leyland :Model Wise RMSE Score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F06411F-46E7-BC55-BA87-5BFE24A4E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608774"/>
              </p:ext>
            </p:extLst>
          </p:nvPr>
        </p:nvGraphicFramePr>
        <p:xfrm>
          <a:off x="411018" y="1316182"/>
          <a:ext cx="11115964" cy="4536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69200">
                  <a:extLst>
                    <a:ext uri="{9D8B030D-6E8A-4147-A177-3AD203B41FA5}">
                      <a16:colId xmlns:a16="http://schemas.microsoft.com/office/drawing/2014/main" val="1022434873"/>
                    </a:ext>
                  </a:extLst>
                </a:gridCol>
                <a:gridCol w="3546764">
                  <a:extLst>
                    <a:ext uri="{9D8B030D-6E8A-4147-A177-3AD203B41FA5}">
                      <a16:colId xmlns:a16="http://schemas.microsoft.com/office/drawing/2014/main" val="846723742"/>
                    </a:ext>
                  </a:extLst>
                </a:gridCol>
              </a:tblGrid>
              <a:tr h="28694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168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Linear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28.34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1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Exponential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102.97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72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Additive seasonality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57.90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66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Additive Seasonality Quadratic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68.93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979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Multiplicative Seasonality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102.97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96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Simple Exponential smoothing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35.53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74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Holt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56.14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2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Holt winter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56.14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282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ARIMA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3.06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86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FB prophet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40.53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141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117.22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791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578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861ECE-DA8F-9B90-9733-DD1ECF3E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10145"/>
            <a:ext cx="9905999" cy="386541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dirty="0"/>
              <a:t>Top 3 Models</a:t>
            </a:r>
            <a:br>
              <a:rPr lang="en-IN" sz="5400" dirty="0"/>
            </a:br>
            <a:br>
              <a:rPr lang="en-IN" dirty="0"/>
            </a:br>
            <a:r>
              <a:rPr lang="en-IN" sz="2400" dirty="0"/>
              <a:t>Based on RMSE: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1. ARIMA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2. Simple Exponential smoothing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3. FB Prophet</a:t>
            </a:r>
            <a:br>
              <a:rPr lang="en-IN" sz="24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645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8D5D-168B-C64A-843F-4B11A46BB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710" y="152498"/>
            <a:ext cx="5742709" cy="249283"/>
          </a:xfrm>
        </p:spPr>
        <p:txBody>
          <a:bodyPr>
            <a:normAutofit fontScale="90000"/>
          </a:bodyPr>
          <a:lstStyle/>
          <a:p>
            <a:r>
              <a:rPr lang="en-IN" dirty="0"/>
              <a:t>Project Flow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B3C883-6863-830D-45AF-360217491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473" y="692727"/>
            <a:ext cx="5860471" cy="541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02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06F84-5199-F941-ADB1-AFFBC434A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138546"/>
            <a:ext cx="9905999" cy="706582"/>
          </a:xfrm>
        </p:spPr>
        <p:txBody>
          <a:bodyPr/>
          <a:lstStyle/>
          <a:p>
            <a:pPr algn="ctr"/>
            <a:r>
              <a:rPr lang="en-IN" dirty="0"/>
              <a:t>Simple exponential smoothing : SBI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336E0-63F7-ACAC-70DA-A688D4A1D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4749231"/>
            <a:ext cx="9905999" cy="1562863"/>
          </a:xfrm>
        </p:spPr>
        <p:txBody>
          <a:bodyPr>
            <a:normAutofit fontScale="62500" lnSpcReduction="20000"/>
          </a:bodyPr>
          <a:lstStyle/>
          <a:p>
            <a:pPr marL="285750" indent="-285750" algn="ctr"/>
            <a:r>
              <a:rPr lang="en-IN" sz="2600" dirty="0"/>
              <a:t>RMSE: 123.89</a:t>
            </a:r>
          </a:p>
          <a:p>
            <a:pPr marL="285750" indent="-285750" algn="ctr"/>
            <a:r>
              <a:rPr lang="en-IN" sz="2600" dirty="0"/>
              <a:t>The blue region is the training set ,The orange region is the testing set</a:t>
            </a:r>
          </a:p>
          <a:p>
            <a:pPr marL="285750" indent="-285750" algn="ctr"/>
            <a:r>
              <a:rPr lang="en-IN" sz="2600" dirty="0"/>
              <a:t>The green line is the predicted region-Its is having a constant value /trend </a:t>
            </a:r>
          </a:p>
          <a:p>
            <a:pPr marL="285750" indent="-285750" algn="ctr"/>
            <a:r>
              <a:rPr lang="en-IN" sz="2600" dirty="0"/>
              <a:t>So this model is inefficient for forecasting</a:t>
            </a:r>
          </a:p>
          <a:p>
            <a:pPr algn="ctr"/>
            <a:endParaRPr lang="en-IN" dirty="0"/>
          </a:p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C9807C-A3AE-55EA-74FE-7B8F80773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544" y="1029366"/>
            <a:ext cx="2181529" cy="36104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9457A2-FB68-6646-BBB8-921598623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99" y="1029366"/>
            <a:ext cx="8818155" cy="361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49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06F84-5199-F941-ADB1-AFFBC434A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138546"/>
            <a:ext cx="9905999" cy="706582"/>
          </a:xfrm>
        </p:spPr>
        <p:txBody>
          <a:bodyPr/>
          <a:lstStyle/>
          <a:p>
            <a:pPr algn="ctr"/>
            <a:r>
              <a:rPr lang="en-IN" dirty="0"/>
              <a:t>Simple exponential smoothing : Axis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336E0-63F7-ACAC-70DA-A688D4A1D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8" y="4711235"/>
            <a:ext cx="9905999" cy="1551020"/>
          </a:xfrm>
        </p:spPr>
        <p:txBody>
          <a:bodyPr>
            <a:normAutofit fontScale="40000" lnSpcReduction="20000"/>
          </a:bodyPr>
          <a:lstStyle/>
          <a:p>
            <a:pPr marL="285750" indent="-285750" algn="ctr"/>
            <a:r>
              <a:rPr lang="en-IN" sz="4000" dirty="0"/>
              <a:t>RMSE: 155.58</a:t>
            </a:r>
          </a:p>
          <a:p>
            <a:pPr marL="285750" indent="-285750" algn="ctr"/>
            <a:r>
              <a:rPr lang="en-IN" sz="4000" dirty="0"/>
              <a:t>The blue region is the training set ,The orange region is the testing set</a:t>
            </a:r>
          </a:p>
          <a:p>
            <a:pPr marL="285750" indent="-285750" algn="ctr"/>
            <a:r>
              <a:rPr lang="en-IN" sz="4000" dirty="0"/>
              <a:t>The green line is the predicted region-Its is having a constant value /trend </a:t>
            </a:r>
          </a:p>
          <a:p>
            <a:pPr marL="285750" indent="-285750" algn="ctr"/>
            <a:r>
              <a:rPr lang="en-IN" sz="4000" dirty="0"/>
              <a:t>So this model is inefficient for forecasting</a:t>
            </a:r>
          </a:p>
          <a:p>
            <a:pPr algn="ctr"/>
            <a:endParaRPr lang="en-IN" dirty="0"/>
          </a:p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B7475B6-8FB6-BC37-DB7E-6BDD172A4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797" y="1024546"/>
            <a:ext cx="2162477" cy="36866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B3A8A29-DEB4-6AF1-0C60-CB0B89B71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82" y="1024546"/>
            <a:ext cx="8640381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81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06F84-5199-F941-ADB1-AFFBC434A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138546"/>
            <a:ext cx="9905999" cy="706582"/>
          </a:xfrm>
        </p:spPr>
        <p:txBody>
          <a:bodyPr/>
          <a:lstStyle/>
          <a:p>
            <a:pPr algn="ctr"/>
            <a:r>
              <a:rPr lang="en-IN" dirty="0"/>
              <a:t>Simple exponential smoothing : Maruti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336E0-63F7-ACAC-70DA-A688D4A1D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668982"/>
            <a:ext cx="9905999" cy="1939636"/>
          </a:xfrm>
        </p:spPr>
        <p:txBody>
          <a:bodyPr>
            <a:normAutofit fontScale="70000" lnSpcReduction="20000"/>
          </a:bodyPr>
          <a:lstStyle/>
          <a:p>
            <a:pPr marL="285750" indent="-285750" algn="ctr"/>
            <a:r>
              <a:rPr lang="en-IN" sz="2300" dirty="0"/>
              <a:t>RMSE: 970.46</a:t>
            </a:r>
          </a:p>
          <a:p>
            <a:pPr marL="285750" indent="-285750" algn="ctr"/>
            <a:r>
              <a:rPr lang="en-IN" sz="2300" dirty="0"/>
              <a:t>The blue region is the training set ,The orange region is the testing set</a:t>
            </a:r>
          </a:p>
          <a:p>
            <a:pPr marL="285750" indent="-285750" algn="ctr"/>
            <a:r>
              <a:rPr lang="en-IN" sz="2300" dirty="0"/>
              <a:t>The green line is the predicted region-Its is having a constant value /trend </a:t>
            </a:r>
          </a:p>
          <a:p>
            <a:pPr marL="285750" indent="-285750" algn="ctr"/>
            <a:r>
              <a:rPr lang="en-IN" sz="2300" dirty="0"/>
              <a:t>So this model is inefficient for forecasting</a:t>
            </a:r>
          </a:p>
          <a:p>
            <a:pPr marL="0" indent="0" algn="ctr">
              <a:buNone/>
            </a:pPr>
            <a:r>
              <a:rPr lang="en-IN" dirty="0"/>
              <a:t> </a:t>
            </a:r>
          </a:p>
          <a:p>
            <a:pPr marL="0" indent="0" algn="ctr">
              <a:buNone/>
            </a:pP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FF690D-0643-2CB0-EAE5-1C104E9BB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91" y="1122218"/>
            <a:ext cx="8657099" cy="34220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D599E75-4733-0CA4-E82A-8212A2070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805" y="1122218"/>
            <a:ext cx="2172003" cy="342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40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06F84-5199-F941-ADB1-AFFBC434A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138546"/>
            <a:ext cx="9905999" cy="70658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Simple exponential smoothing : Ashok </a:t>
            </a:r>
            <a:r>
              <a:rPr lang="en-IN" dirty="0" err="1"/>
              <a:t>leyland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336E0-63F7-ACAC-70DA-A688D4A1D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4658841"/>
            <a:ext cx="9905999" cy="1510145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IN" dirty="0"/>
              <a:t>RMSE: 35.53</a:t>
            </a:r>
          </a:p>
          <a:p>
            <a:pPr algn="ctr"/>
            <a:r>
              <a:rPr lang="en-IN" dirty="0"/>
              <a:t>The blue region is the training set ,The orange region is the testing set</a:t>
            </a:r>
          </a:p>
          <a:p>
            <a:pPr algn="ctr"/>
            <a:r>
              <a:rPr lang="en-IN" dirty="0"/>
              <a:t>The green line is the predicted region-Its is having a constant value /trend </a:t>
            </a:r>
          </a:p>
          <a:p>
            <a:pPr algn="ctr"/>
            <a:r>
              <a:rPr lang="en-IN" dirty="0"/>
              <a:t>So this model is inefficient for forecasting</a:t>
            </a:r>
          </a:p>
          <a:p>
            <a:pPr algn="ctr"/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6FDF91-A412-DD75-44F0-EC681E6DD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1956" y="1076941"/>
            <a:ext cx="2057687" cy="3581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E48498-A3B8-0C1E-1C42-55C52657D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87" y="1097723"/>
            <a:ext cx="8364117" cy="356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104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8E6B-2A71-BC14-0ED9-CDCBAF66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21673"/>
            <a:ext cx="8832273" cy="59574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FB Prophet model	: SBI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46C64-F428-6B69-B548-16B347577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964" y="4946073"/>
            <a:ext cx="9331035" cy="953071"/>
          </a:xfrm>
        </p:spPr>
        <p:txBody>
          <a:bodyPr/>
          <a:lstStyle/>
          <a:p>
            <a:pPr algn="ctr"/>
            <a:r>
              <a:rPr lang="en-IN" dirty="0"/>
              <a:t>RMSE: 234.73</a:t>
            </a:r>
          </a:p>
          <a:p>
            <a:pPr algn="ctr"/>
            <a:r>
              <a:rPr lang="en-IN" dirty="0"/>
              <a:t>The black dot are the actual value, and the blue line are the predicted values</a:t>
            </a:r>
          </a:p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EBECDB-BACC-DFE4-051A-3EE441C5D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32" y="958856"/>
            <a:ext cx="7978967" cy="37932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B95F94-E7D6-C62C-92E0-1717AFE6E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454" y="958855"/>
            <a:ext cx="2927814" cy="379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50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8E6B-2A71-BC14-0ED9-CDCBAF66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21673"/>
            <a:ext cx="8832273" cy="59574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FB Prophet model	: AXIS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46C64-F428-6B69-B548-16B347577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964" y="4946073"/>
            <a:ext cx="9331035" cy="953071"/>
          </a:xfrm>
        </p:spPr>
        <p:txBody>
          <a:bodyPr/>
          <a:lstStyle/>
          <a:p>
            <a:pPr algn="ctr"/>
            <a:r>
              <a:rPr lang="en-IN" dirty="0"/>
              <a:t>RMSE: 196.83</a:t>
            </a:r>
          </a:p>
          <a:p>
            <a:pPr algn="ctr"/>
            <a:r>
              <a:rPr lang="en-IN" dirty="0"/>
              <a:t>The black dot are the actual value, and the blue line are the predicted values</a:t>
            </a:r>
          </a:p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66956A-44B1-E599-66FA-6BD8B4B40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25" y="902230"/>
            <a:ext cx="8466920" cy="3543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D93A97-05C0-438F-556C-7022D977D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313" y="881448"/>
            <a:ext cx="2029861" cy="356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042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8E6B-2A71-BC14-0ED9-CDCBAF66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21673"/>
            <a:ext cx="8832273" cy="59574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FB Prophet model	: Maruti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46C64-F428-6B69-B548-16B347577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964" y="4946073"/>
            <a:ext cx="9331035" cy="953071"/>
          </a:xfrm>
        </p:spPr>
        <p:txBody>
          <a:bodyPr/>
          <a:lstStyle/>
          <a:p>
            <a:pPr algn="ctr"/>
            <a:r>
              <a:rPr lang="en-IN" dirty="0"/>
              <a:t>RMSE : 1472</a:t>
            </a:r>
          </a:p>
          <a:p>
            <a:pPr algn="ctr"/>
            <a:r>
              <a:rPr lang="en-IN" dirty="0"/>
              <a:t>The black dot are the actual value, and the blue line are the predicted values</a:t>
            </a:r>
          </a:p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2099E9-4C0F-F2C4-D70B-6C169F72F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11" y="849751"/>
            <a:ext cx="8380771" cy="36676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4643BA-C085-C8F4-34F9-4A4781556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154" y="817418"/>
            <a:ext cx="2188035" cy="369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457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8E6B-2A71-BC14-0ED9-CDCBAF66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21673"/>
            <a:ext cx="8832273" cy="59574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FB Prophet model	: Ashok Leyland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46C64-F428-6B69-B548-16B347577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964" y="4946073"/>
            <a:ext cx="9331035" cy="953071"/>
          </a:xfrm>
        </p:spPr>
        <p:txBody>
          <a:bodyPr/>
          <a:lstStyle/>
          <a:p>
            <a:pPr algn="ctr"/>
            <a:r>
              <a:rPr lang="en-IN" dirty="0"/>
              <a:t>RMSE : 41.28</a:t>
            </a:r>
          </a:p>
          <a:p>
            <a:pPr algn="ctr"/>
            <a:r>
              <a:rPr lang="en-IN" dirty="0"/>
              <a:t>The black dot are the actual value, and the blue line are the predicted values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8AD2DF-CF01-D493-C74D-6AD3F3A8D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87" y="847875"/>
            <a:ext cx="8704168" cy="3627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EB05D7-069E-702B-1C8B-B56127D7B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151" y="868793"/>
            <a:ext cx="1848394" cy="360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145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8E6B-2A71-BC14-0ED9-CDCBAF66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21673"/>
            <a:ext cx="8832273" cy="59574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ARIMA: SBI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46C64-F428-6B69-B548-16B347577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0482" y="4838128"/>
            <a:ext cx="9331035" cy="129943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IN" sz="1400" dirty="0">
                <a:latin typeface="Abadi" panose="020B0604020104020204" pitchFamily="34" charset="0"/>
              </a:rPr>
              <a:t>The orange line is the actual close price</a:t>
            </a:r>
          </a:p>
          <a:p>
            <a:pPr marL="0" indent="0" algn="ctr">
              <a:buNone/>
            </a:pPr>
            <a:r>
              <a:rPr lang="en-IN" sz="1400" dirty="0">
                <a:latin typeface="Abadi" panose="020B0604020104020204" pitchFamily="34" charset="0"/>
              </a:rPr>
              <a:t>The blue line is the predicted value and </a:t>
            </a:r>
          </a:p>
          <a:p>
            <a:pPr marL="0" indent="0" algn="ctr">
              <a:buNone/>
            </a:pPr>
            <a:r>
              <a:rPr lang="en-IN" sz="1400" dirty="0">
                <a:latin typeface="Abadi" panose="020B0604020104020204" pitchFamily="34" charset="0"/>
              </a:rPr>
              <a:t>The grey region is the 95% confidence interval</a:t>
            </a:r>
          </a:p>
          <a:p>
            <a:pPr marL="0" indent="0" algn="ctr">
              <a:buNone/>
            </a:pPr>
            <a:r>
              <a:rPr lang="en-IN" sz="1400" dirty="0">
                <a:latin typeface="Abadi" panose="020B0604020104020204" pitchFamily="34" charset="0"/>
              </a:rPr>
              <a:t>RMSE :101.25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604515-1B9B-DE15-F98C-4A653DEDF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507" y="879763"/>
            <a:ext cx="2382675" cy="3775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019FAE-5847-2B8C-7E97-4F8FD0DF6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96" y="879763"/>
            <a:ext cx="6441432" cy="377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575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8E6B-2A71-BC14-0ED9-CDCBAF66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21673"/>
            <a:ext cx="8832273" cy="59574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ARIMA: AXIS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FB77D-D80D-528C-6890-58763FBA2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91" y="960257"/>
            <a:ext cx="6670964" cy="35424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562FD7-C86D-DDAD-D9AD-2479B04EB8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819"/>
          <a:stretch/>
        </p:blipFill>
        <p:spPr>
          <a:xfrm>
            <a:off x="8373194" y="960257"/>
            <a:ext cx="2612333" cy="354247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6E5B1AF-E44F-7069-0741-01BC12A05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0482" y="4810419"/>
            <a:ext cx="9331035" cy="129943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IN" sz="1400" dirty="0">
                <a:latin typeface="Abadi" panose="020B0604020104020204" pitchFamily="34" charset="0"/>
              </a:rPr>
              <a:t>The orange line is the actual close price</a:t>
            </a:r>
          </a:p>
          <a:p>
            <a:pPr marL="0" indent="0" algn="ctr">
              <a:buNone/>
            </a:pPr>
            <a:r>
              <a:rPr lang="en-IN" sz="1400" dirty="0">
                <a:latin typeface="Abadi" panose="020B0604020104020204" pitchFamily="34" charset="0"/>
              </a:rPr>
              <a:t>The blue line is the predicted value and </a:t>
            </a:r>
          </a:p>
          <a:p>
            <a:pPr marL="0" indent="0" algn="ctr">
              <a:buNone/>
            </a:pPr>
            <a:r>
              <a:rPr lang="en-IN" sz="1400" dirty="0">
                <a:latin typeface="Abadi" panose="020B0604020104020204" pitchFamily="34" charset="0"/>
              </a:rPr>
              <a:t>The grey region is the 95% confidence interval</a:t>
            </a:r>
          </a:p>
          <a:p>
            <a:pPr marL="0" indent="0" algn="ctr">
              <a:buNone/>
            </a:pPr>
            <a:r>
              <a:rPr lang="en-IN" sz="1400" dirty="0">
                <a:latin typeface="Abadi" panose="020B0604020104020204" pitchFamily="34" charset="0"/>
              </a:rPr>
              <a:t>RMSE :90</a:t>
            </a:r>
          </a:p>
          <a:p>
            <a:pPr marL="0" indent="0" algn="ctr">
              <a:buNone/>
            </a:pPr>
            <a:endParaRPr lang="en-IN" sz="1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57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65342-2588-E4D4-BCF2-D72FA3298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i="0" u="none" strike="noStrike" dirty="0">
                <a:effectLst/>
                <a:latin typeface="Heebo ExtraBold" panose="020B0604020202020204" pitchFamily="2" charset="-79"/>
              </a:rPr>
              <a:t>Exploratory Data Analysis</a:t>
            </a:r>
            <a:endParaRPr lang="en-IN" sz="7200" b="1" dirty="0">
              <a:latin typeface="Heebo ExtraBold" panose="020B0604020202020204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86F4D-E042-D537-25CB-5C0992651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extracted historical data's of 4 different companies using </a:t>
            </a:r>
            <a:r>
              <a:rPr lang="en-IN" dirty="0" err="1"/>
              <a:t>nsepy</a:t>
            </a:r>
            <a:r>
              <a:rPr lang="en-IN" dirty="0"/>
              <a:t> library</a:t>
            </a:r>
          </a:p>
          <a:p>
            <a:r>
              <a:rPr lang="en-IN" dirty="0"/>
              <a:t>2 Stock’s from banking sector :-</a:t>
            </a:r>
          </a:p>
          <a:p>
            <a:pPr lvl="1"/>
            <a:r>
              <a:rPr lang="en-IN" dirty="0"/>
              <a:t>	-State Bank Of India</a:t>
            </a:r>
          </a:p>
          <a:p>
            <a:pPr lvl="1"/>
            <a:r>
              <a:rPr lang="en-IN" dirty="0"/>
              <a:t>	-Axis Bank</a:t>
            </a:r>
          </a:p>
          <a:p>
            <a:r>
              <a:rPr lang="en-IN" dirty="0"/>
              <a:t>2 Stock’s from automobile sector:-</a:t>
            </a:r>
          </a:p>
          <a:p>
            <a:pPr lvl="1"/>
            <a:r>
              <a:rPr lang="en-IN" dirty="0"/>
              <a:t>	-Maruti Suzuki India Ltd</a:t>
            </a:r>
          </a:p>
          <a:p>
            <a:pPr lvl="1"/>
            <a:r>
              <a:rPr lang="en-IN" dirty="0"/>
              <a:t>	-Ashok Leyland Ltd</a:t>
            </a:r>
          </a:p>
        </p:txBody>
      </p:sp>
    </p:spTree>
    <p:extLst>
      <p:ext uri="{BB962C8B-B14F-4D97-AF65-F5344CB8AC3E}">
        <p14:creationId xmlns:p14="http://schemas.microsoft.com/office/powerpoint/2010/main" val="10580966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8E6B-2A71-BC14-0ED9-CDCBAF66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21673"/>
            <a:ext cx="8832273" cy="59574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ARIMA: Maruti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4CA074-A08E-F873-9DAF-6E5EF14D90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252"/>
          <a:stretch/>
        </p:blipFill>
        <p:spPr>
          <a:xfrm>
            <a:off x="8820427" y="817417"/>
            <a:ext cx="2309692" cy="3941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17A72B-0849-B1B7-C484-FD0B2CCC1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74" y="817418"/>
            <a:ext cx="7712062" cy="394187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6BFDAF-8178-B371-8A79-341311123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918364"/>
            <a:ext cx="9331035" cy="129943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IN" sz="1400" dirty="0">
                <a:latin typeface="Abadi" panose="020B0604020104020204" pitchFamily="34" charset="0"/>
              </a:rPr>
              <a:t>The orange line is the actual close price</a:t>
            </a:r>
          </a:p>
          <a:p>
            <a:pPr marL="0" indent="0" algn="ctr">
              <a:buNone/>
            </a:pPr>
            <a:r>
              <a:rPr lang="en-IN" sz="1400" dirty="0">
                <a:latin typeface="Abadi" panose="020B0604020104020204" pitchFamily="34" charset="0"/>
              </a:rPr>
              <a:t>The blue line is the predicted value and </a:t>
            </a:r>
          </a:p>
          <a:p>
            <a:pPr marL="0" indent="0" algn="ctr">
              <a:buNone/>
            </a:pPr>
            <a:r>
              <a:rPr lang="en-IN" sz="1400" dirty="0">
                <a:latin typeface="Abadi" panose="020B0604020104020204" pitchFamily="34" charset="0"/>
              </a:rPr>
              <a:t>The grey region is the 95% confidence interval</a:t>
            </a:r>
          </a:p>
          <a:p>
            <a:pPr marL="0" indent="0" algn="ctr">
              <a:buNone/>
            </a:pPr>
            <a:r>
              <a:rPr lang="en-IN" sz="1400" dirty="0">
                <a:latin typeface="Abadi" panose="020B0604020104020204" pitchFamily="34" charset="0"/>
              </a:rPr>
              <a:t>RMSE :136</a:t>
            </a:r>
          </a:p>
        </p:txBody>
      </p:sp>
    </p:spTree>
    <p:extLst>
      <p:ext uri="{BB962C8B-B14F-4D97-AF65-F5344CB8AC3E}">
        <p14:creationId xmlns:p14="http://schemas.microsoft.com/office/powerpoint/2010/main" val="29221133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8E6B-2A71-BC14-0ED9-CDCBAF66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21673"/>
            <a:ext cx="8832273" cy="59574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ARIMA: Ashok Leyland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FCACE-3895-2D0C-858E-09D49EAC4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53" y="1170103"/>
            <a:ext cx="6519265" cy="35265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D4C2A8-D4AD-B339-089C-F043F144B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007" y="1170103"/>
            <a:ext cx="3191482" cy="352658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4CBBF2-2CFB-4E80-D9CB-59809D1B8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646" y="4869617"/>
            <a:ext cx="9331035" cy="129943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IN" sz="1400" dirty="0">
                <a:latin typeface="Abadi" panose="020B0604020104020204" pitchFamily="34" charset="0"/>
              </a:rPr>
              <a:t>The orange line is the actual close price</a:t>
            </a:r>
          </a:p>
          <a:p>
            <a:pPr marL="0" indent="0" algn="ctr">
              <a:buNone/>
            </a:pPr>
            <a:r>
              <a:rPr lang="en-IN" sz="1400" dirty="0">
                <a:latin typeface="Abadi" panose="020B0604020104020204" pitchFamily="34" charset="0"/>
              </a:rPr>
              <a:t>The blue line is the predicted value and </a:t>
            </a:r>
          </a:p>
          <a:p>
            <a:pPr marL="0" indent="0" algn="ctr">
              <a:buNone/>
            </a:pPr>
            <a:r>
              <a:rPr lang="en-IN" sz="1400" dirty="0">
                <a:latin typeface="Abadi" panose="020B0604020104020204" pitchFamily="34" charset="0"/>
              </a:rPr>
              <a:t>The grey region is the 95% confidence interval</a:t>
            </a:r>
          </a:p>
          <a:p>
            <a:pPr marL="0" indent="0" algn="ctr">
              <a:buNone/>
            </a:pPr>
            <a:r>
              <a:rPr lang="en-IN" sz="1400" dirty="0">
                <a:latin typeface="Abadi" panose="020B0604020104020204" pitchFamily="34" charset="0"/>
              </a:rPr>
              <a:t>RMSE : 3.06</a:t>
            </a:r>
          </a:p>
        </p:txBody>
      </p:sp>
    </p:spTree>
    <p:extLst>
      <p:ext uri="{BB962C8B-B14F-4D97-AF65-F5344CB8AC3E}">
        <p14:creationId xmlns:p14="http://schemas.microsoft.com/office/powerpoint/2010/main" val="11582564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6B2E9-52DE-F60D-EB0E-76C9030A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72165"/>
            <a:ext cx="9905999" cy="814526"/>
          </a:xfrm>
        </p:spPr>
        <p:txBody>
          <a:bodyPr/>
          <a:lstStyle/>
          <a:p>
            <a:pPr algn="ctr"/>
            <a:r>
              <a:rPr lang="en-IN" b="0" i="0" dirty="0">
                <a:effectLst/>
                <a:latin typeface="arial" panose="020B0604020202020204" pitchFamily="34" charset="0"/>
              </a:rPr>
              <a:t>Augmented Dickey-Fuller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F24D4-836C-CB71-1AA9-B88D25704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126681"/>
            <a:ext cx="9905999" cy="965356"/>
          </a:xfrm>
        </p:spPr>
        <p:txBody>
          <a:bodyPr/>
          <a:lstStyle/>
          <a:p>
            <a:r>
              <a:rPr lang="en-IN" dirty="0"/>
              <a:t>To check whether the data is stationary or not</a:t>
            </a:r>
          </a:p>
          <a:p>
            <a:r>
              <a:rPr lang="en-IN" dirty="0"/>
              <a:t>If not to find the difference or d-value for ARIMA model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E57CC-24C3-BA45-A50A-7F9C89594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2" y="2092037"/>
            <a:ext cx="6005946" cy="2022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8A9334-1D68-2AAD-D10D-0699FEA89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08" y="4114800"/>
            <a:ext cx="5820247" cy="199505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DCA603-41EE-3FC7-CFE5-E35AAA5D14CD}"/>
              </a:ext>
            </a:extLst>
          </p:cNvPr>
          <p:cNvSpPr txBox="1">
            <a:spLocks/>
          </p:cNvSpPr>
          <p:nvPr/>
        </p:nvSpPr>
        <p:spPr>
          <a:xfrm>
            <a:off x="490498" y="4375805"/>
            <a:ext cx="4516580" cy="1408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Maruti data set became stationary after differencing of  1 </a:t>
            </a:r>
          </a:p>
          <a:p>
            <a:r>
              <a:rPr lang="en-IN" dirty="0"/>
              <a:t>d value=1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7BC2E17-8EFF-9FB3-F06D-E68D692C1B97}"/>
              </a:ext>
            </a:extLst>
          </p:cNvPr>
          <p:cNvSpPr txBox="1">
            <a:spLocks/>
          </p:cNvSpPr>
          <p:nvPr/>
        </p:nvSpPr>
        <p:spPr>
          <a:xfrm>
            <a:off x="6684818" y="2318171"/>
            <a:ext cx="4516580" cy="1408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Leyland data set became stationary after differencing of  1 shift</a:t>
            </a:r>
          </a:p>
          <a:p>
            <a:r>
              <a:rPr lang="en-IN" dirty="0"/>
              <a:t>d value=1</a:t>
            </a:r>
          </a:p>
        </p:txBody>
      </p:sp>
    </p:spTree>
    <p:extLst>
      <p:ext uri="{BB962C8B-B14F-4D97-AF65-F5344CB8AC3E}">
        <p14:creationId xmlns:p14="http://schemas.microsoft.com/office/powerpoint/2010/main" val="40629218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6B2E9-52DE-F60D-EB0E-76C9030A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72165"/>
            <a:ext cx="9905999" cy="814526"/>
          </a:xfrm>
        </p:spPr>
        <p:txBody>
          <a:bodyPr/>
          <a:lstStyle/>
          <a:p>
            <a:pPr algn="ctr"/>
            <a:r>
              <a:rPr lang="en-IN" b="0" i="0" dirty="0">
                <a:effectLst/>
                <a:latin typeface="arial" panose="020B0604020202020204" pitchFamily="34" charset="0"/>
              </a:rPr>
              <a:t>Augmented Dickey-Fuller</a:t>
            </a:r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DCA603-41EE-3FC7-CFE5-E35AAA5D14CD}"/>
              </a:ext>
            </a:extLst>
          </p:cNvPr>
          <p:cNvSpPr txBox="1">
            <a:spLocks/>
          </p:cNvSpPr>
          <p:nvPr/>
        </p:nvSpPr>
        <p:spPr>
          <a:xfrm>
            <a:off x="7675420" y="1258533"/>
            <a:ext cx="4516580" cy="1408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Maruti data set was stationary without differencing</a:t>
            </a:r>
          </a:p>
          <a:p>
            <a:r>
              <a:rPr lang="en-IN" dirty="0"/>
              <a:t>d value=0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16E7EB-2268-8FAD-BC26-EFADD5087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09" y="1058048"/>
            <a:ext cx="6982799" cy="13336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B1FEA4-EE8C-4643-ECC7-E39A9CD8E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082" y="3039076"/>
            <a:ext cx="6801799" cy="2915057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E7E1A67-B9DF-81D8-DC1B-443FCD426881}"/>
              </a:ext>
            </a:extLst>
          </p:cNvPr>
          <p:cNvSpPr txBox="1">
            <a:spLocks/>
          </p:cNvSpPr>
          <p:nvPr/>
        </p:nvSpPr>
        <p:spPr>
          <a:xfrm>
            <a:off x="138547" y="3627660"/>
            <a:ext cx="4516580" cy="1408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SBI stock became stationary after differencing it by 1 shift</a:t>
            </a:r>
          </a:p>
          <a:p>
            <a:r>
              <a:rPr lang="en-IN" dirty="0"/>
              <a:t>d value=1</a:t>
            </a:r>
          </a:p>
        </p:txBody>
      </p:sp>
    </p:spTree>
    <p:extLst>
      <p:ext uri="{BB962C8B-B14F-4D97-AF65-F5344CB8AC3E}">
        <p14:creationId xmlns:p14="http://schemas.microsoft.com/office/powerpoint/2010/main" val="5054649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4D0F-9E77-F8B6-5131-D03224FCF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9" cy="959215"/>
          </a:xfrm>
        </p:spPr>
        <p:txBody>
          <a:bodyPr/>
          <a:lstStyle/>
          <a:p>
            <a:pPr algn="ctr"/>
            <a:r>
              <a:rPr lang="en-IN" dirty="0"/>
              <a:t>ACF and PACF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B9383-349B-6AD1-DAE5-9A41CEC8F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6927" y="5602538"/>
            <a:ext cx="2805545" cy="440453"/>
          </a:xfrm>
        </p:spPr>
        <p:txBody>
          <a:bodyPr/>
          <a:lstStyle/>
          <a:p>
            <a:pPr algn="ctr"/>
            <a:r>
              <a:rPr lang="en-IN" dirty="0"/>
              <a:t>Ashok Leyland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8F330-28D0-D9FF-5E81-5630389A8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95" y="815008"/>
            <a:ext cx="2630409" cy="437449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9DF129-5EFF-A184-2C17-AD61602A648C}"/>
              </a:ext>
            </a:extLst>
          </p:cNvPr>
          <p:cNvSpPr txBox="1">
            <a:spLocks/>
          </p:cNvSpPr>
          <p:nvPr/>
        </p:nvSpPr>
        <p:spPr>
          <a:xfrm>
            <a:off x="159326" y="5564057"/>
            <a:ext cx="2805545" cy="440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SBI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DE680A-2B37-E224-3489-13976A94D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547" y="815008"/>
            <a:ext cx="2630409" cy="43744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91107C-E0A8-405E-B65F-3FD11477A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203" y="815008"/>
            <a:ext cx="2630410" cy="43744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18CA25-F5EC-5711-8C39-0AF8A1C71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4496" y="815008"/>
            <a:ext cx="2630409" cy="437449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7FCA152-D7DF-5CD9-2ADD-6200934D1E18}"/>
              </a:ext>
            </a:extLst>
          </p:cNvPr>
          <p:cNvSpPr txBox="1">
            <a:spLocks/>
          </p:cNvSpPr>
          <p:nvPr/>
        </p:nvSpPr>
        <p:spPr>
          <a:xfrm>
            <a:off x="3052978" y="5602538"/>
            <a:ext cx="2805545" cy="440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AXIS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5C145E0-E896-1DFA-81B5-FBDD8B4C26FB}"/>
              </a:ext>
            </a:extLst>
          </p:cNvPr>
          <p:cNvSpPr txBox="1">
            <a:spLocks/>
          </p:cNvSpPr>
          <p:nvPr/>
        </p:nvSpPr>
        <p:spPr>
          <a:xfrm>
            <a:off x="5905068" y="5612558"/>
            <a:ext cx="2805545" cy="440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Maruti Suzuki India Ltd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78ABF0-4517-0D49-9BCC-B8A4571EE769}"/>
              </a:ext>
            </a:extLst>
          </p:cNvPr>
          <p:cNvSpPr txBox="1"/>
          <p:nvPr/>
        </p:nvSpPr>
        <p:spPr>
          <a:xfrm>
            <a:off x="2597298" y="6232880"/>
            <a:ext cx="788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ACF &amp; PACF plot helps to find the P-value and Q-value </a:t>
            </a:r>
          </a:p>
        </p:txBody>
      </p:sp>
    </p:spTree>
    <p:extLst>
      <p:ext uri="{BB962C8B-B14F-4D97-AF65-F5344CB8AC3E}">
        <p14:creationId xmlns:p14="http://schemas.microsoft.com/office/powerpoint/2010/main" val="23301642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6BA1-1CBE-30A9-95D2-A7AD2854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ARIMA Model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00801-08DA-0EFB-353E-4E9224150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909" y="2417947"/>
            <a:ext cx="9905999" cy="3567118"/>
          </a:xfrm>
        </p:spPr>
        <p:txBody>
          <a:bodyPr/>
          <a:lstStyle/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IN" sz="2000" b="1" i="0" dirty="0">
                <a:latin typeface="Arial Black" panose="020B0A04020102020204" pitchFamily="34" charset="0"/>
              </a:rPr>
              <a:t>ARIMA Order  (p, d, q)</a:t>
            </a:r>
          </a:p>
          <a:p>
            <a:pPr lvl="1"/>
            <a:endParaRPr lang="en-IN" sz="2000" b="1" i="0" dirty="0">
              <a:latin typeface="Arial Black" panose="020B0A04020102020204" pitchFamily="34" charset="0"/>
            </a:endParaRPr>
          </a:p>
          <a:p>
            <a:pPr lvl="1"/>
            <a:r>
              <a:rPr lang="en-IN" dirty="0">
                <a:latin typeface="Arial Black" panose="020B0A04020102020204" pitchFamily="34" charset="0"/>
              </a:rPr>
              <a:t>	-SBI  : </a:t>
            </a:r>
            <a:r>
              <a:rPr lang="en-IN" i="0" dirty="0">
                <a:latin typeface="Arial Black" panose="020B0A04020102020204" pitchFamily="34" charset="0"/>
              </a:rPr>
              <a:t>(1,1,1)</a:t>
            </a:r>
          </a:p>
          <a:p>
            <a:pPr lvl="1"/>
            <a:r>
              <a:rPr lang="en-IN" dirty="0">
                <a:latin typeface="Arial Black" panose="020B0A04020102020204" pitchFamily="34" charset="0"/>
              </a:rPr>
              <a:t>	-AXIS Bank : (1,0,0)</a:t>
            </a:r>
          </a:p>
          <a:p>
            <a:pPr lvl="1"/>
            <a:r>
              <a:rPr lang="en-IN" dirty="0">
                <a:latin typeface="Arial Black" panose="020B0A04020102020204" pitchFamily="34" charset="0"/>
              </a:rPr>
              <a:t>	-Maruti : (0,1,1)</a:t>
            </a:r>
          </a:p>
          <a:p>
            <a:pPr lvl="1"/>
            <a:r>
              <a:rPr lang="en-IN" dirty="0">
                <a:latin typeface="Arial Black" panose="020B0A04020102020204" pitchFamily="34" charset="0"/>
              </a:rPr>
              <a:t>	-Ashok Leyland : (1,1,1)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01392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3F8D-08A2-AFFD-5E2E-E53A1F4A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70904"/>
            <a:ext cx="9905999" cy="1360898"/>
          </a:xfrm>
        </p:spPr>
        <p:txBody>
          <a:bodyPr/>
          <a:lstStyle/>
          <a:p>
            <a:pPr algn="ctr"/>
            <a:r>
              <a:rPr lang="en-IN" dirty="0"/>
              <a:t>Model Deployment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2AF118-EB7A-E74D-6CCF-E6CD52B3E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618" y="3217554"/>
            <a:ext cx="9905999" cy="2001653"/>
          </a:xfrm>
        </p:spPr>
        <p:txBody>
          <a:bodyPr/>
          <a:lstStyle/>
          <a:p>
            <a:r>
              <a:rPr lang="en-IN" dirty="0"/>
              <a:t>Based on the evaluations metrics  ARIMA model is the best model as it is giving the least RMSE value and  significant forecast values.</a:t>
            </a:r>
          </a:p>
          <a:p>
            <a:r>
              <a:rPr lang="en-IN" dirty="0"/>
              <a:t>Deployed the model using </a:t>
            </a:r>
            <a:r>
              <a:rPr lang="en-IN" dirty="0" err="1"/>
              <a:t>streamlit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02098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880A9E-582B-1708-FAF5-588E0AADB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55" y="645378"/>
            <a:ext cx="6743824" cy="198205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F6CC4E-1CD8-ABF2-5858-89836E42A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1078" y="1250210"/>
            <a:ext cx="4745182" cy="1105064"/>
          </a:xfrm>
        </p:spPr>
        <p:txBody>
          <a:bodyPr/>
          <a:lstStyle/>
          <a:p>
            <a:r>
              <a:rPr lang="en-IN" dirty="0"/>
              <a:t>Select stock from the drop down.</a:t>
            </a:r>
          </a:p>
          <a:p>
            <a:r>
              <a:rPr lang="en-IN" dirty="0"/>
              <a:t>Give’s the status of the data extraction. 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AAA56D-152F-1A5F-0019-B9E1A22E1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705" y="3229783"/>
            <a:ext cx="5782555" cy="254588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C959810-9DE3-5097-5671-7046E2375A90}"/>
              </a:ext>
            </a:extLst>
          </p:cNvPr>
          <p:cNvSpPr txBox="1">
            <a:spLocks/>
          </p:cNvSpPr>
          <p:nvPr/>
        </p:nvSpPr>
        <p:spPr>
          <a:xfrm>
            <a:off x="682459" y="3950195"/>
            <a:ext cx="5081031" cy="1105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Give’s  the logo &amp; brief summary of the selected stock</a:t>
            </a:r>
          </a:p>
        </p:txBody>
      </p:sp>
    </p:spTree>
    <p:extLst>
      <p:ext uri="{BB962C8B-B14F-4D97-AF65-F5344CB8AC3E}">
        <p14:creationId xmlns:p14="http://schemas.microsoft.com/office/powerpoint/2010/main" val="42034347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BE131-8670-4D24-FE57-6C110CDB6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0566" y="1417625"/>
            <a:ext cx="5063836" cy="840665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Display’s the head of the Data Frame.</a:t>
            </a:r>
          </a:p>
          <a:p>
            <a:r>
              <a:rPr lang="en-IN" dirty="0"/>
              <a:t>Give’s the total no: of data points extracted.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27F2FA-FFE5-8C6E-5CF9-CF27AE57E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85" y="484700"/>
            <a:ext cx="6761116" cy="2138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637CC9-CD2E-19F4-C5CC-5D82CF74F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395" y="3075422"/>
            <a:ext cx="5334097" cy="270144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6E6DBB-3C63-4BEE-221D-0D7180CEBD91}"/>
              </a:ext>
            </a:extLst>
          </p:cNvPr>
          <p:cNvSpPr txBox="1">
            <a:spLocks/>
          </p:cNvSpPr>
          <p:nvPr/>
        </p:nvSpPr>
        <p:spPr>
          <a:xfrm>
            <a:off x="332508" y="3814697"/>
            <a:ext cx="5915891" cy="1394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Line plots show the Close price of the selected stock.</a:t>
            </a:r>
          </a:p>
          <a:p>
            <a:r>
              <a:rPr lang="en-IN" dirty="0"/>
              <a:t>The orange line show the forecast values.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63778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10633-2F67-8461-64B4-0FADA579D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0" y="4641273"/>
            <a:ext cx="9905999" cy="138545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 slider has been provider for the selecting the forecast </a:t>
            </a:r>
          </a:p>
          <a:p>
            <a:r>
              <a:rPr lang="en-IN" dirty="0"/>
              <a:t>Max 12 weeks of forecasting can be done (3 months)</a:t>
            </a:r>
          </a:p>
          <a:p>
            <a:r>
              <a:rPr lang="en-IN" dirty="0"/>
              <a:t>Given below is the forecasted Close price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EDF9C-0721-B0A1-DB5C-07000CAD5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583" y="326733"/>
            <a:ext cx="9324108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0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AA8BD-F175-DB08-1236-D6AA2757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217" y="4232343"/>
            <a:ext cx="7481453" cy="1279849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Data set consist of historical data from 2005. (17 year of data)</a:t>
            </a:r>
          </a:p>
          <a:p>
            <a:r>
              <a:rPr lang="en-IN" dirty="0"/>
              <a:t>Data set of each company consist of 4419 row’s and 10 columns.</a:t>
            </a:r>
          </a:p>
          <a:p>
            <a:r>
              <a:rPr lang="en-IN" dirty="0"/>
              <a:t>There are no null, Missing values present in the data set’s.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27547E-F99B-9CCB-B706-A76940DBC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42" y="564276"/>
            <a:ext cx="2684329" cy="32249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33B249-99D4-7EC7-D10F-0837AF751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4115" y="560799"/>
            <a:ext cx="2842253" cy="32249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362400-3FC5-2C2D-769D-A09185FC5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980" y="574650"/>
            <a:ext cx="2989689" cy="32249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5BE1C6-A36E-F932-5789-AC79E072EB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7885" y="564279"/>
            <a:ext cx="2986171" cy="32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785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BC91E1-D18B-791E-5A7F-2237B06E95DE}"/>
              </a:ext>
            </a:extLst>
          </p:cNvPr>
          <p:cNvSpPr txBox="1"/>
          <p:nvPr/>
        </p:nvSpPr>
        <p:spPr>
          <a:xfrm>
            <a:off x="1143000" y="2828835"/>
            <a:ext cx="1016230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How did you Overcome?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Run the code multiple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Selected model with least RMSE value and significant forecasted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Installed a lower version of the same.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A7230C-39BD-D1CB-0FA4-E3382754A35E}"/>
              </a:ext>
            </a:extLst>
          </p:cNvPr>
          <p:cNvSpPr txBox="1"/>
          <p:nvPr/>
        </p:nvSpPr>
        <p:spPr>
          <a:xfrm>
            <a:off x="1143000" y="658689"/>
            <a:ext cx="1016230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Challenges Faced:-</a:t>
            </a:r>
          </a:p>
          <a:p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+mn-lt"/>
                <a:ea typeface="+mn-ea"/>
                <a:cs typeface="+mn-cs"/>
              </a:rPr>
              <a:t>Issues with extraction of data using NSEPY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Selection of final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Issue’s with fb Prophet module </a:t>
            </a:r>
          </a:p>
        </p:txBody>
      </p:sp>
    </p:spTree>
    <p:extLst>
      <p:ext uri="{BB962C8B-B14F-4D97-AF65-F5344CB8AC3E}">
        <p14:creationId xmlns:p14="http://schemas.microsoft.com/office/powerpoint/2010/main" val="9139842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A8FA-562B-2094-5697-65F9A3F78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748551"/>
            <a:ext cx="9905999" cy="1360898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07556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C1C6-F2FB-48B3-61B9-126C405F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0609" y="5404755"/>
            <a:ext cx="3246120" cy="827563"/>
          </a:xfrm>
        </p:spPr>
        <p:txBody>
          <a:bodyPr>
            <a:normAutofit/>
          </a:bodyPr>
          <a:lstStyle/>
          <a:p>
            <a:r>
              <a:rPr lang="en-IN" sz="3600" b="1" dirty="0"/>
              <a:t>AXIS Bank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C591AB-78E6-145C-963C-F2014AC333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98"/>
          <a:stretch/>
        </p:blipFill>
        <p:spPr>
          <a:xfrm>
            <a:off x="2013829" y="177576"/>
            <a:ext cx="9945941" cy="274563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C148F11-803C-AE52-F626-1775203E4C2F}"/>
              </a:ext>
            </a:extLst>
          </p:cNvPr>
          <p:cNvSpPr txBox="1">
            <a:spLocks/>
          </p:cNvSpPr>
          <p:nvPr/>
        </p:nvSpPr>
        <p:spPr>
          <a:xfrm>
            <a:off x="768950" y="2415834"/>
            <a:ext cx="1067971" cy="689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/>
              <a:t>SBI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28C70C-49F4-2B46-F23D-23BBDF4EB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98" y="3752774"/>
            <a:ext cx="9060711" cy="230537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6CE5B38-A1AB-8590-13F7-C099A4FB5B36}"/>
              </a:ext>
            </a:extLst>
          </p:cNvPr>
          <p:cNvSpPr txBox="1">
            <a:spLocks/>
          </p:cNvSpPr>
          <p:nvPr/>
        </p:nvSpPr>
        <p:spPr>
          <a:xfrm>
            <a:off x="1246909" y="6060150"/>
            <a:ext cx="10945091" cy="827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+mn-lt"/>
                <a:ea typeface="+mn-ea"/>
                <a:cs typeface="+mn-cs"/>
              </a:rPr>
              <a:t>The head of the dataset, gives an idea about the data’s in each columns</a:t>
            </a:r>
          </a:p>
        </p:txBody>
      </p:sp>
    </p:spTree>
    <p:extLst>
      <p:ext uri="{BB962C8B-B14F-4D97-AF65-F5344CB8AC3E}">
        <p14:creationId xmlns:p14="http://schemas.microsoft.com/office/powerpoint/2010/main" val="1653829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C1C6-F2FB-48B3-61B9-126C405F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534" y="4947430"/>
            <a:ext cx="2064741" cy="827563"/>
          </a:xfrm>
        </p:spPr>
        <p:txBody>
          <a:bodyPr>
            <a:normAutofit fontScale="90000"/>
          </a:bodyPr>
          <a:lstStyle/>
          <a:p>
            <a:r>
              <a:rPr lang="en-IN" sz="3600" b="1" dirty="0"/>
              <a:t>Ashok Leyland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148F11-803C-AE52-F626-1775203E4C2F}"/>
              </a:ext>
            </a:extLst>
          </p:cNvPr>
          <p:cNvSpPr txBox="1">
            <a:spLocks/>
          </p:cNvSpPr>
          <p:nvPr/>
        </p:nvSpPr>
        <p:spPr>
          <a:xfrm>
            <a:off x="10808887" y="2468059"/>
            <a:ext cx="1451736" cy="521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/>
              <a:t>Maruti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DF28E-AB08-B5E0-450A-9A6D164A9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3" y="215182"/>
            <a:ext cx="10707594" cy="26441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E2F10E-3C0A-AE9F-FBE6-6F4DED2A3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207" y="3429000"/>
            <a:ext cx="10025966" cy="234599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066C0EA-72F8-20E5-9EC2-123ADEDEECE4}"/>
              </a:ext>
            </a:extLst>
          </p:cNvPr>
          <p:cNvSpPr txBox="1">
            <a:spLocks/>
          </p:cNvSpPr>
          <p:nvPr/>
        </p:nvSpPr>
        <p:spPr>
          <a:xfrm>
            <a:off x="1246909" y="6060150"/>
            <a:ext cx="10945091" cy="827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1800" dirty="0">
                <a:latin typeface="+mn-lt"/>
                <a:ea typeface="+mn-ea"/>
                <a:cs typeface="+mn-cs"/>
              </a:rPr>
              <a:t>The head of the dataset, gives an idea about the data’s in each columns</a:t>
            </a:r>
          </a:p>
        </p:txBody>
      </p:sp>
    </p:spTree>
    <p:extLst>
      <p:ext uri="{BB962C8B-B14F-4D97-AF65-F5344CB8AC3E}">
        <p14:creationId xmlns:p14="http://schemas.microsoft.com/office/powerpoint/2010/main" val="3969558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AE17-DC46-1438-5A32-E11DA2D54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162" y="353945"/>
            <a:ext cx="5894365" cy="421293"/>
          </a:xfrm>
        </p:spPr>
        <p:txBody>
          <a:bodyPr>
            <a:normAutofit fontScale="90000"/>
          </a:bodyPr>
          <a:lstStyle/>
          <a:p>
            <a:r>
              <a:rPr lang="en-IN" sz="4400"/>
              <a:t>Line plots</a:t>
            </a:r>
            <a:r>
              <a:rPr lang="en-IN"/>
              <a:t>-</a:t>
            </a:r>
            <a:r>
              <a:rPr lang="en-IN" sz="3600"/>
              <a:t>Close price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D2A6A8-BF13-11F3-7548-5E23F31DF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73" y="1069146"/>
            <a:ext cx="9955329" cy="35859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32D34A-7022-9977-B04F-5AB9DC315684}"/>
              </a:ext>
            </a:extLst>
          </p:cNvPr>
          <p:cNvSpPr txBox="1"/>
          <p:nvPr/>
        </p:nvSpPr>
        <p:spPr>
          <a:xfrm>
            <a:off x="574964" y="4810489"/>
            <a:ext cx="11762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Gives an idea about the variation of close price over 15 years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Maruti stock price has highest increase, and the Leyland stock is having the least change in the close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During the year there is drop in close price of the banking sector stocks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drop in Maruti stocks during the 2020 region due to covid-19</a:t>
            </a:r>
          </a:p>
        </p:txBody>
      </p:sp>
    </p:spTree>
    <p:extLst>
      <p:ext uri="{BB962C8B-B14F-4D97-AF65-F5344CB8AC3E}">
        <p14:creationId xmlns:p14="http://schemas.microsoft.com/office/powerpoint/2010/main" val="297947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BBB6-1FAB-619E-B11F-9E734611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491" y="0"/>
            <a:ext cx="5216236" cy="680449"/>
          </a:xfrm>
        </p:spPr>
        <p:txBody>
          <a:bodyPr>
            <a:normAutofit fontScale="90000"/>
          </a:bodyPr>
          <a:lstStyle/>
          <a:p>
            <a:r>
              <a:rPr lang="en-IN" sz="4400" dirty="0"/>
              <a:t>Close price V/s 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2E6FBF-949D-26ED-2E2C-820A55637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82" y="887735"/>
            <a:ext cx="11236035" cy="41352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B52BE3-ED8E-0B1D-7D64-1DB9EAF41346}"/>
              </a:ext>
            </a:extLst>
          </p:cNvPr>
          <p:cNvSpPr txBox="1"/>
          <p:nvPr/>
        </p:nvSpPr>
        <p:spPr>
          <a:xfrm>
            <a:off x="1574560" y="5057825"/>
            <a:ext cx="93180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This plot show the minimum and maximum close price for each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max close price was observed during 2010 which was close to 3500.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min Close price was observed during the 2016,2020</a:t>
            </a:r>
          </a:p>
        </p:txBody>
      </p:sp>
    </p:spTree>
    <p:extLst>
      <p:ext uri="{BB962C8B-B14F-4D97-AF65-F5344CB8AC3E}">
        <p14:creationId xmlns:p14="http://schemas.microsoft.com/office/powerpoint/2010/main" val="1754798286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0342947B281245BB60293DBD0F08A3" ma:contentTypeVersion="2" ma:contentTypeDescription="Create a new document." ma:contentTypeScope="" ma:versionID="52b642e3d31c64c5d9d9a540df6fe66a">
  <xsd:schema xmlns:xsd="http://www.w3.org/2001/XMLSchema" xmlns:xs="http://www.w3.org/2001/XMLSchema" xmlns:p="http://schemas.microsoft.com/office/2006/metadata/properties" xmlns:ns3="25db1d8a-73f6-45d2-9bc5-95daab79aa97" targetNamespace="http://schemas.microsoft.com/office/2006/metadata/properties" ma:root="true" ma:fieldsID="94382363c6db1fdc37e0c8fb420de3e2" ns3:_="">
    <xsd:import namespace="25db1d8a-73f6-45d2-9bc5-95daab79aa9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db1d8a-73f6-45d2-9bc5-95daab79aa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DAE415-2466-4702-B722-ECE64DE9CA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EAECCE-C582-4E3F-9725-B839893EA052}">
  <ds:schemaRefs>
    <ds:schemaRef ds:uri="http://www.w3.org/XML/1998/namespace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25db1d8a-73f6-45d2-9bc5-95daab79aa97"/>
  </ds:schemaRefs>
</ds:datastoreItem>
</file>

<file path=customXml/itemProps3.xml><?xml version="1.0" encoding="utf-8"?>
<ds:datastoreItem xmlns:ds="http://schemas.openxmlformats.org/officeDocument/2006/customXml" ds:itemID="{C6F98F2B-52A1-4C2F-ACD2-C9855E0963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db1d8a-73f6-45d2-9bc5-95daab79aa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2687</TotalTime>
  <Words>1680</Words>
  <Application>Microsoft Office PowerPoint</Application>
  <PresentationFormat>Widescreen</PresentationFormat>
  <Paragraphs>302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Abadi</vt:lpstr>
      <vt:lpstr>Arial</vt:lpstr>
      <vt:lpstr>Arial</vt:lpstr>
      <vt:lpstr>Arial Black</vt:lpstr>
      <vt:lpstr>Heebo ExtraBold</vt:lpstr>
      <vt:lpstr>Walbaum Display</vt:lpstr>
      <vt:lpstr>RegattaVTI</vt:lpstr>
      <vt:lpstr>Stock Market data Analysis</vt:lpstr>
      <vt:lpstr>Business Problem</vt:lpstr>
      <vt:lpstr>Project Flow Chart</vt:lpstr>
      <vt:lpstr>Exploratory Data Analysis</vt:lpstr>
      <vt:lpstr>PowerPoint Presentation</vt:lpstr>
      <vt:lpstr>AXIS Bank</vt:lpstr>
      <vt:lpstr>Ashok Leyland</vt:lpstr>
      <vt:lpstr>Line plots-Close price</vt:lpstr>
      <vt:lpstr>Close price V/s  Year</vt:lpstr>
      <vt:lpstr>Close price V/s  Year</vt:lpstr>
      <vt:lpstr>Close price V/s  Year</vt:lpstr>
      <vt:lpstr>Close price V/s  Year</vt:lpstr>
      <vt:lpstr>Year Wise Boxplot </vt:lpstr>
      <vt:lpstr>Year Wise Boxplot </vt:lpstr>
      <vt:lpstr>Month Wise Boxplot </vt:lpstr>
      <vt:lpstr>Month Wise Boxplot </vt:lpstr>
      <vt:lpstr>Re-Sampling</vt:lpstr>
      <vt:lpstr>Smoothing: -Simple moving average</vt:lpstr>
      <vt:lpstr>Smoothing: -Simple moving average</vt:lpstr>
      <vt:lpstr>Smoothing: -Simple moving average</vt:lpstr>
      <vt:lpstr>Smoothing: -Simple moving average</vt:lpstr>
      <vt:lpstr>Splitting The Data</vt:lpstr>
      <vt:lpstr>Model’s Implemented</vt:lpstr>
      <vt:lpstr>Model Evaluations </vt:lpstr>
      <vt:lpstr>SBI :Model Wise RMSE Score</vt:lpstr>
      <vt:lpstr>AXIS Bank: Model Wise RMSE Score</vt:lpstr>
      <vt:lpstr>Maruti: Model Wise RMSE Score</vt:lpstr>
      <vt:lpstr>Ashok Leyland :Model Wise RMSE Score</vt:lpstr>
      <vt:lpstr>Top 3 Models  Based on RMSE:  1. ARIMA  2. Simple Exponential smoothing  3. FB Prophet </vt:lpstr>
      <vt:lpstr>Simple exponential smoothing : SBI</vt:lpstr>
      <vt:lpstr>Simple exponential smoothing : Axis</vt:lpstr>
      <vt:lpstr>Simple exponential smoothing : Maruti</vt:lpstr>
      <vt:lpstr>Simple exponential smoothing : Ashok leyland</vt:lpstr>
      <vt:lpstr>FB Prophet model : SBI</vt:lpstr>
      <vt:lpstr>FB Prophet model : AXIS</vt:lpstr>
      <vt:lpstr>FB Prophet model : Maruti</vt:lpstr>
      <vt:lpstr>FB Prophet model : Ashok Leyland</vt:lpstr>
      <vt:lpstr>ARIMA: SBI</vt:lpstr>
      <vt:lpstr>ARIMA: AXIS</vt:lpstr>
      <vt:lpstr>ARIMA: Maruti</vt:lpstr>
      <vt:lpstr>ARIMA: Ashok Leyland</vt:lpstr>
      <vt:lpstr>Augmented Dickey-Fuller</vt:lpstr>
      <vt:lpstr>Augmented Dickey-Fuller</vt:lpstr>
      <vt:lpstr>ACF and PACF Plots</vt:lpstr>
      <vt:lpstr>ARIMA Model Configuration</vt:lpstr>
      <vt:lpstr>Model Deployment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data Analysis</dc:title>
  <dc:creator>Tittu Anzar</dc:creator>
  <cp:lastModifiedBy>Tittu Anzar</cp:lastModifiedBy>
  <cp:revision>25</cp:revision>
  <dcterms:created xsi:type="dcterms:W3CDTF">2022-10-21T03:12:14Z</dcterms:created>
  <dcterms:modified xsi:type="dcterms:W3CDTF">2022-11-04T12:44:11Z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2022-10-21T05:54:21Z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823503d8-493a-4727-85c9-d2860af2df3a</vt:lpwstr>
  </property>
  <property fmtid="{D5CDD505-2E9C-101B-9397-08002B2CF9AE}" pid="7" name="MSIP_Label_defa4170-0d19-0005-0004-bc88714345d2_ActionId">
    <vt:lpwstr>3144c566-60c0-43d1-850b-ba727d137203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0x0101004E0342947B281245BB60293DBD0F08A3</vt:lpwstr>
  </property>
</Properties>
</file>