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60" r:id="rId6"/>
    <p:sldId id="274" r:id="rId7"/>
    <p:sldId id="265" r:id="rId8"/>
    <p:sldId id="276" r:id="rId9"/>
    <p:sldId id="277" r:id="rId10"/>
    <p:sldId id="278" r:id="rId11"/>
    <p:sldId id="279" r:id="rId12"/>
    <p:sldId id="268" r:id="rId13"/>
    <p:sldId id="282" r:id="rId14"/>
    <p:sldId id="258" r:id="rId15"/>
    <p:sldId id="261" r:id="rId16"/>
    <p:sldId id="280" r:id="rId17"/>
    <p:sldId id="266" r:id="rId18"/>
    <p:sldId id="273" r:id="rId19"/>
    <p:sldId id="264" r:id="rId20"/>
    <p:sldId id="275" r:id="rId21"/>
    <p:sldId id="267" r:id="rId22"/>
    <p:sldId id="263" r:id="rId23"/>
    <p:sldId id="270" r:id="rId24"/>
    <p:sldId id="262" r:id="rId25"/>
    <p:sldId id="286" r:id="rId26"/>
    <p:sldId id="271" r:id="rId27"/>
    <p:sldId id="285" r:id="rId28"/>
    <p:sldId id="281" r:id="rId29"/>
    <p:sldId id="272" r:id="rId30"/>
    <p:sldId id="284" r:id="rId31"/>
    <p:sldId id="28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B8C"/>
    <a:srgbClr val="C7EA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4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8216-5B2C-4E4D-A0B8-45973AB23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6C5E6-C564-42F1-95B2-CE17198EC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641A0-3E36-4506-8D2D-FD580C19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01FAE-A09E-43F0-986C-EB129379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BB578-51D2-4570-B727-7774540F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0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56D6-5266-4F29-84F2-CAD7D8BE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693D1-EB9B-45D8-8370-AF0BE3F74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1413A-E9CC-48A5-B834-C3F7A6DB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51D00-3F8C-40B8-A66E-27B9808A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B7DFD-37F0-4761-B385-E82B6F38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3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C5838-2EF3-4843-B991-C81342217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286A3-68F6-47AD-8D97-D6196992E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E7C09-CDB3-4CC5-BB77-9BAB5D15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234C0-A13C-4749-ABD7-439FA394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DCDDF-8B26-4C33-962E-1F55E5C8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E5B1-BAAA-4211-8B8C-0DC7949A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ABD5-FCD5-4D92-BEB5-8B70CD0C0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770BD-FDA6-466E-B0DA-020D481C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DAA12-096D-4554-84B8-6BB380AA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268B-FF21-4785-8128-ECE2B7E0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0079-4098-4635-99DB-76828D18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88D90-2C6D-4E01-9200-70185FCC4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5B0CB-7517-4140-A8E9-6472DB17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2098B-F6F3-4DDD-9E3A-8A80FC52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43F00-68BE-476E-9A00-ECC8C9E7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A5F1-06D9-47D5-B8B0-1C865F54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191A-DB7B-43B6-BE15-7E837DC10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E39BD-4A9E-493D-AC72-FFF170BB8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4CFBD-28B6-450D-A3D0-6AB65FA8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12233-C4B1-4658-A292-50C624EB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D337A-0623-4863-BDEA-89084EAE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0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BEC9-9384-47CC-8AA1-C24A8374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2E058-1837-4E6E-B7BC-73E171C9C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7DEDA-EABB-46B8-813E-4926EF069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722CB-7975-40F4-B1EA-81934D061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454E0-4A79-4E57-B243-A68223212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21B6B-A28D-4ADC-82FB-6F49A0D8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F9728-B873-4BEC-ADAF-B18CD466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AE618-AA62-4978-B568-C2838441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1B62-6765-4FDC-99B0-45EC6E5D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75D29-CBE7-45E9-BEC5-2AA67D30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D32C0-CB79-40A2-8DE7-BCE9D901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64BC1-A4E2-4FE9-B28A-7BA7CDCC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B9D4F-CD6E-4DB2-8D38-B1EBBE3B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F4241-5F62-4306-9A41-4E5FA2DC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2CB87-764B-43D0-B2CF-331CA41A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8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C476-B9D7-417F-9DA8-842190C4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9EC7C-04A1-4C08-83AF-704958898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3595C-00D4-404D-BB6F-69198E310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2E38A-3C15-4263-A251-98ABD2BB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B6D44-E2E7-4D6B-85CD-5294C63A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EF8FF-943F-4416-81F8-1A6F4960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2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73D2-4359-403E-A10E-DA542D112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849A0-4D06-49FB-A573-8C0998655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27725-608E-4C9B-8199-B7E02DDB6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8BE3F-F6B3-4263-B7DB-E5FCBB30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0853A-3B0F-4B5B-B73C-C5EA87D6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395A5-1B25-435E-BE30-E1CAECBD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0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EE3C4-F8E3-44BA-B651-6965DC10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F3EB2-A994-47B7-9C22-B7C9B8375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D45EE-547B-4039-A504-E91CA4685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9893F-B7D7-45B3-8AFD-0C844268932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19EBB-06C4-423B-9A19-B03F57D1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CB156-CCDF-4065-A2C5-FAFD653E4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2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ft.com/bikes/bay-wheels/system-dat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DF9063-C4BF-4624-AC04-F046D0C73904}"/>
              </a:ext>
            </a:extLst>
          </p:cNvPr>
          <p:cNvSpPr/>
          <p:nvPr/>
        </p:nvSpPr>
        <p:spPr>
          <a:xfrm>
            <a:off x="0" y="-10160"/>
            <a:ext cx="12192000" cy="5273040"/>
          </a:xfrm>
          <a:prstGeom prst="rect">
            <a:avLst/>
          </a:prstGeom>
          <a:solidFill>
            <a:srgbClr val="C7E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lyft logo png">
            <a:extLst>
              <a:ext uri="{FF2B5EF4-FFF2-40B4-BE49-F238E27FC236}">
                <a16:creationId xmlns:a16="http://schemas.microsoft.com/office/drawing/2014/main" id="{53FC4135-6F1C-4301-8106-2503A699C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237" y="304800"/>
            <a:ext cx="1175817" cy="83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650D6F-E54E-47CB-B3AA-C37B966425EB}"/>
              </a:ext>
            </a:extLst>
          </p:cNvPr>
          <p:cNvSpPr txBox="1"/>
          <p:nvPr/>
        </p:nvSpPr>
        <p:spPr>
          <a:xfrm>
            <a:off x="1475943" y="2230904"/>
            <a:ext cx="9223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entury Gothic" panose="020B0502020202020204" pitchFamily="34" charset="0"/>
              </a:rPr>
              <a:t>Analysis and Insights for </a:t>
            </a:r>
            <a:r>
              <a:rPr lang="en-US" sz="6000" dirty="0">
                <a:solidFill>
                  <a:srgbClr val="EA0B8C"/>
                </a:solidFill>
                <a:latin typeface="Century Gothic" panose="020B0502020202020204" pitchFamily="34" charset="0"/>
              </a:rPr>
              <a:t>Lyft</a:t>
            </a:r>
            <a:r>
              <a:rPr lang="en-US" sz="6000" dirty="0">
                <a:latin typeface="Century Gothic" panose="020B0502020202020204" pitchFamily="34" charset="0"/>
              </a:rPr>
              <a:t> Bike Sharing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B9A73-3A57-4C19-A06C-624C302412D0}"/>
              </a:ext>
            </a:extLst>
          </p:cNvPr>
          <p:cNvSpPr txBox="1"/>
          <p:nvPr/>
        </p:nvSpPr>
        <p:spPr>
          <a:xfrm>
            <a:off x="436880" y="5555734"/>
            <a:ext cx="1131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TEAM – 5</a:t>
            </a:r>
          </a:p>
          <a:p>
            <a:pPr algn="ctr"/>
            <a:endParaRPr lang="en-US" dirty="0">
              <a:latin typeface="Century Gothic" panose="020B0502020202020204" pitchFamily="34" charset="0"/>
            </a:endParaRPr>
          </a:p>
          <a:p>
            <a:pPr algn="ctr"/>
            <a:r>
              <a:rPr lang="en-US" dirty="0">
                <a:latin typeface="Century Gothic" panose="020B0502020202020204" pitchFamily="34" charset="0"/>
              </a:rPr>
              <a:t>AKSHAY MADAR | RAHUL MADHU | TIRTHANKAR MUKHOPADHYAY | VARUN SINGH | XEMA PATHAK</a:t>
            </a:r>
          </a:p>
        </p:txBody>
      </p:sp>
    </p:spTree>
    <p:extLst>
      <p:ext uri="{BB962C8B-B14F-4D97-AF65-F5344CB8AC3E}">
        <p14:creationId xmlns:p14="http://schemas.microsoft.com/office/powerpoint/2010/main" val="262987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63AD9832-46B9-4EC0-ADD3-0588E72CD9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8242981"/>
              </p:ext>
            </p:extLst>
          </p:nvPr>
        </p:nvGraphicFramePr>
        <p:xfrm>
          <a:off x="1065067" y="1861229"/>
          <a:ext cx="6383946" cy="242629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132278">
                  <a:extLst>
                    <a:ext uri="{9D8B030D-6E8A-4147-A177-3AD203B41FA5}">
                      <a16:colId xmlns:a16="http://schemas.microsoft.com/office/drawing/2014/main" val="231172287"/>
                    </a:ext>
                  </a:extLst>
                </a:gridCol>
                <a:gridCol w="683805">
                  <a:extLst>
                    <a:ext uri="{9D8B030D-6E8A-4147-A177-3AD203B41FA5}">
                      <a16:colId xmlns:a16="http://schemas.microsoft.com/office/drawing/2014/main" val="189064528"/>
                    </a:ext>
                  </a:extLst>
                </a:gridCol>
                <a:gridCol w="1567863">
                  <a:extLst>
                    <a:ext uri="{9D8B030D-6E8A-4147-A177-3AD203B41FA5}">
                      <a16:colId xmlns:a16="http://schemas.microsoft.com/office/drawing/2014/main" val="4116586635"/>
                    </a:ext>
                  </a:extLst>
                </a:gridCol>
              </a:tblGrid>
              <a:tr h="56262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Station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Hour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Rate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734856873"/>
                  </a:ext>
                </a:extLst>
              </a:tr>
              <a:tr h="424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San Francisco Caltrain Station 2  (Townsend St at 4th St)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26.26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5712209"/>
                  </a:ext>
                </a:extLst>
              </a:tr>
              <a:tr h="2879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San Francisco Caltrain (Townsend St at 4th St)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19.04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8906677"/>
                  </a:ext>
                </a:extLst>
              </a:tr>
              <a:tr h="2879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San Francisco Ferry Building (Harry Bridges Plaza)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13.96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9182584"/>
                  </a:ext>
                </a:extLst>
              </a:tr>
              <a:tr h="2879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19th Street BART Station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11.89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1949479"/>
                  </a:ext>
                </a:extLst>
              </a:tr>
              <a:tr h="2879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MacArthur BART Station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10.33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4011021"/>
                  </a:ext>
                </a:extLst>
              </a:tr>
              <a:tr h="2879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Montgomery St BART Station (Market St at 2nd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9.46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39279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7431497-5B7D-41E9-9093-200547117A0B}"/>
              </a:ext>
            </a:extLst>
          </p:cNvPr>
          <p:cNvSpPr txBox="1"/>
          <p:nvPr/>
        </p:nvSpPr>
        <p:spPr>
          <a:xfrm>
            <a:off x="985520" y="541175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Studying hourly demand for required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Docks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at stations</a:t>
            </a:r>
            <a:endParaRPr lang="en-US" sz="2800" dirty="0">
              <a:solidFill>
                <a:srgbClr val="EA0B8C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7ECDA-4062-4820-8EFD-4962F404CBC7}"/>
              </a:ext>
            </a:extLst>
          </p:cNvPr>
          <p:cNvSpPr txBox="1"/>
          <p:nvPr/>
        </p:nvSpPr>
        <p:spPr>
          <a:xfrm>
            <a:off x="985520" y="4454434"/>
            <a:ext cx="10547813" cy="226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Identify highest average hourly rates for stations</a:t>
            </a: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This gives the expected number of incoming bikes over the existing bikes at the station</a:t>
            </a: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This number can be used as an estimate for the minimum number of free docks to be maintained at the station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5F316-643B-49D6-A5DB-D539BCE04E6D}"/>
              </a:ext>
            </a:extLst>
          </p:cNvPr>
          <p:cNvSpPr txBox="1"/>
          <p:nvPr/>
        </p:nvSpPr>
        <p:spPr>
          <a:xfrm>
            <a:off x="1065067" y="1490409"/>
            <a:ext cx="991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Sample result</a:t>
            </a:r>
            <a:endParaRPr lang="en-US" i="1" dirty="0">
              <a:solidFill>
                <a:srgbClr val="EA0B8C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59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17BA0D39-7A08-496F-A7A2-55B93E262D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844466"/>
              </p:ext>
            </p:extLst>
          </p:nvPr>
        </p:nvGraphicFramePr>
        <p:xfrm>
          <a:off x="1139078" y="1859740"/>
          <a:ext cx="6277722" cy="194009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078158">
                  <a:extLst>
                    <a:ext uri="{9D8B030D-6E8A-4147-A177-3AD203B41FA5}">
                      <a16:colId xmlns:a16="http://schemas.microsoft.com/office/drawing/2014/main" val="2436472759"/>
                    </a:ext>
                  </a:extLst>
                </a:gridCol>
                <a:gridCol w="559797">
                  <a:extLst>
                    <a:ext uri="{9D8B030D-6E8A-4147-A177-3AD203B41FA5}">
                      <a16:colId xmlns:a16="http://schemas.microsoft.com/office/drawing/2014/main" val="15769799"/>
                    </a:ext>
                  </a:extLst>
                </a:gridCol>
                <a:gridCol w="639767">
                  <a:extLst>
                    <a:ext uri="{9D8B030D-6E8A-4147-A177-3AD203B41FA5}">
                      <a16:colId xmlns:a16="http://schemas.microsoft.com/office/drawing/2014/main" val="1026393437"/>
                    </a:ext>
                  </a:extLst>
                </a:gridCol>
              </a:tblGrid>
              <a:tr h="2590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Station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Hour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rate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648234478"/>
                  </a:ext>
                </a:extLst>
              </a:tr>
              <a:tr h="25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San Francisco Caltrain (Townsend St at 4th St)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-12.3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1351485"/>
                  </a:ext>
                </a:extLst>
              </a:tr>
              <a:tr h="3856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San Francisco Caltrain Station 2  (Townsend St at 4th St)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-12.3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853306"/>
                  </a:ext>
                </a:extLst>
              </a:tr>
              <a:tr h="25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San Francisco Ferry Building (Harry Bridges Plaza)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-9.36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2513042"/>
                  </a:ext>
                </a:extLst>
              </a:tr>
              <a:tr h="25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2nd St at Folsom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-7.25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1518180"/>
                  </a:ext>
                </a:extLst>
              </a:tr>
              <a:tr h="25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19th Street BART Station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-7.12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319039"/>
                  </a:ext>
                </a:extLst>
              </a:tr>
              <a:tr h="25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Salesforce Transit Center (Natoma St at 2nd St)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-6.92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854020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3B6AFC-34AD-4357-AC08-785D86671BF2}"/>
              </a:ext>
            </a:extLst>
          </p:cNvPr>
          <p:cNvSpPr txBox="1"/>
          <p:nvPr/>
        </p:nvSpPr>
        <p:spPr>
          <a:xfrm>
            <a:off x="985520" y="541175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Studying hourly demand for required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Docks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at stations</a:t>
            </a:r>
            <a:endParaRPr lang="en-US" sz="2800" dirty="0">
              <a:solidFill>
                <a:srgbClr val="EA0B8C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6BD25-2DFA-4DCC-9FD3-AC24BF069061}"/>
              </a:ext>
            </a:extLst>
          </p:cNvPr>
          <p:cNvSpPr txBox="1"/>
          <p:nvPr/>
        </p:nvSpPr>
        <p:spPr>
          <a:xfrm>
            <a:off x="1065067" y="1490409"/>
            <a:ext cx="991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Sample result</a:t>
            </a:r>
            <a:endParaRPr lang="en-US" i="1" dirty="0">
              <a:solidFill>
                <a:srgbClr val="EA0B8C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2B14E-0281-4A84-9ADB-90DA4769AB39}"/>
              </a:ext>
            </a:extLst>
          </p:cNvPr>
          <p:cNvSpPr txBox="1"/>
          <p:nvPr/>
        </p:nvSpPr>
        <p:spPr>
          <a:xfrm>
            <a:off x="1133419" y="4155439"/>
            <a:ext cx="9620362" cy="189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negative average hourly rates of each station shows the expected additional bikes being taken after accounting for returned bikes</a:t>
            </a: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We can use this data to identify the stations where a possible increase in bike inventory is required </a:t>
            </a:r>
          </a:p>
        </p:txBody>
      </p:sp>
    </p:spTree>
    <p:extLst>
      <p:ext uri="{BB962C8B-B14F-4D97-AF65-F5344CB8AC3E}">
        <p14:creationId xmlns:p14="http://schemas.microsoft.com/office/powerpoint/2010/main" val="10226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D704E7-0C6D-460D-A47B-159FBE5D11CA}"/>
              </a:ext>
            </a:extLst>
          </p:cNvPr>
          <p:cNvSpPr/>
          <p:nvPr/>
        </p:nvSpPr>
        <p:spPr>
          <a:xfrm>
            <a:off x="0" y="-10160"/>
            <a:ext cx="12192000" cy="6868160"/>
          </a:xfrm>
          <a:prstGeom prst="rect">
            <a:avLst/>
          </a:prstGeom>
          <a:solidFill>
            <a:srgbClr val="C7E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9474F-C70A-427D-92ED-EEC1D10448E3}"/>
              </a:ext>
            </a:extLst>
          </p:cNvPr>
          <p:cNvSpPr txBox="1"/>
          <p:nvPr/>
        </p:nvSpPr>
        <p:spPr>
          <a:xfrm>
            <a:off x="1727200" y="4566665"/>
            <a:ext cx="956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Determine </a:t>
            </a:r>
            <a:r>
              <a:rPr lang="en-US" sz="4800" dirty="0">
                <a:solidFill>
                  <a:srgbClr val="EA0B8C"/>
                </a:solidFill>
                <a:latin typeface="Century Gothic" panose="020B0502020202020204" pitchFamily="34" charset="0"/>
              </a:rPr>
              <a:t>Customer segment</a:t>
            </a:r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for expansion</a:t>
            </a:r>
          </a:p>
        </p:txBody>
      </p:sp>
    </p:spTree>
    <p:extLst>
      <p:ext uri="{BB962C8B-B14F-4D97-AF65-F5344CB8AC3E}">
        <p14:creationId xmlns:p14="http://schemas.microsoft.com/office/powerpoint/2010/main" val="284184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09CDB1-9518-4EE6-8DE7-9CBF46521E9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58515"/>
            <a:ext cx="4361217" cy="3483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92B936-A381-4A24-A55D-61C47E31C1F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390" y="2582666"/>
            <a:ext cx="5491097" cy="3639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C2FA97-3C2B-4413-931F-6F470A67B171}"/>
              </a:ext>
            </a:extLst>
          </p:cNvPr>
          <p:cNvSpPr txBox="1"/>
          <p:nvPr/>
        </p:nvSpPr>
        <p:spPr>
          <a:xfrm>
            <a:off x="5039360" y="1628559"/>
            <a:ext cx="7030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Distribution of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across gender and customer/ subscriber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D152DD-60C5-4D53-9E38-4AFFF02A4EED}"/>
              </a:ext>
            </a:extLst>
          </p:cNvPr>
          <p:cNvGrpSpPr/>
          <p:nvPr/>
        </p:nvGrpSpPr>
        <p:grpSpPr>
          <a:xfrm>
            <a:off x="6908800" y="4917524"/>
            <a:ext cx="4683760" cy="1158156"/>
            <a:chOff x="7925860" y="1605280"/>
            <a:chExt cx="3859740" cy="28752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0B44B8-7A02-42EF-AE8B-3A08E9F23172}"/>
                </a:ext>
              </a:extLst>
            </p:cNvPr>
            <p:cNvSpPr/>
            <p:nvPr/>
          </p:nvSpPr>
          <p:spPr>
            <a:xfrm>
              <a:off x="7925860" y="1605280"/>
              <a:ext cx="3859740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173472-A3C4-4868-8D86-09F1B625900B}"/>
                </a:ext>
              </a:extLst>
            </p:cNvPr>
            <p:cNvSpPr txBox="1"/>
            <p:nvPr/>
          </p:nvSpPr>
          <p:spPr>
            <a:xfrm>
              <a:off x="8146716" y="1995729"/>
              <a:ext cx="3282735" cy="1642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Prominent user category: Males</a:t>
              </a: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Majority of the users are Subscribers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5371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00CDF6-2461-4A71-A568-A637452D7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6" y="1605280"/>
            <a:ext cx="7976014" cy="4251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4E50BB-AEA3-45A4-BEDB-3DA307E2EE37}"/>
              </a:ext>
            </a:extLst>
          </p:cNvPr>
          <p:cNvSpPr txBox="1"/>
          <p:nvPr/>
        </p:nvSpPr>
        <p:spPr>
          <a:xfrm>
            <a:off x="629920" y="680720"/>
            <a:ext cx="965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Day-wise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for Subscribers and Customers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3AA2FE-FD79-4A3D-8334-38AEF4AB4691}"/>
              </a:ext>
            </a:extLst>
          </p:cNvPr>
          <p:cNvGrpSpPr/>
          <p:nvPr/>
        </p:nvGrpSpPr>
        <p:grpSpPr>
          <a:xfrm>
            <a:off x="8006080" y="1991360"/>
            <a:ext cx="3859740" cy="1849120"/>
            <a:chOff x="7925860" y="1605280"/>
            <a:chExt cx="3859740" cy="28752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BDFEB5-B902-4D58-9FD3-EEA22E1829A8}"/>
                </a:ext>
              </a:extLst>
            </p:cNvPr>
            <p:cNvSpPr/>
            <p:nvPr/>
          </p:nvSpPr>
          <p:spPr>
            <a:xfrm>
              <a:off x="7925860" y="1605280"/>
              <a:ext cx="3859740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790A3B-55F8-4EAD-ADC7-AC5A856B6807}"/>
                </a:ext>
              </a:extLst>
            </p:cNvPr>
            <p:cNvSpPr txBox="1"/>
            <p:nvPr/>
          </p:nvSpPr>
          <p:spPr>
            <a:xfrm>
              <a:off x="8199120" y="1995730"/>
              <a:ext cx="33426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Stark difference in usage patterns of subscribers and customers</a:t>
              </a:r>
            </a:p>
            <a:p>
              <a:pPr algn="just">
                <a:buClr>
                  <a:srgbClr val="EA0B8C"/>
                </a:buClr>
              </a:pP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Subscribers use the service as  a daily routine - Monday to Friday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00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761EACF-A311-42BF-B8A9-94202FF76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" y="140156"/>
            <a:ext cx="8317230" cy="6577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3A4C0E-371C-43CC-835F-A893AF95418B}"/>
              </a:ext>
            </a:extLst>
          </p:cNvPr>
          <p:cNvSpPr txBox="1"/>
          <p:nvPr/>
        </p:nvSpPr>
        <p:spPr>
          <a:xfrm>
            <a:off x="6664960" y="335280"/>
            <a:ext cx="5516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Relation between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stats and Gender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A7D8BD-5F2A-4E73-A419-11CBCD7B0BE0}"/>
              </a:ext>
            </a:extLst>
          </p:cNvPr>
          <p:cNvGrpSpPr/>
          <p:nvPr/>
        </p:nvGrpSpPr>
        <p:grpSpPr>
          <a:xfrm>
            <a:off x="8676640" y="4053840"/>
            <a:ext cx="3083030" cy="2316480"/>
            <a:chOff x="7925860" y="1605280"/>
            <a:chExt cx="3859740" cy="287528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94BE4A-FF8E-4A61-81DB-B91D7E269D0F}"/>
                </a:ext>
              </a:extLst>
            </p:cNvPr>
            <p:cNvSpPr/>
            <p:nvPr/>
          </p:nvSpPr>
          <p:spPr>
            <a:xfrm>
              <a:off x="7925860" y="1605280"/>
              <a:ext cx="3859740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1F4383-4FD1-44D6-B0F5-1721BB89A8BB}"/>
                </a:ext>
              </a:extLst>
            </p:cNvPr>
            <p:cNvSpPr txBox="1"/>
            <p:nvPr/>
          </p:nvSpPr>
          <p:spPr>
            <a:xfrm>
              <a:off x="8146716" y="1995729"/>
              <a:ext cx="3282735" cy="225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Males in the age group of 18 years to 50 years have taken the most number of trips</a:t>
              </a: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Less female users availing the 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321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2906549-4A59-4CEF-BC3E-992EA22EA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" y="89470"/>
            <a:ext cx="7609840" cy="672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521EB1-491B-43ED-B904-7CE018136B56}"/>
              </a:ext>
            </a:extLst>
          </p:cNvPr>
          <p:cNvSpPr txBox="1"/>
          <p:nvPr/>
        </p:nvSpPr>
        <p:spPr>
          <a:xfrm>
            <a:off x="6664960" y="335280"/>
            <a:ext cx="5516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Comparison of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duration for customers and subscribers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A17097-423B-4AD4-893D-108D180EAD9F}"/>
              </a:ext>
            </a:extLst>
          </p:cNvPr>
          <p:cNvGrpSpPr/>
          <p:nvPr/>
        </p:nvGrpSpPr>
        <p:grpSpPr>
          <a:xfrm>
            <a:off x="8585200" y="3190240"/>
            <a:ext cx="3083030" cy="2316480"/>
            <a:chOff x="7925860" y="1605280"/>
            <a:chExt cx="3859740" cy="28752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32A9DD-E2D9-4FCF-927C-EB7C1B381463}"/>
                </a:ext>
              </a:extLst>
            </p:cNvPr>
            <p:cNvSpPr/>
            <p:nvPr/>
          </p:nvSpPr>
          <p:spPr>
            <a:xfrm>
              <a:off x="7925860" y="1605280"/>
              <a:ext cx="3859740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66BADE-9D55-4978-B293-31786EB3DF7E}"/>
                </a:ext>
              </a:extLst>
            </p:cNvPr>
            <p:cNvSpPr txBox="1"/>
            <p:nvPr/>
          </p:nvSpPr>
          <p:spPr>
            <a:xfrm>
              <a:off x="8146716" y="1995729"/>
              <a:ext cx="3282735" cy="1642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Customers, even though take less number of trips overall, have a higher trip duration in comparison to subscribers.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2532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F6ECE5-595E-4C87-8B1D-77C3DCCAA7FA}"/>
              </a:ext>
            </a:extLst>
          </p:cNvPr>
          <p:cNvSpPr/>
          <p:nvPr/>
        </p:nvSpPr>
        <p:spPr>
          <a:xfrm>
            <a:off x="909846" y="5437210"/>
            <a:ext cx="111297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Males in the age group of 33 years and 66 years (in the range of 25</a:t>
            </a:r>
            <a:r>
              <a:rPr lang="en-US" sz="1600" baseline="30000" dirty="0">
                <a:latin typeface="Century Gothic" panose="020B0502020202020204" pitchFamily="34" charset="0"/>
              </a:rPr>
              <a:t>th</a:t>
            </a:r>
            <a:r>
              <a:rPr lang="en-US" sz="1600" dirty="0">
                <a:latin typeface="Century Gothic" panose="020B0502020202020204" pitchFamily="34" charset="0"/>
              </a:rPr>
              <a:t> percentile to 75</a:t>
            </a:r>
            <a:r>
              <a:rPr lang="en-US" sz="1600" baseline="30000" dirty="0">
                <a:latin typeface="Century Gothic" panose="020B0502020202020204" pitchFamily="34" charset="0"/>
              </a:rPr>
              <a:t>th</a:t>
            </a:r>
            <a:r>
              <a:rPr lang="en-US" sz="1600" dirty="0">
                <a:latin typeface="Century Gothic" panose="020B0502020202020204" pitchFamily="34" charset="0"/>
              </a:rPr>
              <a:t> percentile)</a:t>
            </a:r>
          </a:p>
          <a:p>
            <a:pPr marL="285750" indent="-285750" algn="just"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 algn="just"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Working professionals (preferably startups) looking for an affordable everyday commute to work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167E7F-6838-492A-8E0B-1E6F469D11D5}"/>
              </a:ext>
            </a:extLst>
          </p:cNvPr>
          <p:cNvGrpSpPr/>
          <p:nvPr/>
        </p:nvGrpSpPr>
        <p:grpSpPr>
          <a:xfrm>
            <a:off x="777766" y="1005291"/>
            <a:ext cx="10774154" cy="664595"/>
            <a:chOff x="7925860" y="1605280"/>
            <a:chExt cx="4095716" cy="28752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9551C8-7BC9-4EA6-B63D-171AF1AF1FB5}"/>
                </a:ext>
              </a:extLst>
            </p:cNvPr>
            <p:cNvSpPr/>
            <p:nvPr/>
          </p:nvSpPr>
          <p:spPr>
            <a:xfrm>
              <a:off x="7925860" y="1605280"/>
              <a:ext cx="4095716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F3ECE8-EE72-4C20-96D4-0996258CF0F9}"/>
                </a:ext>
              </a:extLst>
            </p:cNvPr>
            <p:cNvSpPr txBox="1"/>
            <p:nvPr/>
          </p:nvSpPr>
          <p:spPr>
            <a:xfrm>
              <a:off x="8146714" y="1995730"/>
              <a:ext cx="3429673" cy="17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EA0B8C"/>
                </a:buClr>
              </a:pPr>
              <a:r>
                <a:rPr lang="en-US" sz="2000" dirty="0">
                  <a:solidFill>
                    <a:srgbClr val="EA0B8C"/>
                  </a:solidFill>
                </a:rPr>
                <a:t>Objective: 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Target the look-alikes of highly engaged existing user-base for marketing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E6AE014-E6E1-4DDD-B725-33630A65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134" y="2235727"/>
            <a:ext cx="3972560" cy="26356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200134-F7F0-44E3-B6D7-070D74D2C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52" y="1821483"/>
            <a:ext cx="4454416" cy="321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76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D704E7-0C6D-460D-A47B-159FBE5D11CA}"/>
              </a:ext>
            </a:extLst>
          </p:cNvPr>
          <p:cNvSpPr/>
          <p:nvPr/>
        </p:nvSpPr>
        <p:spPr>
          <a:xfrm>
            <a:off x="0" y="-10160"/>
            <a:ext cx="12192000" cy="6868160"/>
          </a:xfrm>
          <a:prstGeom prst="rect">
            <a:avLst/>
          </a:prstGeom>
          <a:solidFill>
            <a:srgbClr val="C7E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4D8BF-E8D3-4AE6-9EDA-D124ECBE589C}"/>
              </a:ext>
            </a:extLst>
          </p:cNvPr>
          <p:cNvSpPr txBox="1"/>
          <p:nvPr/>
        </p:nvSpPr>
        <p:spPr>
          <a:xfrm>
            <a:off x="294640" y="4627625"/>
            <a:ext cx="11511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Determine </a:t>
            </a:r>
            <a:r>
              <a:rPr lang="en-US" sz="4800" dirty="0">
                <a:solidFill>
                  <a:srgbClr val="EA0B8C"/>
                </a:solidFill>
                <a:latin typeface="Century Gothic" panose="020B0502020202020204" pitchFamily="34" charset="0"/>
              </a:rPr>
              <a:t>Areas</a:t>
            </a:r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for in-person enrollment</a:t>
            </a:r>
          </a:p>
        </p:txBody>
      </p:sp>
    </p:spTree>
    <p:extLst>
      <p:ext uri="{BB962C8B-B14F-4D97-AF65-F5344CB8AC3E}">
        <p14:creationId xmlns:p14="http://schemas.microsoft.com/office/powerpoint/2010/main" val="3544593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6769546-5223-40A2-A79F-36742E9BB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9" y="233680"/>
            <a:ext cx="5526163" cy="6442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3753CA-5DE1-4D5E-94BB-D94C36CB7F5F}"/>
              </a:ext>
            </a:extLst>
          </p:cNvPr>
          <p:cNvSpPr txBox="1"/>
          <p:nvPr/>
        </p:nvSpPr>
        <p:spPr>
          <a:xfrm>
            <a:off x="6284487" y="316637"/>
            <a:ext cx="5236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Distribution of the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Stations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in Bay area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A28E1F-1D05-4028-8C64-D57645DA63FB}"/>
              </a:ext>
            </a:extLst>
          </p:cNvPr>
          <p:cNvGrpSpPr/>
          <p:nvPr/>
        </p:nvGrpSpPr>
        <p:grpSpPr>
          <a:xfrm>
            <a:off x="7148086" y="1335652"/>
            <a:ext cx="3753594" cy="1102012"/>
            <a:chOff x="7925860" y="1605280"/>
            <a:chExt cx="4095716" cy="28752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D1D7D6-674A-4EAA-84FB-8EF62C276709}"/>
                </a:ext>
              </a:extLst>
            </p:cNvPr>
            <p:cNvSpPr/>
            <p:nvPr/>
          </p:nvSpPr>
          <p:spPr>
            <a:xfrm>
              <a:off x="7925860" y="1605280"/>
              <a:ext cx="4095716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081E6B-A1B6-482E-86EB-2D9E9F7E72BB}"/>
                </a:ext>
              </a:extLst>
            </p:cNvPr>
            <p:cNvSpPr txBox="1"/>
            <p:nvPr/>
          </p:nvSpPr>
          <p:spPr>
            <a:xfrm>
              <a:off x="8146714" y="1995729"/>
              <a:ext cx="3429673" cy="1182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All the stations of the Bay area are clustered in three major areas.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EF8319B-275F-455A-8FE9-53FAB8674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83776"/>
            <a:ext cx="6036663" cy="355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1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CA8503-4AAF-438E-9CBE-99FF6F2E268E}"/>
              </a:ext>
            </a:extLst>
          </p:cNvPr>
          <p:cNvSpPr txBox="1"/>
          <p:nvPr/>
        </p:nvSpPr>
        <p:spPr>
          <a:xfrm>
            <a:off x="518160" y="2408462"/>
            <a:ext cx="491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About </a:t>
            </a:r>
            <a:r>
              <a:rPr lang="en-US" sz="3200" dirty="0">
                <a:solidFill>
                  <a:srgbClr val="EA0B8C"/>
                </a:solidFill>
                <a:latin typeface="Century Gothic" panose="020B0502020202020204" pitchFamily="34" charset="0"/>
              </a:rPr>
              <a:t>Lyft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Bike Sharing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68701-E597-4859-A45A-D712C328F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764"/>
            <a:ext cx="12192000" cy="1945673"/>
          </a:xfrm>
          <a:prstGeom prst="rect">
            <a:avLst/>
          </a:prstGeom>
        </p:spPr>
      </p:pic>
      <p:sp>
        <p:nvSpPr>
          <p:cNvPr id="9" name="Rectangle 24">
            <a:extLst>
              <a:ext uri="{FF2B5EF4-FFF2-40B4-BE49-F238E27FC236}">
                <a16:creationId xmlns:a16="http://schemas.microsoft.com/office/drawing/2014/main" id="{E499F65A-7D54-4BE0-B4CF-4918C2DA3274}"/>
              </a:ext>
            </a:extLst>
          </p:cNvPr>
          <p:cNvSpPr>
            <a:spLocks/>
          </p:cNvSpPr>
          <p:nvPr/>
        </p:nvSpPr>
        <p:spPr bwMode="auto">
          <a:xfrm>
            <a:off x="634868" y="3473790"/>
            <a:ext cx="472572" cy="461394"/>
          </a:xfrm>
          <a:prstGeom prst="rect">
            <a:avLst/>
          </a:prstGeom>
          <a:solidFill>
            <a:srgbClr val="C7EAE3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>
            <a:lvl1pPr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>
              <a:lnSpc>
                <a:spcPct val="100000"/>
              </a:lnSpc>
              <a:defRPr/>
            </a:pPr>
            <a:r>
              <a:rPr lang="en-US" altLang="x-none" sz="1600" b="1" baseline="0" dirty="0">
                <a:solidFill>
                  <a:srgbClr val="EA0B8C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rPr>
              <a:t>1</a:t>
            </a:r>
            <a:endParaRPr lang="x-none" altLang="x-none" sz="1600" b="1" baseline="0" dirty="0">
              <a:solidFill>
                <a:srgbClr val="EA0B8C"/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0F8A4-4808-44AC-A27A-8F4165CB51B9}"/>
              </a:ext>
            </a:extLst>
          </p:cNvPr>
          <p:cNvSpPr txBox="1"/>
          <p:nvPr/>
        </p:nvSpPr>
        <p:spPr>
          <a:xfrm>
            <a:off x="1219200" y="3407970"/>
            <a:ext cx="442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Bike sharing to get around the city, rides starting at $2 per ride</a:t>
            </a: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C39E6EF5-F1B9-4563-9F46-E008FF022218}"/>
              </a:ext>
            </a:extLst>
          </p:cNvPr>
          <p:cNvSpPr>
            <a:spLocks/>
          </p:cNvSpPr>
          <p:nvPr/>
        </p:nvSpPr>
        <p:spPr bwMode="auto">
          <a:xfrm>
            <a:off x="6192388" y="3539610"/>
            <a:ext cx="472572" cy="461394"/>
          </a:xfrm>
          <a:prstGeom prst="rect">
            <a:avLst/>
          </a:prstGeom>
          <a:solidFill>
            <a:srgbClr val="C7EAE3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>
            <a:lvl1pPr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>
              <a:lnSpc>
                <a:spcPct val="100000"/>
              </a:lnSpc>
              <a:defRPr/>
            </a:pPr>
            <a:r>
              <a:rPr lang="en-US" altLang="x-none" sz="1600" b="1" baseline="0" dirty="0">
                <a:solidFill>
                  <a:srgbClr val="EA0B8C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rPr>
              <a:t>2</a:t>
            </a:r>
            <a:endParaRPr lang="x-none" altLang="x-none" sz="1600" b="1" baseline="0" dirty="0">
              <a:solidFill>
                <a:srgbClr val="EA0B8C"/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8A004A-4C7F-434B-BACC-03CEC08A8C1D}"/>
              </a:ext>
            </a:extLst>
          </p:cNvPr>
          <p:cNvSpPr txBox="1"/>
          <p:nvPr/>
        </p:nvSpPr>
        <p:spPr>
          <a:xfrm>
            <a:off x="6776720" y="3473790"/>
            <a:ext cx="442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Started in 2017, currently operating at 440 stations in the Bay area with 4000+ bikes 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4FCAB381-F3AC-40D2-A294-82112EF28903}"/>
              </a:ext>
            </a:extLst>
          </p:cNvPr>
          <p:cNvSpPr>
            <a:spLocks/>
          </p:cNvSpPr>
          <p:nvPr/>
        </p:nvSpPr>
        <p:spPr bwMode="auto">
          <a:xfrm>
            <a:off x="634868" y="4906426"/>
            <a:ext cx="472572" cy="461394"/>
          </a:xfrm>
          <a:prstGeom prst="rect">
            <a:avLst/>
          </a:prstGeom>
          <a:solidFill>
            <a:srgbClr val="C7EAE3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>
            <a:lvl1pPr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>
              <a:lnSpc>
                <a:spcPct val="100000"/>
              </a:lnSpc>
              <a:defRPr/>
            </a:pPr>
            <a:r>
              <a:rPr lang="en-US" altLang="x-none" sz="1600" b="1" baseline="0" dirty="0">
                <a:solidFill>
                  <a:srgbClr val="EA0B8C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rPr>
              <a:t>3</a:t>
            </a:r>
            <a:endParaRPr lang="x-none" altLang="x-none" sz="1600" b="1" baseline="0" dirty="0">
              <a:solidFill>
                <a:srgbClr val="EA0B8C"/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FA9317-6B50-4409-A64E-2EA3D5137761}"/>
              </a:ext>
            </a:extLst>
          </p:cNvPr>
          <p:cNvSpPr txBox="1"/>
          <p:nvPr/>
        </p:nvSpPr>
        <p:spPr>
          <a:xfrm>
            <a:off x="1219200" y="4840606"/>
            <a:ext cx="445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Offers monthly and annual membership for regular users. Approximately, 80% of their users are subscribers</a:t>
            </a: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B23321BD-C4CD-4E27-9158-D6339103FF78}"/>
              </a:ext>
            </a:extLst>
          </p:cNvPr>
          <p:cNvSpPr>
            <a:spLocks/>
          </p:cNvSpPr>
          <p:nvPr/>
        </p:nvSpPr>
        <p:spPr bwMode="auto">
          <a:xfrm>
            <a:off x="6192388" y="4972246"/>
            <a:ext cx="472572" cy="461394"/>
          </a:xfrm>
          <a:prstGeom prst="rect">
            <a:avLst/>
          </a:prstGeom>
          <a:solidFill>
            <a:srgbClr val="C7EAE3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>
            <a:lvl1pPr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>
              <a:lnSpc>
                <a:spcPct val="100000"/>
              </a:lnSpc>
              <a:defRPr/>
            </a:pPr>
            <a:r>
              <a:rPr lang="en-US" altLang="x-none" sz="1600" b="1" baseline="0" dirty="0">
                <a:solidFill>
                  <a:srgbClr val="EA0B8C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rPr>
              <a:t>4</a:t>
            </a:r>
            <a:endParaRPr lang="x-none" altLang="x-none" sz="1600" b="1" baseline="0" dirty="0">
              <a:solidFill>
                <a:srgbClr val="EA0B8C"/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FF6697-F03F-4CF1-83DA-E085D907AD22}"/>
              </a:ext>
            </a:extLst>
          </p:cNvPr>
          <p:cNvSpPr txBox="1"/>
          <p:nvPr/>
        </p:nvSpPr>
        <p:spPr>
          <a:xfrm>
            <a:off x="6776720" y="4906426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170,000+ average monthly trips, with plans to expand to more areas and set up more stations in Bay area.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E3C49-05B1-4AD5-B105-93E62B90C24C}"/>
              </a:ext>
            </a:extLst>
          </p:cNvPr>
          <p:cNvSpPr txBox="1"/>
          <p:nvPr/>
        </p:nvSpPr>
        <p:spPr>
          <a:xfrm>
            <a:off x="1483360" y="6177280"/>
            <a:ext cx="922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EA0B8C"/>
                </a:solidFill>
                <a:latin typeface="Century Gothic" panose="020B0502020202020204" pitchFamily="34" charset="0"/>
              </a:rPr>
              <a:t>Analyze the data to gain insights on user behavior and current operations</a:t>
            </a:r>
          </a:p>
        </p:txBody>
      </p:sp>
    </p:spTree>
    <p:extLst>
      <p:ext uri="{BB962C8B-B14F-4D97-AF65-F5344CB8AC3E}">
        <p14:creationId xmlns:p14="http://schemas.microsoft.com/office/powerpoint/2010/main" val="2117621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F6ECE5-595E-4C87-8B1D-77C3DCCAA7FA}"/>
              </a:ext>
            </a:extLst>
          </p:cNvPr>
          <p:cNvSpPr/>
          <p:nvPr/>
        </p:nvSpPr>
        <p:spPr>
          <a:xfrm>
            <a:off x="777765" y="2750694"/>
            <a:ext cx="1089607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Target the top 20 stations for in-person enrollment for the acquisition of new users</a:t>
            </a:r>
          </a:p>
          <a:p>
            <a:pPr marL="285750" indent="-285750"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Since most stations are in the same area, fewer people need to be deployed</a:t>
            </a:r>
          </a:p>
          <a:p>
            <a:pPr marL="285750" indent="-285750"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If in-person enrollment works out in these stations, more people can be deployed in the other 2 zones as we can observe stations are mainly present in three clusters.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167E7F-6838-492A-8E0B-1E6F469D11D5}"/>
              </a:ext>
            </a:extLst>
          </p:cNvPr>
          <p:cNvGrpSpPr/>
          <p:nvPr/>
        </p:nvGrpSpPr>
        <p:grpSpPr>
          <a:xfrm>
            <a:off x="838725" y="1380609"/>
            <a:ext cx="10774154" cy="664595"/>
            <a:chOff x="7925860" y="1605280"/>
            <a:chExt cx="4095716" cy="28752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9551C8-7BC9-4EA6-B63D-171AF1AF1FB5}"/>
                </a:ext>
              </a:extLst>
            </p:cNvPr>
            <p:cNvSpPr/>
            <p:nvPr/>
          </p:nvSpPr>
          <p:spPr>
            <a:xfrm>
              <a:off x="7925860" y="1605280"/>
              <a:ext cx="4095716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F3ECE8-EE72-4C20-96D4-0996258CF0F9}"/>
                </a:ext>
              </a:extLst>
            </p:cNvPr>
            <p:cNvSpPr txBox="1"/>
            <p:nvPr/>
          </p:nvSpPr>
          <p:spPr>
            <a:xfrm>
              <a:off x="8146714" y="1995730"/>
              <a:ext cx="3429673" cy="17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EA0B8C"/>
                </a:buClr>
              </a:pPr>
              <a:r>
                <a:rPr lang="en-US" sz="2000" dirty="0">
                  <a:solidFill>
                    <a:srgbClr val="EA0B8C"/>
                  </a:solidFill>
                </a:rPr>
                <a:t>Objective: 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To increase new-user acquisition, converting them to the subscribers.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9318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D704E7-0C6D-460D-A47B-159FBE5D11CA}"/>
              </a:ext>
            </a:extLst>
          </p:cNvPr>
          <p:cNvSpPr/>
          <p:nvPr/>
        </p:nvSpPr>
        <p:spPr>
          <a:xfrm>
            <a:off x="0" y="-10160"/>
            <a:ext cx="12192000" cy="6868160"/>
          </a:xfrm>
          <a:prstGeom prst="rect">
            <a:avLst/>
          </a:prstGeom>
          <a:solidFill>
            <a:srgbClr val="C7E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4D8BF-E8D3-4AE6-9EDA-D124ECBE589C}"/>
              </a:ext>
            </a:extLst>
          </p:cNvPr>
          <p:cNvSpPr txBox="1"/>
          <p:nvPr/>
        </p:nvSpPr>
        <p:spPr>
          <a:xfrm>
            <a:off x="294640" y="4627625"/>
            <a:ext cx="11511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Forecasting minimum </a:t>
            </a:r>
            <a:r>
              <a:rPr lang="en-US" sz="4800" dirty="0">
                <a:solidFill>
                  <a:srgbClr val="EA0B8C"/>
                </a:solidFill>
                <a:latin typeface="Century Gothic" panose="020B0502020202020204" pitchFamily="34" charset="0"/>
              </a:rPr>
              <a:t>Bikes</a:t>
            </a:r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(fleet size) to be maintained in inventory</a:t>
            </a:r>
          </a:p>
        </p:txBody>
      </p:sp>
    </p:spTree>
    <p:extLst>
      <p:ext uri="{BB962C8B-B14F-4D97-AF65-F5344CB8AC3E}">
        <p14:creationId xmlns:p14="http://schemas.microsoft.com/office/powerpoint/2010/main" val="158620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1A22DCE-6EB5-48DA-BA21-16DFC9EFF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2160" y="1640775"/>
            <a:ext cx="6802647" cy="506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233CE3-9D03-4AC9-B352-CAFC92DD72A7}"/>
              </a:ext>
            </a:extLst>
          </p:cNvPr>
          <p:cNvSpPr txBox="1"/>
          <p:nvPr/>
        </p:nvSpPr>
        <p:spPr>
          <a:xfrm>
            <a:off x="1265447" y="542799"/>
            <a:ext cx="648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Time series plot of number of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4A1923-DE01-4E6D-B591-2E503D55FC16}"/>
              </a:ext>
            </a:extLst>
          </p:cNvPr>
          <p:cNvGrpSpPr/>
          <p:nvPr/>
        </p:nvGrpSpPr>
        <p:grpSpPr>
          <a:xfrm>
            <a:off x="8164086" y="2748628"/>
            <a:ext cx="3448793" cy="1422400"/>
            <a:chOff x="7925860" y="1605280"/>
            <a:chExt cx="4095716" cy="28752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EEDA8B-7888-446C-98E2-8BAAD8877456}"/>
                </a:ext>
              </a:extLst>
            </p:cNvPr>
            <p:cNvSpPr/>
            <p:nvPr/>
          </p:nvSpPr>
          <p:spPr>
            <a:xfrm>
              <a:off x="7925860" y="1605280"/>
              <a:ext cx="4095716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6746BF-17FE-4EB6-B59C-D16616DFC9A9}"/>
                </a:ext>
              </a:extLst>
            </p:cNvPr>
            <p:cNvSpPr txBox="1"/>
            <p:nvPr/>
          </p:nvSpPr>
          <p:spPr>
            <a:xfrm>
              <a:off x="8146714" y="1995729"/>
              <a:ext cx="3429673" cy="1642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The time series plot for the total trips has an upward trend of Year-on-Year growth and month-wise seasonality.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692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9EBCAB1A-2D56-4586-82D1-4501E611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47" y="1476458"/>
            <a:ext cx="6604000" cy="512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2F4D20-D8F3-4CB5-ABED-35CDB19811EB}"/>
              </a:ext>
            </a:extLst>
          </p:cNvPr>
          <p:cNvSpPr/>
          <p:nvPr/>
        </p:nvSpPr>
        <p:spPr>
          <a:xfrm>
            <a:off x="1677803" y="562094"/>
            <a:ext cx="4418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Trend of duration of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C966D4-CFE3-4C8C-8E97-A1195A352C5B}"/>
              </a:ext>
            </a:extLst>
          </p:cNvPr>
          <p:cNvGrpSpPr/>
          <p:nvPr/>
        </p:nvGrpSpPr>
        <p:grpSpPr>
          <a:xfrm>
            <a:off x="7737366" y="2616548"/>
            <a:ext cx="3448793" cy="1422400"/>
            <a:chOff x="7925860" y="1605280"/>
            <a:chExt cx="4095716" cy="28752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B3727C-C3FA-4D76-A733-66E5332BDDEA}"/>
                </a:ext>
              </a:extLst>
            </p:cNvPr>
            <p:cNvSpPr/>
            <p:nvPr/>
          </p:nvSpPr>
          <p:spPr>
            <a:xfrm>
              <a:off x="7925860" y="1605280"/>
              <a:ext cx="4095716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34E361-E0BB-44DF-BBB9-BED6BD264A8E}"/>
                </a:ext>
              </a:extLst>
            </p:cNvPr>
            <p:cNvSpPr txBox="1"/>
            <p:nvPr/>
          </p:nvSpPr>
          <p:spPr>
            <a:xfrm>
              <a:off x="8146714" y="1995729"/>
              <a:ext cx="3429673" cy="1679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The duration of a trip do not vary much with change in the seasons (months)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7327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882606A5-582A-42DF-BF22-BDCD03547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" y="114300"/>
            <a:ext cx="8788401" cy="66445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B01D55-E0E2-4D89-B1BD-77C54A294ED2}"/>
              </a:ext>
            </a:extLst>
          </p:cNvPr>
          <p:cNvSpPr txBox="1"/>
          <p:nvPr/>
        </p:nvSpPr>
        <p:spPr>
          <a:xfrm>
            <a:off x="6664960" y="365760"/>
            <a:ext cx="5516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Relation between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stats and User type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B10F4E-DAE5-4BD4-ACDE-83B1E3B565F8}"/>
              </a:ext>
            </a:extLst>
          </p:cNvPr>
          <p:cNvGrpSpPr/>
          <p:nvPr/>
        </p:nvGrpSpPr>
        <p:grpSpPr>
          <a:xfrm>
            <a:off x="8676641" y="4053840"/>
            <a:ext cx="3271520" cy="2316480"/>
            <a:chOff x="7925860" y="1605280"/>
            <a:chExt cx="4095716" cy="28752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B6231E-DB2E-49B1-9191-43397946C8FB}"/>
                </a:ext>
              </a:extLst>
            </p:cNvPr>
            <p:cNvSpPr/>
            <p:nvPr/>
          </p:nvSpPr>
          <p:spPr>
            <a:xfrm>
              <a:off x="7925860" y="1605280"/>
              <a:ext cx="4095716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5F5197-3A3F-42BA-AC0D-EB2AE7A7C54C}"/>
                </a:ext>
              </a:extLst>
            </p:cNvPr>
            <p:cNvSpPr txBox="1"/>
            <p:nvPr/>
          </p:nvSpPr>
          <p:spPr>
            <a:xfrm>
              <a:off x="8146714" y="1995729"/>
              <a:ext cx="3429673" cy="1948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The customers are sparsely distributed</a:t>
              </a: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The duration of the trip for a customer is higher than that of a subscriber.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1932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22A2BE-735C-4FED-B3EF-4C081135CBA9}"/>
              </a:ext>
            </a:extLst>
          </p:cNvPr>
          <p:cNvSpPr txBox="1"/>
          <p:nvPr/>
        </p:nvSpPr>
        <p:spPr>
          <a:xfrm>
            <a:off x="871222" y="548640"/>
            <a:ext cx="862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Correlation stats for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parameters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DC9D584-A767-4A5D-8048-AC353CE93E02}"/>
              </a:ext>
            </a:extLst>
          </p:cNvPr>
          <p:cNvGrpSpPr/>
          <p:nvPr/>
        </p:nvGrpSpPr>
        <p:grpSpPr>
          <a:xfrm>
            <a:off x="487363" y="1249681"/>
            <a:ext cx="11217274" cy="5502908"/>
            <a:chOff x="487363" y="1249681"/>
            <a:chExt cx="11217274" cy="55029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4E36E38-9FA7-4AAC-92C0-173ED10FF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413" y="1438459"/>
              <a:ext cx="3185953" cy="290512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E49D86C-CD72-4DA0-850B-8244A76D8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2400" y="1438459"/>
              <a:ext cx="3845789" cy="290779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62EF32-49E2-4774-ABDA-7C7A2E39B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04162" y="1452880"/>
              <a:ext cx="3800475" cy="290512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F563FA9-247A-4341-B2D7-06F0B1B03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14503" y="4399280"/>
              <a:ext cx="5040534" cy="235330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4025B9-49CF-4E9F-A1E3-8485D41D8B28}"/>
                </a:ext>
              </a:extLst>
            </p:cNvPr>
            <p:cNvSpPr/>
            <p:nvPr/>
          </p:nvSpPr>
          <p:spPr>
            <a:xfrm>
              <a:off x="487363" y="1249681"/>
              <a:ext cx="3434397" cy="640080"/>
            </a:xfrm>
            <a:prstGeom prst="rect">
              <a:avLst/>
            </a:prstGeom>
            <a:noFill/>
            <a:ln w="38100">
              <a:solidFill>
                <a:srgbClr val="EA0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8302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>
            <a:extLst>
              <a:ext uri="{FF2B5EF4-FFF2-40B4-BE49-F238E27FC236}">
                <a16:creationId xmlns:a16="http://schemas.microsoft.com/office/drawing/2014/main" id="{0314B84D-DA8C-4F24-9A0B-B40344EB0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2" y="1788159"/>
            <a:ext cx="6901178" cy="460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FBCF83-5937-4E5A-98E4-858D31375B71}"/>
              </a:ext>
            </a:extLst>
          </p:cNvPr>
          <p:cNvSpPr txBox="1"/>
          <p:nvPr/>
        </p:nvSpPr>
        <p:spPr>
          <a:xfrm>
            <a:off x="871222" y="548640"/>
            <a:ext cx="862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Relation between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and total bikes in use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B079F2-1368-4DEC-86F3-EAD9930E7050}"/>
              </a:ext>
            </a:extLst>
          </p:cNvPr>
          <p:cNvGrpSpPr/>
          <p:nvPr/>
        </p:nvGrpSpPr>
        <p:grpSpPr>
          <a:xfrm>
            <a:off x="8435338" y="2753360"/>
            <a:ext cx="3271520" cy="1483360"/>
            <a:chOff x="7925860" y="1605280"/>
            <a:chExt cx="4095716" cy="28752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2CBC15-157D-4659-ABFA-B489AA6D7244}"/>
                </a:ext>
              </a:extLst>
            </p:cNvPr>
            <p:cNvSpPr/>
            <p:nvPr/>
          </p:nvSpPr>
          <p:spPr>
            <a:xfrm>
              <a:off x="7925860" y="1605280"/>
              <a:ext cx="4095716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53406C-6AB8-4D44-9402-E3B397FBE1A2}"/>
                </a:ext>
              </a:extLst>
            </p:cNvPr>
            <p:cNvSpPr txBox="1"/>
            <p:nvPr/>
          </p:nvSpPr>
          <p:spPr>
            <a:xfrm>
              <a:off x="8146714" y="1995729"/>
              <a:ext cx="3604572" cy="1337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The bikes in use increase with increase in the number of trips to a certain extent and then the trend stabilizes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4752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43ABC29-AF81-40DE-AF0C-6E4C5B0D0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7" r="9767"/>
          <a:stretch/>
        </p:blipFill>
        <p:spPr>
          <a:xfrm>
            <a:off x="162559" y="-20319"/>
            <a:ext cx="4937760" cy="39443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6C3DA2-1DB2-491E-A409-60A4987F40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0" t="4838" r="8471"/>
          <a:stretch/>
        </p:blipFill>
        <p:spPr>
          <a:xfrm>
            <a:off x="0" y="3139440"/>
            <a:ext cx="5170741" cy="371856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3E0418-3240-4093-BB83-4891E1A203A0}"/>
              </a:ext>
            </a:extLst>
          </p:cNvPr>
          <p:cNvCxnSpPr/>
          <p:nvPr/>
        </p:nvCxnSpPr>
        <p:spPr>
          <a:xfrm>
            <a:off x="3434080" y="355600"/>
            <a:ext cx="0" cy="376936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52CB8D-9FAF-4CC7-A1D3-ACDF87847E45}"/>
              </a:ext>
            </a:extLst>
          </p:cNvPr>
          <p:cNvCxnSpPr/>
          <p:nvPr/>
        </p:nvCxnSpPr>
        <p:spPr>
          <a:xfrm>
            <a:off x="3759200" y="965200"/>
            <a:ext cx="0" cy="376936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F24A92-F588-4E87-AC01-FB3DE5ED3770}"/>
              </a:ext>
            </a:extLst>
          </p:cNvPr>
          <p:cNvCxnSpPr/>
          <p:nvPr/>
        </p:nvCxnSpPr>
        <p:spPr>
          <a:xfrm>
            <a:off x="3911600" y="853440"/>
            <a:ext cx="0" cy="376936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D958BF-A873-4CB2-8B9E-E6A70E8B83EE}"/>
              </a:ext>
            </a:extLst>
          </p:cNvPr>
          <p:cNvCxnSpPr/>
          <p:nvPr/>
        </p:nvCxnSpPr>
        <p:spPr>
          <a:xfrm>
            <a:off x="4074160" y="355600"/>
            <a:ext cx="0" cy="411480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EC13E3-FC7C-4183-8131-1B3BCAA78394}"/>
              </a:ext>
            </a:extLst>
          </p:cNvPr>
          <p:cNvCxnSpPr/>
          <p:nvPr/>
        </p:nvCxnSpPr>
        <p:spPr>
          <a:xfrm>
            <a:off x="4236720" y="508000"/>
            <a:ext cx="0" cy="376936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A1D888-921F-4128-9259-82B3D1F0EE55}"/>
              </a:ext>
            </a:extLst>
          </p:cNvPr>
          <p:cNvCxnSpPr/>
          <p:nvPr/>
        </p:nvCxnSpPr>
        <p:spPr>
          <a:xfrm>
            <a:off x="4561840" y="508000"/>
            <a:ext cx="0" cy="376936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B166E6-1160-42AE-A84F-4F0DF9A8AE7F}"/>
              </a:ext>
            </a:extLst>
          </p:cNvPr>
          <p:cNvSpPr txBox="1"/>
          <p:nvPr/>
        </p:nvSpPr>
        <p:spPr>
          <a:xfrm>
            <a:off x="5293359" y="205484"/>
            <a:ext cx="650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Trend of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trips per bike and bikes in use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190295-AB3D-4530-A903-22A947FAD273}"/>
              </a:ext>
            </a:extLst>
          </p:cNvPr>
          <p:cNvGrpSpPr/>
          <p:nvPr/>
        </p:nvGrpSpPr>
        <p:grpSpPr>
          <a:xfrm>
            <a:off x="5557521" y="1275080"/>
            <a:ext cx="6238238" cy="1051560"/>
            <a:chOff x="7925860" y="1605280"/>
            <a:chExt cx="4095716" cy="287528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6D6F211-AC4F-4E36-8BBE-7E8C9668CCB7}"/>
                </a:ext>
              </a:extLst>
            </p:cNvPr>
            <p:cNvSpPr/>
            <p:nvPr/>
          </p:nvSpPr>
          <p:spPr>
            <a:xfrm>
              <a:off x="7925860" y="1605280"/>
              <a:ext cx="4095716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2D7C35-F335-420D-9103-897F90C230ED}"/>
                </a:ext>
              </a:extLst>
            </p:cNvPr>
            <p:cNvSpPr txBox="1"/>
            <p:nvPr/>
          </p:nvSpPr>
          <p:spPr>
            <a:xfrm>
              <a:off x="8146714" y="1995730"/>
              <a:ext cx="3604572" cy="2272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The inventory is steadily increasing after launch</a:t>
              </a: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Trips per bike ratio is set to stabilize post Oct’18. 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4A85F80F-725F-4EBD-A5E4-2747DB83BA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15" r="8548"/>
          <a:stretch/>
        </p:blipFill>
        <p:spPr>
          <a:xfrm>
            <a:off x="5862174" y="3429000"/>
            <a:ext cx="6135533" cy="23145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689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11A708-DAF0-4E25-9E41-09E98D27437B}"/>
              </a:ext>
            </a:extLst>
          </p:cNvPr>
          <p:cNvGrpSpPr/>
          <p:nvPr/>
        </p:nvGrpSpPr>
        <p:grpSpPr>
          <a:xfrm>
            <a:off x="726966" y="761451"/>
            <a:ext cx="10774154" cy="664595"/>
            <a:chOff x="7925860" y="1605280"/>
            <a:chExt cx="4095716" cy="28752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6DAFCFD-F325-4440-815C-2E99E081DAE9}"/>
                </a:ext>
              </a:extLst>
            </p:cNvPr>
            <p:cNvSpPr/>
            <p:nvPr/>
          </p:nvSpPr>
          <p:spPr>
            <a:xfrm>
              <a:off x="7925860" y="1605280"/>
              <a:ext cx="4095716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4DE324-C636-404F-8B39-786D12ACDD8C}"/>
                </a:ext>
              </a:extLst>
            </p:cNvPr>
            <p:cNvSpPr txBox="1"/>
            <p:nvPr/>
          </p:nvSpPr>
          <p:spPr>
            <a:xfrm>
              <a:off x="8146714" y="1995730"/>
              <a:ext cx="3429673" cy="17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EA0B8C"/>
                </a:buClr>
              </a:pPr>
              <a:r>
                <a:rPr lang="en-US" sz="2000" dirty="0">
                  <a:solidFill>
                    <a:srgbClr val="EA0B8C"/>
                  </a:solidFill>
                </a:rPr>
                <a:t>Objective: 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To maintain an optimum fleet size depending upon the trips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7B15841-883D-4E3B-BEA4-15F25DE66868}"/>
              </a:ext>
            </a:extLst>
          </p:cNvPr>
          <p:cNvSpPr/>
          <p:nvPr/>
        </p:nvSpPr>
        <p:spPr>
          <a:xfrm>
            <a:off x="4933085" y="1645388"/>
            <a:ext cx="3261360" cy="738664"/>
          </a:xfrm>
          <a:prstGeom prst="rect">
            <a:avLst/>
          </a:prstGeom>
          <a:ln>
            <a:solidFill>
              <a:srgbClr val="C7EAE3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EA0B8C"/>
                </a:solidFill>
                <a:latin typeface="Century Gothic" panose="020B0502020202020204" pitchFamily="34" charset="0"/>
              </a:rPr>
              <a:t>Step 2: </a:t>
            </a:r>
          </a:p>
          <a:p>
            <a:pPr algn="just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Group for number of bikes in use and total trips for each month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0FEF4A-0C94-42A7-AD70-2A884D4FEB27}"/>
              </a:ext>
            </a:extLst>
          </p:cNvPr>
          <p:cNvSpPr/>
          <p:nvPr/>
        </p:nvSpPr>
        <p:spPr>
          <a:xfrm>
            <a:off x="738985" y="1650156"/>
            <a:ext cx="3261360" cy="738664"/>
          </a:xfrm>
          <a:prstGeom prst="rect">
            <a:avLst/>
          </a:prstGeom>
          <a:ln>
            <a:solidFill>
              <a:srgbClr val="C7EAE3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EA0B8C"/>
                </a:solidFill>
                <a:latin typeface="Century Gothic" panose="020B0502020202020204" pitchFamily="34" charset="0"/>
              </a:rPr>
              <a:t>Step 1: </a:t>
            </a:r>
          </a:p>
          <a:p>
            <a:pPr algn="just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Slice data from main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dataframe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(timestamps and bike IDs)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D1860C-618E-4828-A0D4-5F9B2566D2DF}"/>
              </a:ext>
            </a:extLst>
          </p:cNvPr>
          <p:cNvSpPr/>
          <p:nvPr/>
        </p:nvSpPr>
        <p:spPr>
          <a:xfrm>
            <a:off x="8991601" y="1645388"/>
            <a:ext cx="2123440" cy="738664"/>
          </a:xfrm>
          <a:prstGeom prst="rect">
            <a:avLst/>
          </a:prstGeom>
          <a:ln>
            <a:solidFill>
              <a:srgbClr val="C7EAE3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A0B8C"/>
                </a:solidFill>
                <a:latin typeface="Century Gothic" panose="020B0502020202020204" pitchFamily="34" charset="0"/>
              </a:rPr>
              <a:t>Step 3: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Model fit as total bikes as target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690E3F-B6CE-4FF6-B324-DADE44622368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4000345" y="2014720"/>
            <a:ext cx="932740" cy="476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0A7AD7-E399-4FC6-BFA1-014DAAD7B85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8194445" y="2014720"/>
            <a:ext cx="797156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EC62048F-F606-4183-B535-A581F5B73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320" y="4222271"/>
            <a:ext cx="5085170" cy="23448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ECCFC06-E24E-4BDA-85A3-A103326C7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10" y="2972381"/>
            <a:ext cx="6299899" cy="25841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7592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919EFC-8378-486B-B57B-431F92C95C96}"/>
              </a:ext>
            </a:extLst>
          </p:cNvPr>
          <p:cNvSpPr txBox="1"/>
          <p:nvPr/>
        </p:nvSpPr>
        <p:spPr>
          <a:xfrm>
            <a:off x="871222" y="518160"/>
            <a:ext cx="862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Predicted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Bikes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for next one year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6DABB24-C56C-4C43-B2FB-F6DB67E2A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22" y="1774189"/>
            <a:ext cx="6250938" cy="457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5C6B02E-0ADF-4D5A-A379-EED3C28233F2}"/>
              </a:ext>
            </a:extLst>
          </p:cNvPr>
          <p:cNvGrpSpPr/>
          <p:nvPr/>
        </p:nvGrpSpPr>
        <p:grpSpPr>
          <a:xfrm>
            <a:off x="8435338" y="2753361"/>
            <a:ext cx="3271520" cy="2855650"/>
            <a:chOff x="8435338" y="2753361"/>
            <a:chExt cx="3271520" cy="28556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D216CA-9A72-4016-AE4B-8DAE8467D432}"/>
                </a:ext>
              </a:extLst>
            </p:cNvPr>
            <p:cNvSpPr/>
            <p:nvPr/>
          </p:nvSpPr>
          <p:spPr>
            <a:xfrm>
              <a:off x="8435338" y="2753361"/>
              <a:ext cx="3271520" cy="285565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8D6354-7141-438B-A513-4EF40761350B}"/>
                </a:ext>
              </a:extLst>
            </p:cNvPr>
            <p:cNvSpPr txBox="1"/>
            <p:nvPr/>
          </p:nvSpPr>
          <p:spPr>
            <a:xfrm>
              <a:off x="8611749" y="3021640"/>
              <a:ext cx="287921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The bikes to be in use to maintain an average of 60 trips per bike ranges from 3044 to 3916</a:t>
              </a: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It follows the trend as per the current usage – dull winter months and peak in spring and summer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64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D704E7-0C6D-460D-A47B-159FBE5D11CA}"/>
              </a:ext>
            </a:extLst>
          </p:cNvPr>
          <p:cNvSpPr/>
          <p:nvPr/>
        </p:nvSpPr>
        <p:spPr>
          <a:xfrm>
            <a:off x="0" y="-10160"/>
            <a:ext cx="12192000" cy="6868160"/>
          </a:xfrm>
          <a:prstGeom prst="rect">
            <a:avLst/>
          </a:prstGeom>
          <a:solidFill>
            <a:srgbClr val="C7E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4D8BF-E8D3-4AE6-9EDA-D124ECBE589C}"/>
              </a:ext>
            </a:extLst>
          </p:cNvPr>
          <p:cNvSpPr txBox="1"/>
          <p:nvPr/>
        </p:nvSpPr>
        <p:spPr>
          <a:xfrm>
            <a:off x="294640" y="4627625"/>
            <a:ext cx="11511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Inventory management for </a:t>
            </a:r>
            <a:r>
              <a:rPr lang="en-US" sz="4800" dirty="0">
                <a:solidFill>
                  <a:srgbClr val="EA0B8C"/>
                </a:solidFill>
                <a:latin typeface="Century Gothic" panose="020B0502020202020204" pitchFamily="34" charset="0"/>
              </a:rPr>
              <a:t>Bikes</a:t>
            </a:r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and demand-supply gap analysis</a:t>
            </a:r>
          </a:p>
        </p:txBody>
      </p:sp>
    </p:spTree>
    <p:extLst>
      <p:ext uri="{BB962C8B-B14F-4D97-AF65-F5344CB8AC3E}">
        <p14:creationId xmlns:p14="http://schemas.microsoft.com/office/powerpoint/2010/main" val="3898188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90BB7E-29F2-4DF1-B25E-D38C693AFE40}"/>
              </a:ext>
            </a:extLst>
          </p:cNvPr>
          <p:cNvSpPr/>
          <p:nvPr/>
        </p:nvSpPr>
        <p:spPr>
          <a:xfrm>
            <a:off x="0" y="-10160"/>
            <a:ext cx="12192000" cy="6868160"/>
          </a:xfrm>
          <a:prstGeom prst="rect">
            <a:avLst/>
          </a:prstGeom>
          <a:solidFill>
            <a:srgbClr val="C7E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DF798-446F-4BB3-B1D9-9F9E2D4CA61B}"/>
              </a:ext>
            </a:extLst>
          </p:cNvPr>
          <p:cNvSpPr txBox="1"/>
          <p:nvPr/>
        </p:nvSpPr>
        <p:spPr>
          <a:xfrm>
            <a:off x="3774440" y="2377440"/>
            <a:ext cx="464312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i="1" dirty="0">
                <a:solidFill>
                  <a:srgbClr val="EA0B8C"/>
                </a:solidFill>
                <a:latin typeface="Century Schoolbook" panose="02040604050505020304" pitchFamily="18" charset="0"/>
              </a:rPr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3267205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6F83A0-5F0D-49B1-8DE3-A5A0F17E2915}"/>
              </a:ext>
            </a:extLst>
          </p:cNvPr>
          <p:cNvSpPr txBox="1"/>
          <p:nvPr/>
        </p:nvSpPr>
        <p:spPr>
          <a:xfrm>
            <a:off x="871222" y="518160"/>
            <a:ext cx="862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References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5E4990-C3F0-4B98-A7FD-2B334D299332}"/>
              </a:ext>
            </a:extLst>
          </p:cNvPr>
          <p:cNvSpPr/>
          <p:nvPr/>
        </p:nvSpPr>
        <p:spPr>
          <a:xfrm>
            <a:off x="777765" y="2750694"/>
            <a:ext cx="108960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Dataset from Lyft website: </a:t>
            </a:r>
            <a:r>
              <a:rPr lang="en-US" sz="1600" dirty="0">
                <a:hlinkClick r:id="rId2"/>
              </a:rPr>
              <a:t>https://www.lyft.com/bikes/bay-wheels/system-data</a:t>
            </a:r>
            <a:r>
              <a:rPr lang="en-US" sz="1600" dirty="0"/>
              <a:t> </a:t>
            </a:r>
            <a:endParaRPr 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4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FFF93AA-0214-48FC-B328-39EEAE541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8842259" cy="6579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516FBE-E3BA-4BD5-802A-7C5AA4ECD632}"/>
              </a:ext>
            </a:extLst>
          </p:cNvPr>
          <p:cNvSpPr txBox="1"/>
          <p:nvPr/>
        </p:nvSpPr>
        <p:spPr>
          <a:xfrm>
            <a:off x="3545840" y="5181600"/>
            <a:ext cx="828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Trend of day-wise average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started and ended at each hour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22C097-CE10-4B64-98C6-2606A017C996}"/>
              </a:ext>
            </a:extLst>
          </p:cNvPr>
          <p:cNvGrpSpPr/>
          <p:nvPr/>
        </p:nvGrpSpPr>
        <p:grpSpPr>
          <a:xfrm>
            <a:off x="9027690" y="447040"/>
            <a:ext cx="3083030" cy="3373120"/>
            <a:chOff x="7925860" y="1605280"/>
            <a:chExt cx="3859740" cy="28752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99E6FE-D8B3-476F-9FA4-B8D1F573DA61}"/>
                </a:ext>
              </a:extLst>
            </p:cNvPr>
            <p:cNvSpPr/>
            <p:nvPr/>
          </p:nvSpPr>
          <p:spPr>
            <a:xfrm>
              <a:off x="7925860" y="1605280"/>
              <a:ext cx="3859740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E5B4AF-A989-40CB-9515-ED3FCF512EE9}"/>
                </a:ext>
              </a:extLst>
            </p:cNvPr>
            <p:cNvSpPr txBox="1"/>
            <p:nvPr/>
          </p:nvSpPr>
          <p:spPr>
            <a:xfrm>
              <a:off x="8146716" y="1995730"/>
              <a:ext cx="3282735" cy="215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A prominent pattern exists in usage during weekdays</a:t>
              </a: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The peak hours overlap with the working hours – suggesting that people might be availing bike sharing service to commute to work.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95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21DF9-9503-445A-840F-0309AACA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7" y="1413162"/>
            <a:ext cx="7035483" cy="53443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945D7B-AE04-4381-AD21-7AED9BD8634E}"/>
              </a:ext>
            </a:extLst>
          </p:cNvPr>
          <p:cNvSpPr txBox="1"/>
          <p:nvPr/>
        </p:nvSpPr>
        <p:spPr>
          <a:xfrm>
            <a:off x="172720" y="477520"/>
            <a:ext cx="776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Average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per day in a week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3D070D-3D17-4924-A97D-18E0B55EC766}"/>
              </a:ext>
            </a:extLst>
          </p:cNvPr>
          <p:cNvGrpSpPr/>
          <p:nvPr/>
        </p:nvGrpSpPr>
        <p:grpSpPr>
          <a:xfrm>
            <a:off x="8123450" y="3007360"/>
            <a:ext cx="3083030" cy="843280"/>
            <a:chOff x="7925860" y="1605280"/>
            <a:chExt cx="3859740" cy="28752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B707766-DC75-434C-8EAF-C35E32D40A05}"/>
                </a:ext>
              </a:extLst>
            </p:cNvPr>
            <p:cNvSpPr/>
            <p:nvPr/>
          </p:nvSpPr>
          <p:spPr>
            <a:xfrm>
              <a:off x="7925860" y="1605280"/>
              <a:ext cx="3859740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6B9A87-698B-4E8A-BB8C-0033E1886165}"/>
                </a:ext>
              </a:extLst>
            </p:cNvPr>
            <p:cNvSpPr txBox="1"/>
            <p:nvPr/>
          </p:nvSpPr>
          <p:spPr>
            <a:xfrm>
              <a:off x="8146716" y="1995730"/>
              <a:ext cx="3282735" cy="498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Monday to Friday are the busiest days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91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BEC5161-42E3-40DD-A07D-EA23FEF6F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" y="1389063"/>
            <a:ext cx="7206615" cy="518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65EBAA-05D6-4198-B84A-134EBD0B040A}"/>
              </a:ext>
            </a:extLst>
          </p:cNvPr>
          <p:cNvSpPr txBox="1"/>
          <p:nvPr/>
        </p:nvSpPr>
        <p:spPr>
          <a:xfrm>
            <a:off x="172720" y="447040"/>
            <a:ext cx="776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Average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and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 Bikes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in use per month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8B1C20-16D7-436C-8A25-752B10B4F2EE}"/>
              </a:ext>
            </a:extLst>
          </p:cNvPr>
          <p:cNvGrpSpPr/>
          <p:nvPr/>
        </p:nvGrpSpPr>
        <p:grpSpPr>
          <a:xfrm>
            <a:off x="8164090" y="2336800"/>
            <a:ext cx="3560550" cy="2560320"/>
            <a:chOff x="8164090" y="2336800"/>
            <a:chExt cx="3560550" cy="25603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7EA610-D9AD-40FB-9902-16EF3A5ECC36}"/>
                </a:ext>
              </a:extLst>
            </p:cNvPr>
            <p:cNvSpPr/>
            <p:nvPr/>
          </p:nvSpPr>
          <p:spPr>
            <a:xfrm>
              <a:off x="8164090" y="2336800"/>
              <a:ext cx="3560550" cy="256032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C111AE-FE22-4B0A-92A2-F73B1FE1ACE4}"/>
                </a:ext>
              </a:extLst>
            </p:cNvPr>
            <p:cNvSpPr txBox="1"/>
            <p:nvPr/>
          </p:nvSpPr>
          <p:spPr>
            <a:xfrm>
              <a:off x="8340502" y="2795172"/>
              <a:ext cx="319109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Increase in number of bikes does not necessarily lead to increase in the number of trips.</a:t>
              </a: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Upward yearly trend with seasonality in months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77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167E7F-6838-492A-8E0B-1E6F469D11D5}"/>
              </a:ext>
            </a:extLst>
          </p:cNvPr>
          <p:cNvGrpSpPr/>
          <p:nvPr/>
        </p:nvGrpSpPr>
        <p:grpSpPr>
          <a:xfrm>
            <a:off x="726965" y="669409"/>
            <a:ext cx="10774154" cy="664595"/>
            <a:chOff x="7925860" y="1605280"/>
            <a:chExt cx="4095716" cy="28752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9551C8-7BC9-4EA6-B63D-171AF1AF1FB5}"/>
                </a:ext>
              </a:extLst>
            </p:cNvPr>
            <p:cNvSpPr/>
            <p:nvPr/>
          </p:nvSpPr>
          <p:spPr>
            <a:xfrm>
              <a:off x="7925860" y="1605280"/>
              <a:ext cx="4095716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F3ECE8-EE72-4C20-96D4-0996258CF0F9}"/>
                </a:ext>
              </a:extLst>
            </p:cNvPr>
            <p:cNvSpPr txBox="1"/>
            <p:nvPr/>
          </p:nvSpPr>
          <p:spPr>
            <a:xfrm>
              <a:off x="7930429" y="2127598"/>
              <a:ext cx="4034946" cy="17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EA0B8C"/>
                </a:buClr>
              </a:pPr>
              <a:r>
                <a:rPr lang="en-US" sz="2000" dirty="0">
                  <a:solidFill>
                    <a:srgbClr val="EA0B8C"/>
                  </a:solidFill>
                </a:rPr>
                <a:t>Objective: 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To reduce the cost by efficient inventory planning, to study current demand-supply gap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22AD272-0257-4E69-820E-D9B40CDC52A5}"/>
              </a:ext>
            </a:extLst>
          </p:cNvPr>
          <p:cNvSpPr/>
          <p:nvPr/>
        </p:nvSpPr>
        <p:spPr>
          <a:xfrm>
            <a:off x="4933085" y="1645388"/>
            <a:ext cx="4357710" cy="738664"/>
          </a:xfrm>
          <a:prstGeom prst="rect">
            <a:avLst/>
          </a:prstGeom>
          <a:ln>
            <a:solidFill>
              <a:srgbClr val="C7EAE3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EA0B8C"/>
                </a:solidFill>
                <a:latin typeface="Century Gothic" panose="020B0502020202020204" pitchFamily="34" charset="0"/>
              </a:rPr>
              <a:t>Step 2: </a:t>
            </a:r>
          </a:p>
          <a:p>
            <a:pPr algn="just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Group for number of bikes for each start and end stations for each weekday and each hour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F9C811-CEF4-43ED-B819-7F619CCE026E}"/>
              </a:ext>
            </a:extLst>
          </p:cNvPr>
          <p:cNvSpPr/>
          <p:nvPr/>
        </p:nvSpPr>
        <p:spPr>
          <a:xfrm>
            <a:off x="738984" y="1650156"/>
            <a:ext cx="3723115" cy="738664"/>
          </a:xfrm>
          <a:prstGeom prst="rect">
            <a:avLst/>
          </a:prstGeom>
          <a:ln>
            <a:solidFill>
              <a:srgbClr val="C7EAE3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EA0B8C"/>
                </a:solidFill>
                <a:latin typeface="Century Gothic" panose="020B0502020202020204" pitchFamily="34" charset="0"/>
              </a:rPr>
              <a:t>Step 1: </a:t>
            </a:r>
          </a:p>
          <a:p>
            <a:pPr algn="just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Slice data from main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dataframe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(station names, timestamps and bike IDs)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CF5AEC-6F94-4146-8730-6A4BB246EB77}"/>
              </a:ext>
            </a:extLst>
          </p:cNvPr>
          <p:cNvSpPr/>
          <p:nvPr/>
        </p:nvSpPr>
        <p:spPr>
          <a:xfrm>
            <a:off x="9764689" y="1645388"/>
            <a:ext cx="1736430" cy="738664"/>
          </a:xfrm>
          <a:prstGeom prst="rect">
            <a:avLst/>
          </a:prstGeom>
          <a:ln>
            <a:solidFill>
              <a:srgbClr val="C7EAE3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A0B8C"/>
                </a:solidFill>
                <a:latin typeface="Century Gothic" panose="020B0502020202020204" pitchFamily="34" charset="0"/>
              </a:rPr>
              <a:t>Step 3: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Merge to resulting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dataframes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09E74-EE2C-4E23-89BD-485F95658A53}"/>
              </a:ext>
            </a:extLst>
          </p:cNvPr>
          <p:cNvSpPr/>
          <p:nvPr/>
        </p:nvSpPr>
        <p:spPr>
          <a:xfrm>
            <a:off x="8239759" y="2797208"/>
            <a:ext cx="3261360" cy="738664"/>
          </a:xfrm>
          <a:prstGeom prst="rect">
            <a:avLst/>
          </a:prstGeom>
          <a:ln>
            <a:solidFill>
              <a:srgbClr val="C7EAE3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EA0B8C"/>
                </a:solidFill>
                <a:latin typeface="Century Gothic" panose="020B0502020202020204" pitchFamily="34" charset="0"/>
              </a:rPr>
              <a:t>Step 4: </a:t>
            </a:r>
          </a:p>
          <a:p>
            <a:pPr algn="just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Take the difference to get end of day/ end of hour inventory status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5E4E0E-78DF-42DD-90A5-6EF7AC632AAC}"/>
              </a:ext>
            </a:extLst>
          </p:cNvPr>
          <p:cNvSpPr/>
          <p:nvPr/>
        </p:nvSpPr>
        <p:spPr>
          <a:xfrm>
            <a:off x="4933085" y="2797208"/>
            <a:ext cx="2834640" cy="738664"/>
          </a:xfrm>
          <a:prstGeom prst="rect">
            <a:avLst/>
          </a:prstGeom>
          <a:ln>
            <a:solidFill>
              <a:srgbClr val="C7EAE3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A0B8C"/>
                </a:solidFill>
                <a:latin typeface="Century Gothic" panose="020B0502020202020204" pitchFamily="34" charset="0"/>
              </a:rPr>
              <a:t>Step 5: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Group it by days/ hours to get average inventory status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C4EF78-C07F-45B1-AD5D-9CF139572D96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4462099" y="2014720"/>
            <a:ext cx="470986" cy="476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A22ED1-374E-4FC1-9745-96590155367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9290795" y="2014720"/>
            <a:ext cx="47389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3F6168-C120-4CA8-8ACF-427A2983F1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632904" y="2384052"/>
            <a:ext cx="0" cy="4131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1B8FEF-D201-448E-BFD3-B6C370F0DDAD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7767725" y="3166540"/>
            <a:ext cx="47203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1" descr="image001">
            <a:extLst>
              <a:ext uri="{FF2B5EF4-FFF2-40B4-BE49-F238E27FC236}">
                <a16:creationId xmlns:a16="http://schemas.microsoft.com/office/drawing/2014/main" id="{32B157C1-AAFC-4276-95DE-6E2B46E27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68" y="3769359"/>
            <a:ext cx="7914806" cy="29780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42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86D1B1-D131-4BF2-A626-3859271C5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256491"/>
              </p:ext>
            </p:extLst>
          </p:nvPr>
        </p:nvGraphicFramePr>
        <p:xfrm>
          <a:off x="526472" y="1295859"/>
          <a:ext cx="10643207" cy="5410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275221">
                  <a:extLst>
                    <a:ext uri="{9D8B030D-6E8A-4147-A177-3AD203B41FA5}">
                      <a16:colId xmlns:a16="http://schemas.microsoft.com/office/drawing/2014/main" val="4260678992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1489206952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2086765951"/>
                    </a:ext>
                  </a:extLst>
                </a:gridCol>
                <a:gridCol w="510600">
                  <a:extLst>
                    <a:ext uri="{9D8B030D-6E8A-4147-A177-3AD203B41FA5}">
                      <a16:colId xmlns:a16="http://schemas.microsoft.com/office/drawing/2014/main" val="1774528690"/>
                    </a:ext>
                  </a:extLst>
                </a:gridCol>
                <a:gridCol w="1988127">
                  <a:extLst>
                    <a:ext uri="{9D8B030D-6E8A-4147-A177-3AD203B41FA5}">
                      <a16:colId xmlns:a16="http://schemas.microsoft.com/office/drawing/2014/main" val="2091495356"/>
                    </a:ext>
                  </a:extLst>
                </a:gridCol>
                <a:gridCol w="837106">
                  <a:extLst>
                    <a:ext uri="{9D8B030D-6E8A-4147-A177-3AD203B41FA5}">
                      <a16:colId xmlns:a16="http://schemas.microsoft.com/office/drawing/2014/main" val="627239611"/>
                    </a:ext>
                  </a:extLst>
                </a:gridCol>
                <a:gridCol w="1016486">
                  <a:extLst>
                    <a:ext uri="{9D8B030D-6E8A-4147-A177-3AD203B41FA5}">
                      <a16:colId xmlns:a16="http://schemas.microsoft.com/office/drawing/2014/main" val="169843014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Station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Weekday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Rate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Station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Weekday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Rate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8488436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San Francisco Caltrain (Townsend St at 4th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Monday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40.7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Bancroft Way at College Ave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Tuesday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-24.8877551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28948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San Francisco Caltrain Station 2  (Townsend St at 4th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Monday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39.52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Haste St at College Ave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Tuesday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-15.85714286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39114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San Francisco Ferry Building (Harry Bridges Plaza)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Monday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22.14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McAllister St at Baker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Tuesday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-11.5483871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03979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Montgomery St BART Station (Market St at 2nd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Monday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16.78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Howard St at Beale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Tuesday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-11.21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85935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The Embarcadero at Sansome 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Monday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8.63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Hearst Ave at Euclid Ave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Tuesday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-10.93939394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7090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8th St at Brannan 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Monday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8.425925926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Lake Merritt BART Station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Tuesday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-9.568421053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0608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Civic Center/UN Plaza BART Station (Market St at McAllister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Monday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6.67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Broderick St at Oak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Tuesday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-9.542553191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72463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San Francisco Caltrain Station 2  (Townsend St at 4th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Wednesday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45.45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Bancroft Way at College Ave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Thursday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-27.13131313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11705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San Francisco Caltrain (Townsend St at 4th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Wednesday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21.69306931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Haste St at College Ave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Thursday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-13.44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33747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Montgomery St BART Station (Market St at 2nd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Wednesday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20.31683168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Hearst Ave at Euclid Ave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Thursday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-11.46268657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89945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San Francisco Ferry Building (Harry Bridges Plaza)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Wednesday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19.93069307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McAllister St at Baker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Thursday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-10.87096774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66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8th St at Brannan 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Wednesday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Howard St at Beale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Thursday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-10.69306931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22710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The Embarcadero at Sansome 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Wednesday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9.851485149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Leavenworth St at Broadway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Thursday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75620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19th Street BART Station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Wednesday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9.545454545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Central Ave at Fell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Thursday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-8.914893617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18098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San Francisco Caltrain Station 2  (Townsend St at 4th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Friday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39.57425743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Bancroft Way at College Ave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Saturday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-12.35051546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72513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Montgomery St BART Station (Market St at 2nd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Friday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18.27722772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Haste St at College Ave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Saturday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-9.306122449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17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San Francisco Ferry Building (Harry Bridges Plaza)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Friday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17.41584158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Hearst Ave at Euclid Ave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Saturday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-7.227272727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751703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San Francisco Caltrain (Townsend St at 4th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Friday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11.58415842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Pierce St at Haight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Saturday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-5.4375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223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8th St at Brannan 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Friday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9.454545455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McAllister St at Baker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Saturday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-5.434782609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76139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The Embarcadero at Sansome 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Friday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9.089108911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Jones St at Post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Saturday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-5.193548387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0988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Folsom St at 3rd 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Friday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8.237623762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Central Ave at Fell 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Saturday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-3.808510638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959488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15152C9-7DCD-4D08-B16C-03A06310259D}"/>
              </a:ext>
            </a:extLst>
          </p:cNvPr>
          <p:cNvSpPr txBox="1"/>
          <p:nvPr/>
        </p:nvSpPr>
        <p:spPr>
          <a:xfrm>
            <a:off x="526472" y="436421"/>
            <a:ext cx="9880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Sample result of average daily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Station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rates</a:t>
            </a:r>
          </a:p>
        </p:txBody>
      </p:sp>
    </p:spTree>
    <p:extLst>
      <p:ext uri="{BB962C8B-B14F-4D97-AF65-F5344CB8AC3E}">
        <p14:creationId xmlns:p14="http://schemas.microsoft.com/office/powerpoint/2010/main" val="319432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3F77CE-C4F6-475E-BC9A-494DDFF09CA1}"/>
              </a:ext>
            </a:extLst>
          </p:cNvPr>
          <p:cNvSpPr/>
          <p:nvPr/>
        </p:nvSpPr>
        <p:spPr>
          <a:xfrm>
            <a:off x="1188720" y="2151727"/>
            <a:ext cx="9916160" cy="3738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High average daily rates indicates an inventory build up at the end of the day while a negative rate implies a decrease in inventory size</a:t>
            </a: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Identify stations with the highest average rates and those with the lowest on subsequent days</a:t>
            </a: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excess bike inventory from the first set of stations can be moved to the stations with decreased inventories and help satisfy greater demands</a:t>
            </a: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Marketing offers such as reduced rates for people taking routes from the high to low inventory stations could be set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D4E54-A2F1-40B9-8250-511DEB54231C}"/>
              </a:ext>
            </a:extLst>
          </p:cNvPr>
          <p:cNvSpPr txBox="1"/>
          <p:nvPr/>
        </p:nvSpPr>
        <p:spPr>
          <a:xfrm>
            <a:off x="1188720" y="1171095"/>
            <a:ext cx="7525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Managing dynamic inventory at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Stations</a:t>
            </a:r>
          </a:p>
        </p:txBody>
      </p:sp>
    </p:spTree>
    <p:extLst>
      <p:ext uri="{BB962C8B-B14F-4D97-AF65-F5344CB8AC3E}">
        <p14:creationId xmlns:p14="http://schemas.microsoft.com/office/powerpoint/2010/main" val="275338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1557</Words>
  <Application>Microsoft Office PowerPoint</Application>
  <PresentationFormat>Widescreen</PresentationFormat>
  <Paragraphs>291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Century Gothic</vt:lpstr>
      <vt:lpstr>Century Schoolbook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Xema Pathak</dc:creator>
  <cp:lastModifiedBy>Xema Pathak</cp:lastModifiedBy>
  <cp:revision>41</cp:revision>
  <dcterms:created xsi:type="dcterms:W3CDTF">2019-07-27T19:31:27Z</dcterms:created>
  <dcterms:modified xsi:type="dcterms:W3CDTF">2019-07-29T00:01:48Z</dcterms:modified>
</cp:coreProperties>
</file>