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70" r:id="rId11"/>
    <p:sldId id="274" r:id="rId12"/>
    <p:sldId id="267" r:id="rId13"/>
    <p:sldId id="268" r:id="rId14"/>
    <p:sldId id="273" r:id="rId15"/>
    <p:sldId id="271" r:id="rId16"/>
    <p:sldId id="272" r:id="rId17"/>
    <p:sldId id="262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8CE67CF-5DFA-417F-8CE1-E0EBDC9A72F6}" type="datetimeFigureOut">
              <a:rPr lang="es-ES" smtClean="0"/>
              <a:t>17/02/2013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F148C7-F733-4916-B2DE-A9E925A75AA5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Framewo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70142" y="764704"/>
            <a:ext cx="8458200" cy="821953"/>
          </a:xfrm>
        </p:spPr>
        <p:txBody>
          <a:bodyPr/>
          <a:lstStyle/>
          <a:p>
            <a:r>
              <a:rPr lang="es-ES" sz="2400" b="1" dirty="0" smtClean="0"/>
              <a:t>Metodologías de desarrollo de software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RUP – </a:t>
            </a:r>
            <a:r>
              <a:rPr lang="es-ES" sz="2400" i="1" dirty="0" smtClean="0"/>
              <a:t>Proceso Racional Unificado</a:t>
            </a:r>
            <a:endParaRPr lang="es-ES" sz="2400" i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98842" y="4653136"/>
            <a:ext cx="6400800" cy="1752600"/>
          </a:xfrm>
        </p:spPr>
        <p:txBody>
          <a:bodyPr>
            <a:noAutofit/>
          </a:bodyPr>
          <a:lstStyle/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Jorge Cortés Álvarez</a:t>
            </a:r>
          </a:p>
          <a:p>
            <a:endParaRPr lang="es-E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Universidad de Cartagena </a:t>
            </a:r>
          </a:p>
          <a:p>
            <a:r>
              <a:rPr lang="es-E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Ingeniería </a:t>
            </a:r>
            <a:r>
              <a:rPr lang="es-E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</a:t>
            </a:r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de Software</a:t>
            </a:r>
          </a:p>
          <a:p>
            <a:r>
              <a:rPr lang="es-E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2012</a:t>
            </a:r>
            <a:endParaRPr lang="es-E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36" y="2060848"/>
            <a:ext cx="2392412" cy="21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6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35496"/>
          </a:xfrm>
        </p:spPr>
        <p:txBody>
          <a:bodyPr/>
          <a:lstStyle/>
          <a:p>
            <a:r>
              <a:rPr lang="es-ES" i="1" dirty="0" smtClean="0"/>
              <a:t>Ciclo de vida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s-ES" dirty="0">
                <a:latin typeface="+mn-lt"/>
              </a:rPr>
              <a:t>Las primeras iteraciones (en las fases de Inicio y Elaboración) se enfocan hacia la comprensión del problema y la tecnología ( Durante la fase de inicio las iteraciones hacen mayor énfasis en actividades de modelado del negocio y de requisitos </a:t>
            </a:r>
            <a:r>
              <a:rPr lang="es-ES" dirty="0" smtClean="0">
                <a:latin typeface="+mn-lt"/>
              </a:rPr>
              <a:t>)</a:t>
            </a:r>
          </a:p>
          <a:p>
            <a:endParaRPr lang="es-ES" dirty="0">
              <a:latin typeface="+mn-lt"/>
            </a:endParaRPr>
          </a:p>
          <a:p>
            <a:r>
              <a:rPr lang="es-ES" dirty="0">
                <a:latin typeface="+mn-lt"/>
              </a:rPr>
              <a:t>En la fase de elaboración, las iteraciones se orientan al desarrollo de la </a:t>
            </a:r>
            <a:r>
              <a:rPr lang="es-ES" dirty="0" err="1">
                <a:latin typeface="+mn-lt"/>
              </a:rPr>
              <a:t>baseline</a:t>
            </a:r>
            <a:r>
              <a:rPr lang="es-ES" dirty="0">
                <a:latin typeface="+mn-lt"/>
              </a:rPr>
              <a:t> de la arquitectura, abarcan más los flujos de trabajo de requisitos, modelo de negocios (refinamiento), análisis, diseño y una parte de implementación orientado a la </a:t>
            </a:r>
            <a:r>
              <a:rPr lang="es-ES" dirty="0" err="1">
                <a:latin typeface="+mn-lt"/>
              </a:rPr>
              <a:t>baseline</a:t>
            </a:r>
            <a:r>
              <a:rPr lang="es-ES" dirty="0">
                <a:latin typeface="+mn-lt"/>
              </a:rPr>
              <a:t> de la arquitectura</a:t>
            </a:r>
            <a:r>
              <a:rPr lang="es-ES" dirty="0" smtClean="0">
                <a:latin typeface="+mn-lt"/>
              </a:rPr>
              <a:t>.</a:t>
            </a:r>
          </a:p>
          <a:p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466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En la fase de construcción, se lleva a cabo la construcción del producto por medio de una serie de iteraciones.(Para cada iteración se seleccionan algunos Casos de Uso)</a:t>
            </a:r>
          </a:p>
          <a:p>
            <a:endParaRPr lang="es-ES" dirty="0">
              <a:latin typeface="+mn-lt"/>
            </a:endParaRPr>
          </a:p>
          <a:p>
            <a:r>
              <a:rPr lang="es-ES" dirty="0">
                <a:latin typeface="+mn-lt"/>
              </a:rPr>
              <a:t>En la fase de transición se pretende garantizar que se tiene un producto preparado para su entrega a la comunidad de usuarios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064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35496"/>
          </a:xfrm>
        </p:spPr>
        <p:txBody>
          <a:bodyPr/>
          <a:lstStyle/>
          <a:p>
            <a:r>
              <a:rPr lang="es-ES" i="1" dirty="0" smtClean="0"/>
              <a:t>Artefactos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s-ES" dirty="0">
                <a:latin typeface="+mn-lt"/>
              </a:rPr>
              <a:t>RUP en cada una de sus fases realiza una serie de </a:t>
            </a:r>
            <a:r>
              <a:rPr lang="es-ES" u="sng" dirty="0">
                <a:latin typeface="+mn-lt"/>
              </a:rPr>
              <a:t>artefactos</a:t>
            </a:r>
            <a:r>
              <a:rPr lang="es-ES" dirty="0">
                <a:latin typeface="+mn-lt"/>
              </a:rPr>
              <a:t> que sirven para comprender mejor tanto el análisis como el diseño del sistema . </a:t>
            </a:r>
            <a:endParaRPr lang="es-ES" dirty="0" smtClean="0">
              <a:latin typeface="+mn-lt"/>
            </a:endParaRPr>
          </a:p>
          <a:p>
            <a:endParaRPr lang="es-ES" dirty="0">
              <a:latin typeface="+mn-lt"/>
            </a:endParaRPr>
          </a:p>
          <a:p>
            <a:pPr marL="0" indent="0">
              <a:buNone/>
            </a:pPr>
            <a:r>
              <a:rPr lang="es-ES" b="1" dirty="0">
                <a:latin typeface="+mn-lt"/>
              </a:rPr>
              <a:t>Inicio</a:t>
            </a:r>
            <a:r>
              <a:rPr lang="es-ES" dirty="0">
                <a:latin typeface="+mn-lt"/>
              </a:rPr>
              <a:t>:</a:t>
            </a:r>
          </a:p>
          <a:p>
            <a:pPr lvl="0"/>
            <a:r>
              <a:rPr lang="es-ES" dirty="0">
                <a:latin typeface="+mn-lt"/>
              </a:rPr>
              <a:t>Documento Visión</a:t>
            </a:r>
          </a:p>
          <a:p>
            <a:pPr lvl="0"/>
            <a:r>
              <a:rPr lang="es-ES" dirty="0">
                <a:latin typeface="+mn-lt"/>
              </a:rPr>
              <a:t>Especificación de </a:t>
            </a:r>
            <a:r>
              <a:rPr lang="es-ES" dirty="0" smtClean="0">
                <a:latin typeface="+mn-lt"/>
              </a:rPr>
              <a:t>Requisitos</a:t>
            </a:r>
          </a:p>
          <a:p>
            <a:pPr lvl="0"/>
            <a:endParaRPr lang="es-ES" dirty="0">
              <a:latin typeface="+mn-lt"/>
            </a:endParaRPr>
          </a:p>
          <a:p>
            <a:pPr marL="0" indent="0">
              <a:buNone/>
            </a:pPr>
            <a:r>
              <a:rPr lang="es-ES" b="1" dirty="0">
                <a:latin typeface="+mn-lt"/>
              </a:rPr>
              <a:t>Elaboración</a:t>
            </a:r>
            <a:r>
              <a:rPr lang="es-ES" dirty="0">
                <a:latin typeface="+mn-lt"/>
              </a:rPr>
              <a:t>:</a:t>
            </a:r>
          </a:p>
          <a:p>
            <a:pPr lvl="0"/>
            <a:r>
              <a:rPr lang="es-ES" dirty="0">
                <a:latin typeface="+mn-lt"/>
              </a:rPr>
              <a:t>Diagramas de caso de uso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02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5400600"/>
          </a:xfrm>
        </p:spPr>
        <p:txBody>
          <a:bodyPr>
            <a:normAutofit fontScale="92500" lnSpcReduction="20000"/>
          </a:bodyPr>
          <a:lstStyle/>
          <a:p>
            <a:r>
              <a:rPr lang="es-ES" b="1" i="1" dirty="0" smtClean="0">
                <a:latin typeface="+mn-lt"/>
              </a:rPr>
              <a:t>Construcción:</a:t>
            </a:r>
            <a:r>
              <a:rPr lang="es-ES" sz="3200" b="1" i="1" dirty="0">
                <a:latin typeface="+mn-lt"/>
              </a:rPr>
              <a:t> </a:t>
            </a:r>
            <a:r>
              <a:rPr lang="es-ES" dirty="0" smtClean="0">
                <a:latin typeface="+mn-lt"/>
              </a:rPr>
              <a:t>Documento </a:t>
            </a:r>
            <a:r>
              <a:rPr lang="es-ES" dirty="0">
                <a:latin typeface="+mn-lt"/>
              </a:rPr>
              <a:t>Arquitectura que trabaja con las siguientes vistas</a:t>
            </a:r>
            <a:r>
              <a:rPr lang="es-ES" dirty="0" smtClean="0">
                <a:latin typeface="+mn-lt"/>
              </a:rPr>
              <a:t>:</a:t>
            </a:r>
          </a:p>
          <a:p>
            <a:pPr marL="0" indent="0">
              <a:buNone/>
            </a:pPr>
            <a:endParaRPr lang="es-ES" sz="3200" dirty="0">
              <a:latin typeface="+mn-lt"/>
            </a:endParaRPr>
          </a:p>
          <a:p>
            <a:pPr marL="0" indent="0">
              <a:buNone/>
            </a:pPr>
            <a:r>
              <a:rPr lang="es-ES" b="1" dirty="0" smtClean="0">
                <a:latin typeface="+mn-lt"/>
              </a:rPr>
              <a:t>	Vista </a:t>
            </a:r>
            <a:r>
              <a:rPr lang="es-ES" b="1" dirty="0">
                <a:latin typeface="+mn-lt"/>
              </a:rPr>
              <a:t>Lógica</a:t>
            </a:r>
            <a:endParaRPr lang="es-ES" sz="3200" dirty="0">
              <a:latin typeface="+mn-lt"/>
            </a:endParaRPr>
          </a:p>
          <a:p>
            <a:pPr lvl="1"/>
            <a:r>
              <a:rPr lang="es-ES" dirty="0">
                <a:latin typeface="+mn-lt"/>
              </a:rPr>
              <a:t>Diagrama de clases</a:t>
            </a:r>
            <a:endParaRPr lang="es-ES" sz="2000" dirty="0">
              <a:latin typeface="+mn-lt"/>
            </a:endParaRPr>
          </a:p>
          <a:p>
            <a:pPr lvl="1"/>
            <a:r>
              <a:rPr lang="es-ES" dirty="0">
                <a:latin typeface="+mn-lt"/>
              </a:rPr>
              <a:t>Modelo E-R (Si el sistema así lo requiere</a:t>
            </a:r>
            <a:r>
              <a:rPr lang="es-ES" dirty="0" smtClean="0">
                <a:latin typeface="+mn-lt"/>
              </a:rPr>
              <a:t>)</a:t>
            </a:r>
          </a:p>
          <a:p>
            <a:pPr lvl="1"/>
            <a:endParaRPr lang="es-ES" sz="2000" dirty="0">
              <a:latin typeface="+mn-lt"/>
            </a:endParaRPr>
          </a:p>
          <a:p>
            <a:pPr marL="0" indent="0">
              <a:buNone/>
            </a:pPr>
            <a:r>
              <a:rPr lang="es-ES" b="1" dirty="0" smtClean="0">
                <a:latin typeface="+mn-lt"/>
              </a:rPr>
              <a:t>	Vista </a:t>
            </a:r>
            <a:r>
              <a:rPr lang="es-ES" b="1" dirty="0">
                <a:latin typeface="+mn-lt"/>
              </a:rPr>
              <a:t>de Implementación</a:t>
            </a:r>
            <a:endParaRPr lang="es-ES" sz="3200" dirty="0">
              <a:latin typeface="+mn-lt"/>
            </a:endParaRPr>
          </a:p>
          <a:p>
            <a:pPr lvl="1"/>
            <a:r>
              <a:rPr lang="es-ES" dirty="0">
                <a:latin typeface="+mn-lt"/>
              </a:rPr>
              <a:t>Diagrama de Secuencia</a:t>
            </a:r>
            <a:endParaRPr lang="es-ES" sz="2000" dirty="0">
              <a:latin typeface="+mn-lt"/>
            </a:endParaRPr>
          </a:p>
          <a:p>
            <a:pPr lvl="1"/>
            <a:r>
              <a:rPr lang="es-ES" dirty="0">
                <a:latin typeface="+mn-lt"/>
              </a:rPr>
              <a:t>Diagrama de estados</a:t>
            </a:r>
            <a:endParaRPr lang="es-ES" sz="2000" dirty="0">
              <a:latin typeface="+mn-lt"/>
            </a:endParaRPr>
          </a:p>
          <a:p>
            <a:pPr lvl="1"/>
            <a:r>
              <a:rPr lang="es-ES" dirty="0">
                <a:latin typeface="+mn-lt"/>
              </a:rPr>
              <a:t>Diagrama de </a:t>
            </a:r>
            <a:r>
              <a:rPr lang="es-ES" dirty="0" smtClean="0">
                <a:latin typeface="+mn-lt"/>
              </a:rPr>
              <a:t>Colaboración</a:t>
            </a:r>
          </a:p>
          <a:p>
            <a:pPr lvl="1"/>
            <a:endParaRPr lang="es-ES" sz="2000" dirty="0">
              <a:latin typeface="+mn-lt"/>
            </a:endParaRPr>
          </a:p>
          <a:p>
            <a:pPr marL="0" indent="0">
              <a:buNone/>
            </a:pPr>
            <a:r>
              <a:rPr lang="es-ES" b="1" dirty="0" smtClean="0">
                <a:latin typeface="+mn-lt"/>
              </a:rPr>
              <a:t>	Vista </a:t>
            </a:r>
            <a:r>
              <a:rPr lang="es-ES" b="1" dirty="0">
                <a:latin typeface="+mn-lt"/>
              </a:rPr>
              <a:t>Conceptual</a:t>
            </a:r>
            <a:endParaRPr lang="es-ES" sz="3200" dirty="0">
              <a:latin typeface="+mn-lt"/>
            </a:endParaRPr>
          </a:p>
          <a:p>
            <a:pPr lvl="1"/>
            <a:r>
              <a:rPr lang="es-ES" dirty="0">
                <a:latin typeface="+mn-lt"/>
              </a:rPr>
              <a:t>Modelo de </a:t>
            </a:r>
            <a:r>
              <a:rPr lang="es-ES" dirty="0" smtClean="0">
                <a:latin typeface="+mn-lt"/>
              </a:rPr>
              <a:t>dominio</a:t>
            </a:r>
          </a:p>
          <a:p>
            <a:pPr lvl="1"/>
            <a:endParaRPr lang="es-ES" sz="2000" dirty="0">
              <a:latin typeface="+mn-lt"/>
            </a:endParaRPr>
          </a:p>
          <a:p>
            <a:pPr marL="0" indent="0">
              <a:buNone/>
            </a:pPr>
            <a:r>
              <a:rPr lang="es-ES" b="1" dirty="0" smtClean="0">
                <a:latin typeface="+mn-lt"/>
              </a:rPr>
              <a:t>	Vista </a:t>
            </a:r>
            <a:r>
              <a:rPr lang="es-ES" b="1" dirty="0">
                <a:latin typeface="+mn-lt"/>
              </a:rPr>
              <a:t>física</a:t>
            </a:r>
            <a:endParaRPr lang="es-ES" sz="3200" dirty="0">
              <a:latin typeface="+mn-lt"/>
            </a:endParaRPr>
          </a:p>
          <a:p>
            <a:pPr lvl="1"/>
            <a:r>
              <a:rPr lang="es-ES" dirty="0">
                <a:latin typeface="+mn-lt"/>
              </a:rPr>
              <a:t>Mapa de comportamiento a nivel de hardware.</a:t>
            </a:r>
            <a:endParaRPr lang="es-ES" sz="2000" dirty="0">
              <a:latin typeface="+mn-lt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4008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07504"/>
          </a:xfrm>
        </p:spPr>
        <p:txBody>
          <a:bodyPr/>
          <a:lstStyle/>
          <a:p>
            <a:r>
              <a:rPr lang="es-ES" i="1" dirty="0" smtClean="0"/>
              <a:t>Fases y artefactos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50506"/>
            <a:ext cx="6192688" cy="4884570"/>
          </a:xfrm>
        </p:spPr>
      </p:pic>
    </p:spTree>
    <p:extLst>
      <p:ext uri="{BB962C8B-B14F-4D97-AF65-F5344CB8AC3E}">
        <p14:creationId xmlns:p14="http://schemas.microsoft.com/office/powerpoint/2010/main" val="410115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Ventajas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525963"/>
          </a:xfrm>
        </p:spPr>
        <p:txBody>
          <a:bodyPr/>
          <a:lstStyle/>
          <a:p>
            <a:r>
              <a:rPr lang="es-ES" dirty="0" smtClean="0">
                <a:latin typeface="+mn-lt"/>
              </a:rPr>
              <a:t>Está basada totalmente en mejoras practicas de la metodología:</a:t>
            </a:r>
          </a:p>
          <a:p>
            <a:endParaRPr lang="es-ES" dirty="0" smtClean="0">
              <a:latin typeface="+mn-lt"/>
            </a:endParaRPr>
          </a:p>
          <a:p>
            <a:r>
              <a:rPr lang="es-ES" dirty="0" smtClean="0">
                <a:latin typeface="+mn-lt"/>
              </a:rPr>
              <a:t>Reduce riesgos del proyecto.</a:t>
            </a:r>
          </a:p>
          <a:p>
            <a:endParaRPr lang="es-ES" dirty="0" smtClean="0">
              <a:latin typeface="+mn-lt"/>
            </a:endParaRPr>
          </a:p>
          <a:p>
            <a:r>
              <a:rPr lang="es-ES" dirty="0" smtClean="0">
                <a:latin typeface="+mn-lt"/>
              </a:rPr>
              <a:t>Incorpora fielmente el objetivo de calidad.</a:t>
            </a:r>
          </a:p>
          <a:p>
            <a:endParaRPr lang="es-ES" dirty="0" smtClean="0">
              <a:latin typeface="+mn-lt"/>
            </a:endParaRPr>
          </a:p>
          <a:p>
            <a:r>
              <a:rPr lang="es-ES" dirty="0" smtClean="0">
                <a:latin typeface="+mn-lt"/>
              </a:rPr>
              <a:t>Integra desarrollo con mantenimiento.</a:t>
            </a:r>
            <a:endParaRPr lang="es-ES" dirty="0">
              <a:latin typeface="+mn-lt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38706"/>
            <a:ext cx="1368152" cy="5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Desventajas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1779" y="1916832"/>
            <a:ext cx="8229600" cy="4525963"/>
          </a:xfrm>
        </p:spPr>
        <p:txBody>
          <a:bodyPr/>
          <a:lstStyle/>
          <a:p>
            <a:r>
              <a:rPr lang="es-ES" dirty="0" smtClean="0">
                <a:latin typeface="+mn-lt"/>
              </a:rPr>
              <a:t>Pretende prever y tener todo el control de antemano:</a:t>
            </a:r>
          </a:p>
          <a:p>
            <a:endParaRPr lang="es-ES" dirty="0" smtClean="0">
              <a:latin typeface="+mn-lt"/>
            </a:endParaRPr>
          </a:p>
          <a:p>
            <a:r>
              <a:rPr lang="es-ES" dirty="0" smtClean="0">
                <a:latin typeface="+mn-lt"/>
              </a:rPr>
              <a:t>Modelo genera trabajo adicional.</a:t>
            </a:r>
          </a:p>
          <a:p>
            <a:r>
              <a:rPr lang="es-ES" dirty="0" smtClean="0">
                <a:latin typeface="+mn-lt"/>
              </a:rPr>
              <a:t>Genera muchos costos.</a:t>
            </a:r>
          </a:p>
          <a:p>
            <a:endParaRPr lang="es-ES" dirty="0">
              <a:latin typeface="+mn-lt"/>
            </a:endParaRPr>
          </a:p>
          <a:p>
            <a:r>
              <a:rPr lang="es-ES" dirty="0" smtClean="0">
                <a:latin typeface="+mn-lt"/>
              </a:rPr>
              <a:t>No recomendable para proyectos pequeños.</a:t>
            </a:r>
            <a:endParaRPr lang="es-ES" dirty="0">
              <a:latin typeface="+mn-lt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27" y="245566"/>
            <a:ext cx="1368152" cy="55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9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smtClean="0"/>
              <a:t>!Gracias¡</a:t>
            </a:r>
            <a:endParaRPr lang="es-ES" i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3568" y="4005064"/>
            <a:ext cx="7772400" cy="1131887"/>
          </a:xfrm>
        </p:spPr>
        <p:txBody>
          <a:bodyPr/>
          <a:lstStyle/>
          <a:p>
            <a:r>
              <a:rPr lang="es-ES" i="1" dirty="0" smtClean="0"/>
              <a:t>Por su atención</a:t>
            </a:r>
            <a:endParaRPr lang="es-ES" i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438994"/>
            <a:ext cx="16764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80728"/>
          </a:xfrm>
        </p:spPr>
        <p:txBody>
          <a:bodyPr/>
          <a:lstStyle/>
          <a:p>
            <a:r>
              <a:rPr lang="es-ES" sz="4800" b="1" i="1" dirty="0" err="1">
                <a:effectLst/>
              </a:rPr>
              <a:t>Rational</a:t>
            </a:r>
            <a:r>
              <a:rPr lang="es-ES" sz="4800" b="1" i="1" dirty="0">
                <a:effectLst/>
              </a:rPr>
              <a:t> </a:t>
            </a:r>
            <a:r>
              <a:rPr lang="es-ES" sz="4800" b="1" i="1" dirty="0" err="1">
                <a:effectLst/>
              </a:rPr>
              <a:t>Unified</a:t>
            </a:r>
            <a:r>
              <a:rPr lang="es-ES" sz="4800" b="1" i="1" dirty="0">
                <a:effectLst/>
              </a:rPr>
              <a:t> </a:t>
            </a:r>
            <a:r>
              <a:rPr lang="es-ES" sz="4800" b="1" i="1" dirty="0" err="1">
                <a:effectLst/>
              </a:rPr>
              <a:t>Process</a:t>
            </a:r>
            <a:endParaRPr lang="es-ES" sz="4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>
                <a:latin typeface="+mn-lt"/>
              </a:rPr>
              <a:t>RUP es un proceso de desarrollo de software y junto con el Lenguaje Unificado de Modelado </a:t>
            </a:r>
            <a:r>
              <a:rPr lang="es-ES" u="sng" dirty="0">
                <a:latin typeface="+mn-lt"/>
              </a:rPr>
              <a:t>UML</a:t>
            </a:r>
            <a:r>
              <a:rPr lang="es-ES" dirty="0">
                <a:latin typeface="+mn-lt"/>
              </a:rPr>
              <a:t>, constituye la metodología estándar más utilizada para el análisis, implementación y documentación de sistemas orientados a objetos</a:t>
            </a:r>
            <a:r>
              <a:rPr lang="es-ES" dirty="0" smtClean="0">
                <a:latin typeface="+mn-lt"/>
              </a:rPr>
              <a:t>.</a:t>
            </a:r>
          </a:p>
          <a:p>
            <a:pPr marL="0" indent="0" algn="just">
              <a:buNone/>
            </a:pPr>
            <a:endParaRPr lang="es-ES" dirty="0">
              <a:latin typeface="+mn-lt"/>
            </a:endParaRPr>
          </a:p>
          <a:p>
            <a:pPr algn="just"/>
            <a:r>
              <a:rPr lang="es-ES" dirty="0">
                <a:latin typeface="+mn-lt"/>
              </a:rPr>
              <a:t>Originalmente se diseñó un proceso genérico y de dominio público, el </a:t>
            </a:r>
            <a:r>
              <a:rPr lang="es-ES" u="sng" dirty="0">
                <a:latin typeface="+mn-lt"/>
              </a:rPr>
              <a:t>Proceso Unificado</a:t>
            </a:r>
            <a:r>
              <a:rPr lang="es-ES" dirty="0">
                <a:latin typeface="+mn-lt"/>
              </a:rPr>
              <a:t>, y una especificación más detallada, el </a:t>
            </a:r>
            <a:r>
              <a:rPr lang="es-ES" b="1" i="1" dirty="0" smtClean="0">
                <a:latin typeface="+mn-lt"/>
              </a:rPr>
              <a:t>R U P</a:t>
            </a:r>
            <a:r>
              <a:rPr lang="es-ES" dirty="0" smtClean="0">
                <a:latin typeface="+mn-lt"/>
              </a:rPr>
              <a:t>, </a:t>
            </a:r>
            <a:r>
              <a:rPr lang="es-ES" dirty="0">
                <a:latin typeface="+mn-lt"/>
              </a:rPr>
              <a:t>que se vendiera como producto independiente</a:t>
            </a:r>
            <a:r>
              <a:rPr lang="es-ES" dirty="0" smtClean="0">
                <a:latin typeface="+mn-lt"/>
              </a:rPr>
              <a:t>.</a:t>
            </a:r>
            <a:endParaRPr lang="es-ES" dirty="0">
              <a:latin typeface="+mn-lt"/>
            </a:endParaRP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68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008112"/>
          </a:xfrm>
        </p:spPr>
        <p:txBody>
          <a:bodyPr/>
          <a:lstStyle/>
          <a:p>
            <a:r>
              <a:rPr lang="es-ES" i="1" dirty="0">
                <a:effectLst/>
              </a:rPr>
              <a:t>Principios de desarrollo</a:t>
            </a:r>
            <a:r>
              <a:rPr lang="es-ES" dirty="0">
                <a:effectLst/>
              </a:rPr>
              <a:t/>
            </a:r>
            <a:br>
              <a:rPr lang="es-ES" dirty="0">
                <a:effectLst/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latin typeface="+mn-lt"/>
              </a:rPr>
              <a:t>El RUP está basado en 6 principios clave que son los siguientes</a:t>
            </a:r>
            <a:r>
              <a:rPr lang="es-ES" dirty="0" smtClean="0">
                <a:latin typeface="+mn-lt"/>
              </a:rPr>
              <a:t>:</a:t>
            </a:r>
          </a:p>
          <a:p>
            <a:pPr marL="0" indent="0">
              <a:buNone/>
            </a:pPr>
            <a:endParaRPr lang="es-ES" dirty="0">
              <a:latin typeface="+mn-lt"/>
            </a:endParaRPr>
          </a:p>
          <a:p>
            <a:r>
              <a:rPr lang="es-ES" b="1" dirty="0">
                <a:latin typeface="+mn-lt"/>
              </a:rPr>
              <a:t>Adaptar el </a:t>
            </a:r>
            <a:r>
              <a:rPr lang="es-ES" b="1" dirty="0" smtClean="0">
                <a:latin typeface="+mn-lt"/>
              </a:rPr>
              <a:t>proceso</a:t>
            </a:r>
            <a:r>
              <a:rPr lang="es-ES" dirty="0" smtClean="0">
                <a:latin typeface="+mn-lt"/>
              </a:rPr>
              <a:t>: El </a:t>
            </a:r>
            <a:r>
              <a:rPr lang="es-ES" dirty="0">
                <a:latin typeface="+mn-lt"/>
              </a:rPr>
              <a:t>proceso deberá adaptarse a las necesidades del cliente ya que es muy importante interactuar con él</a:t>
            </a:r>
            <a:r>
              <a:rPr lang="es-ES" dirty="0" smtClean="0">
                <a:latin typeface="+mn-lt"/>
              </a:rPr>
              <a:t>.</a:t>
            </a:r>
          </a:p>
          <a:p>
            <a:endParaRPr lang="es-ES" dirty="0">
              <a:latin typeface="+mn-lt"/>
            </a:endParaRPr>
          </a:p>
          <a:p>
            <a:r>
              <a:rPr lang="es-ES" b="1" dirty="0">
                <a:latin typeface="+mn-lt"/>
              </a:rPr>
              <a:t>Equilibrar </a:t>
            </a:r>
            <a:r>
              <a:rPr lang="es-ES" b="1" dirty="0" smtClean="0">
                <a:latin typeface="+mn-lt"/>
              </a:rPr>
              <a:t>prioridades</a:t>
            </a:r>
            <a:r>
              <a:rPr lang="es-ES" dirty="0" smtClean="0">
                <a:latin typeface="+mn-lt"/>
              </a:rPr>
              <a:t>: Los </a:t>
            </a:r>
            <a:r>
              <a:rPr lang="es-ES" dirty="0">
                <a:latin typeface="+mn-lt"/>
              </a:rPr>
              <a:t>requisitos de los diversos participantes pueden ser diferentes, contradictorios o disputarse recursos limitados. </a:t>
            </a:r>
            <a:endParaRPr lang="es-ES" dirty="0" smtClean="0">
              <a:latin typeface="+mn-lt"/>
            </a:endParaRPr>
          </a:p>
          <a:p>
            <a:endParaRPr lang="es-ES" dirty="0">
              <a:latin typeface="+mn-lt"/>
            </a:endParaRPr>
          </a:p>
          <a:p>
            <a:r>
              <a:rPr lang="es-ES" b="1" dirty="0">
                <a:latin typeface="+mn-lt"/>
              </a:rPr>
              <a:t>Demostrar valor </a:t>
            </a:r>
            <a:r>
              <a:rPr lang="es-ES" b="1" dirty="0" smtClean="0">
                <a:latin typeface="+mn-lt"/>
              </a:rPr>
              <a:t>iterativamente</a:t>
            </a:r>
            <a:r>
              <a:rPr lang="es-ES" dirty="0" smtClean="0">
                <a:latin typeface="+mn-lt"/>
              </a:rPr>
              <a:t>: Los </a:t>
            </a:r>
            <a:r>
              <a:rPr lang="es-ES" dirty="0">
                <a:latin typeface="+mn-lt"/>
              </a:rPr>
              <a:t>proyectos se entregan, aunque sea de un modo interno, en </a:t>
            </a:r>
            <a:r>
              <a:rPr lang="es-ES" b="1" dirty="0">
                <a:latin typeface="+mn-lt"/>
              </a:rPr>
              <a:t>etapas iteradas</a:t>
            </a:r>
            <a:r>
              <a:rPr lang="es-ES" dirty="0">
                <a:latin typeface="+mn-lt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720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ES" sz="2800" b="1" dirty="0">
                <a:latin typeface="+mn-lt"/>
              </a:rPr>
              <a:t>Colaboración entre </a:t>
            </a:r>
            <a:r>
              <a:rPr lang="es-ES" sz="2800" b="1" dirty="0" smtClean="0">
                <a:latin typeface="+mn-lt"/>
              </a:rPr>
              <a:t>equipos</a:t>
            </a:r>
            <a:r>
              <a:rPr lang="es-ES" sz="2800" dirty="0" smtClean="0">
                <a:latin typeface="+mn-lt"/>
              </a:rPr>
              <a:t>: El </a:t>
            </a:r>
            <a:r>
              <a:rPr lang="es-ES" sz="2800" dirty="0">
                <a:latin typeface="+mn-lt"/>
              </a:rPr>
              <a:t>desarrollo de software no lo hace una única persona sino múltiples equipos</a:t>
            </a:r>
            <a:r>
              <a:rPr lang="es-ES" sz="2800" dirty="0" smtClean="0">
                <a:latin typeface="+mn-lt"/>
              </a:rPr>
              <a:t>.</a:t>
            </a:r>
          </a:p>
          <a:p>
            <a:pPr marL="0" indent="0" algn="just">
              <a:buNone/>
            </a:pPr>
            <a:endParaRPr lang="es-ES" sz="2800" dirty="0">
              <a:latin typeface="+mn-lt"/>
            </a:endParaRPr>
          </a:p>
          <a:p>
            <a:pPr algn="just"/>
            <a:r>
              <a:rPr lang="es-ES" sz="2800" b="1" dirty="0">
                <a:latin typeface="+mn-lt"/>
              </a:rPr>
              <a:t>Elevar el nivel de </a:t>
            </a:r>
            <a:r>
              <a:rPr lang="es-ES" sz="2800" b="1" dirty="0" smtClean="0">
                <a:latin typeface="+mn-lt"/>
              </a:rPr>
              <a:t>abstracción</a:t>
            </a:r>
            <a:r>
              <a:rPr lang="es-ES" sz="2800" dirty="0" smtClean="0">
                <a:latin typeface="+mn-lt"/>
              </a:rPr>
              <a:t>: Este </a:t>
            </a:r>
            <a:r>
              <a:rPr lang="es-ES" sz="2800" dirty="0">
                <a:latin typeface="+mn-lt"/>
              </a:rPr>
              <a:t>principio dominante motiva el uso de conceptos reutilizables tales como patrón del software, </a:t>
            </a:r>
            <a:r>
              <a:rPr lang="es-ES" sz="2800" dirty="0" smtClean="0">
                <a:latin typeface="+mn-lt"/>
              </a:rPr>
              <a:t>marcos </a:t>
            </a:r>
            <a:r>
              <a:rPr lang="es-ES" sz="2800" dirty="0">
                <a:latin typeface="+mn-lt"/>
              </a:rPr>
              <a:t>de referencia (</a:t>
            </a:r>
            <a:r>
              <a:rPr lang="es-ES" sz="2800" u="sng" dirty="0" err="1">
                <a:latin typeface="+mn-lt"/>
                <a:hlinkClick r:id="rId2" tooltip="Framework"/>
              </a:rPr>
              <a:t>frameworks</a:t>
            </a:r>
            <a:r>
              <a:rPr lang="es-ES" sz="2800" dirty="0">
                <a:latin typeface="+mn-lt"/>
              </a:rPr>
              <a:t>) por nombrar algunos.</a:t>
            </a:r>
            <a:r>
              <a:rPr lang="es-ES" sz="2800" b="1" dirty="0">
                <a:latin typeface="+mn-lt"/>
              </a:rPr>
              <a:t> </a:t>
            </a:r>
            <a:endParaRPr lang="es-ES" sz="2800" b="1" dirty="0" smtClean="0">
              <a:latin typeface="+mn-lt"/>
            </a:endParaRPr>
          </a:p>
          <a:p>
            <a:pPr marL="0" indent="0" algn="just">
              <a:buNone/>
            </a:pPr>
            <a:endParaRPr lang="es-ES" sz="2800" dirty="0">
              <a:latin typeface="+mn-lt"/>
            </a:endParaRPr>
          </a:p>
          <a:p>
            <a:pPr algn="just"/>
            <a:r>
              <a:rPr lang="es-ES" sz="2800" b="1" dirty="0">
                <a:latin typeface="+mn-lt"/>
              </a:rPr>
              <a:t>Enfocarse en la </a:t>
            </a:r>
            <a:r>
              <a:rPr lang="es-ES" sz="2800" b="1" dirty="0" smtClean="0">
                <a:latin typeface="+mn-lt"/>
              </a:rPr>
              <a:t>calidad</a:t>
            </a:r>
            <a:r>
              <a:rPr lang="es-ES" sz="2800" dirty="0" smtClean="0">
                <a:latin typeface="+mn-lt"/>
              </a:rPr>
              <a:t>: El </a:t>
            </a:r>
            <a:r>
              <a:rPr lang="es-ES" sz="2800" dirty="0">
                <a:latin typeface="+mn-lt"/>
              </a:rPr>
              <a:t>control de calidad no debe realizarse al final de cada iteración, sino en </a:t>
            </a:r>
            <a:r>
              <a:rPr lang="es-ES" sz="2800" b="1" dirty="0">
                <a:latin typeface="+mn-lt"/>
              </a:rPr>
              <a:t>todos</a:t>
            </a:r>
            <a:r>
              <a:rPr lang="es-ES" sz="2800" dirty="0">
                <a:latin typeface="+mn-lt"/>
              </a:rPr>
              <a:t> los aspectos de la producción</a:t>
            </a:r>
            <a:r>
              <a:rPr lang="es-ES" sz="2800" dirty="0" smtClean="0">
                <a:latin typeface="+mn-lt"/>
              </a:rPr>
              <a:t>.</a:t>
            </a:r>
          </a:p>
          <a:p>
            <a:pPr algn="just"/>
            <a:endParaRPr lang="es-ES" sz="2800" dirty="0" smtClean="0">
              <a:latin typeface="+mn-lt"/>
            </a:endParaRPr>
          </a:p>
          <a:p>
            <a:pPr marL="0" indent="0" algn="just">
              <a:buNone/>
            </a:pPr>
            <a:r>
              <a:rPr lang="es-ES" sz="2800" i="1" dirty="0">
                <a:latin typeface="+mn-lt"/>
              </a:rPr>
              <a:t>El ciclo de vida RUP es una implementación del </a:t>
            </a:r>
            <a:r>
              <a:rPr lang="es-ES" sz="2800" i="1" u="sng" dirty="0">
                <a:latin typeface="+mn-lt"/>
              </a:rPr>
              <a:t>Desarrollo en espiral</a:t>
            </a:r>
            <a:r>
              <a:rPr lang="es-ES" sz="2800" i="1" dirty="0">
                <a:latin typeface="+mn-lt"/>
              </a:rPr>
              <a:t>. Fue creado ensamblando los elementos en secuencias </a:t>
            </a:r>
            <a:r>
              <a:rPr lang="es-ES" sz="2800" i="1" dirty="0" err="1">
                <a:latin typeface="+mn-lt"/>
              </a:rPr>
              <a:t>semi</a:t>
            </a:r>
            <a:r>
              <a:rPr lang="es-ES" sz="2800" i="1" dirty="0">
                <a:latin typeface="+mn-lt"/>
              </a:rPr>
              <a:t>-ordenadas. El ciclo de vida organiza las tareas en fases e iteraciones.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3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907504"/>
          </a:xfrm>
        </p:spPr>
        <p:txBody>
          <a:bodyPr/>
          <a:lstStyle/>
          <a:p>
            <a:r>
              <a:rPr lang="es-ES" i="1" dirty="0">
                <a:effectLst/>
              </a:rPr>
              <a:t>Principales características</a:t>
            </a:r>
            <a:r>
              <a:rPr lang="es-ES" dirty="0">
                <a:effectLst/>
              </a:rPr>
              <a:t/>
            </a:r>
            <a:br>
              <a:rPr lang="es-ES" dirty="0">
                <a:effectLst/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s-ES" dirty="0">
                <a:latin typeface="+mn-lt"/>
              </a:rPr>
              <a:t>Forma disciplinada de asignar tareas y responsabilidades (quién hace qué, cuándo y cómo)</a:t>
            </a:r>
          </a:p>
          <a:p>
            <a:pPr lvl="0"/>
            <a:r>
              <a:rPr lang="es-ES" dirty="0">
                <a:latin typeface="+mn-lt"/>
              </a:rPr>
              <a:t>Pretende implementar las mejores prácticas en Ingeniería de Software</a:t>
            </a:r>
          </a:p>
          <a:p>
            <a:pPr lvl="0"/>
            <a:r>
              <a:rPr lang="es-ES" dirty="0">
                <a:latin typeface="+mn-lt"/>
              </a:rPr>
              <a:t>Desarrollo iterativo</a:t>
            </a:r>
          </a:p>
          <a:p>
            <a:pPr lvl="0"/>
            <a:r>
              <a:rPr lang="es-ES" dirty="0">
                <a:latin typeface="+mn-lt"/>
              </a:rPr>
              <a:t>Administración de requisitos</a:t>
            </a:r>
          </a:p>
          <a:p>
            <a:pPr lvl="0"/>
            <a:r>
              <a:rPr lang="es-ES" dirty="0">
                <a:latin typeface="+mn-lt"/>
              </a:rPr>
              <a:t>Uso de arquitectura </a:t>
            </a:r>
            <a:r>
              <a:rPr lang="es-ES" u="sng" dirty="0">
                <a:latin typeface="+mn-lt"/>
              </a:rPr>
              <a:t>basada en componentes</a:t>
            </a:r>
            <a:endParaRPr lang="es-ES" dirty="0">
              <a:latin typeface="+mn-lt"/>
            </a:endParaRPr>
          </a:p>
          <a:p>
            <a:pPr lvl="0"/>
            <a:r>
              <a:rPr lang="es-ES" dirty="0">
                <a:latin typeface="+mn-lt"/>
              </a:rPr>
              <a:t>Control de cambios</a:t>
            </a:r>
          </a:p>
          <a:p>
            <a:pPr lvl="0"/>
            <a:r>
              <a:rPr lang="es-ES" dirty="0">
                <a:latin typeface="+mn-lt"/>
              </a:rPr>
              <a:t>Modelado visual del software</a:t>
            </a:r>
          </a:p>
          <a:p>
            <a:pPr lvl="0"/>
            <a:r>
              <a:rPr lang="es-ES" dirty="0">
                <a:latin typeface="+mn-lt"/>
              </a:rPr>
              <a:t>Verificación de la calidad del software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49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525963"/>
          </a:xfrm>
        </p:spPr>
        <p:txBody>
          <a:bodyPr/>
          <a:lstStyle/>
          <a:p>
            <a:pPr algn="just"/>
            <a:r>
              <a:rPr lang="es-ES" dirty="0">
                <a:latin typeface="+mn-lt"/>
              </a:rPr>
              <a:t>El RUP es un producto de </a:t>
            </a:r>
            <a:r>
              <a:rPr lang="es-ES" dirty="0" err="1">
                <a:latin typeface="+mn-lt"/>
              </a:rPr>
              <a:t>Rational</a:t>
            </a:r>
            <a:r>
              <a:rPr lang="es-ES" dirty="0">
                <a:latin typeface="+mn-lt"/>
              </a:rPr>
              <a:t> (IBM). Se caracteriza por ser iterativo e incremental, estar centrado en la arquitectura y guiado por los casos de uso. Incluye artefactos (que son los productos tangibles del proceso como por ejemplo, el modelo de </a:t>
            </a:r>
            <a:r>
              <a:rPr lang="es-ES" u="sng" dirty="0">
                <a:latin typeface="+mn-lt"/>
              </a:rPr>
              <a:t>casos de uso</a:t>
            </a:r>
            <a:r>
              <a:rPr lang="es-ES" dirty="0">
                <a:latin typeface="+mn-lt"/>
              </a:rPr>
              <a:t>, el código fuente, etc.) y roles (papel que desempeña una persona en un determinado momento, una persona puede desempeñar distintos roles a lo largo del proceso).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179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63488"/>
          </a:xfrm>
        </p:spPr>
        <p:txBody>
          <a:bodyPr/>
          <a:lstStyle/>
          <a:p>
            <a:r>
              <a:rPr lang="es-ES" i="1" dirty="0" smtClean="0"/>
              <a:t>Fases</a:t>
            </a:r>
            <a:endParaRPr lang="es-ES" i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4824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latin typeface="+mn-lt"/>
              </a:rPr>
              <a:t>RUP comprende 2 aspectos importantes por los cuales se establecen las disciplinas</a:t>
            </a:r>
            <a:r>
              <a:rPr lang="es-ES" dirty="0" smtClean="0">
                <a:latin typeface="+mn-lt"/>
              </a:rPr>
              <a:t>:</a:t>
            </a:r>
          </a:p>
          <a:p>
            <a:endParaRPr lang="es-ES" dirty="0">
              <a:latin typeface="+mn-lt"/>
            </a:endParaRPr>
          </a:p>
          <a:p>
            <a:pPr marL="0" indent="0">
              <a:buNone/>
            </a:pPr>
            <a:r>
              <a:rPr lang="es-ES" dirty="0">
                <a:latin typeface="+mn-lt"/>
              </a:rPr>
              <a:t>'</a:t>
            </a:r>
            <a:r>
              <a:rPr lang="es-ES" b="1" i="1" dirty="0">
                <a:latin typeface="+mn-lt"/>
              </a:rPr>
              <a:t>Proceso'</a:t>
            </a:r>
            <a:r>
              <a:rPr lang="es-ES" b="1" dirty="0">
                <a:latin typeface="+mn-lt"/>
              </a:rPr>
              <a:t>:</a:t>
            </a:r>
            <a:r>
              <a:rPr lang="es-ES" dirty="0">
                <a:latin typeface="+mn-lt"/>
              </a:rPr>
              <a:t> </a:t>
            </a:r>
            <a:endParaRPr lang="es-ES" dirty="0" smtClean="0">
              <a:latin typeface="+mn-lt"/>
            </a:endParaRPr>
          </a:p>
          <a:p>
            <a:pPr lvl="0"/>
            <a:r>
              <a:rPr lang="es-ES" dirty="0" smtClean="0">
                <a:latin typeface="+mn-lt"/>
              </a:rPr>
              <a:t>Modelado de negocio</a:t>
            </a:r>
          </a:p>
          <a:p>
            <a:pPr lvl="0"/>
            <a:r>
              <a:rPr lang="es-ES" dirty="0" smtClean="0">
                <a:latin typeface="+mn-lt"/>
              </a:rPr>
              <a:t>Requisitos</a:t>
            </a:r>
            <a:endParaRPr lang="es-ES" dirty="0">
              <a:latin typeface="+mn-lt"/>
            </a:endParaRPr>
          </a:p>
          <a:p>
            <a:pPr lvl="0"/>
            <a:r>
              <a:rPr lang="es-ES" dirty="0">
                <a:latin typeface="+mn-lt"/>
              </a:rPr>
              <a:t>Análisis y Diseño</a:t>
            </a:r>
          </a:p>
          <a:p>
            <a:pPr lvl="0"/>
            <a:r>
              <a:rPr lang="es-ES" dirty="0">
                <a:latin typeface="+mn-lt"/>
              </a:rPr>
              <a:t>Implementación</a:t>
            </a:r>
          </a:p>
          <a:p>
            <a:pPr lvl="0"/>
            <a:r>
              <a:rPr lang="es-ES" dirty="0">
                <a:latin typeface="+mn-lt"/>
              </a:rPr>
              <a:t>Pruebas</a:t>
            </a:r>
          </a:p>
          <a:p>
            <a:pPr lvl="0"/>
            <a:r>
              <a:rPr lang="es-ES" dirty="0" smtClean="0">
                <a:latin typeface="+mn-lt"/>
              </a:rPr>
              <a:t>Despliegue</a:t>
            </a:r>
          </a:p>
          <a:p>
            <a:pPr lvl="0"/>
            <a:endParaRPr lang="es-ES" dirty="0" smtClean="0">
              <a:latin typeface="+mn-lt"/>
            </a:endParaRPr>
          </a:p>
          <a:p>
            <a:pPr marL="0" indent="0">
              <a:buNone/>
            </a:pPr>
            <a:r>
              <a:rPr lang="es-ES" b="1" dirty="0" smtClean="0">
                <a:latin typeface="+mn-lt"/>
              </a:rPr>
              <a:t>Soporte:</a:t>
            </a:r>
            <a:r>
              <a:rPr lang="es-ES" dirty="0" smtClean="0">
                <a:latin typeface="+mn-lt"/>
              </a:rPr>
              <a:t> En esta parte nos encontramos con las siguientes etapas:</a:t>
            </a:r>
          </a:p>
          <a:p>
            <a:pPr lvl="0"/>
            <a:r>
              <a:rPr lang="es-ES" dirty="0" smtClean="0">
                <a:latin typeface="+mn-lt"/>
              </a:rPr>
              <a:t>Gestión </a:t>
            </a:r>
            <a:r>
              <a:rPr lang="es-ES" dirty="0">
                <a:latin typeface="+mn-lt"/>
              </a:rPr>
              <a:t>del cambio y configuraciones</a:t>
            </a:r>
          </a:p>
          <a:p>
            <a:pPr lvl="0"/>
            <a:r>
              <a:rPr lang="es-ES" dirty="0">
                <a:latin typeface="+mn-lt"/>
              </a:rPr>
              <a:t>Gestión del proyecto</a:t>
            </a:r>
          </a:p>
          <a:p>
            <a:pPr lvl="0"/>
            <a:r>
              <a:rPr lang="es-ES" dirty="0">
                <a:latin typeface="+mn-lt"/>
              </a:rPr>
              <a:t>Entorno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633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>
                <a:latin typeface="+mn-lt"/>
              </a:rPr>
              <a:t>La estructura dinámica de RUP es la que permite que éste sea un proceso de desarrollo fundamentalmente iterativo, y en esta parte se ven inmersas las 4 fases descritas anteriormente</a:t>
            </a:r>
            <a:r>
              <a:rPr lang="es-ES" dirty="0" smtClean="0">
                <a:latin typeface="+mn-lt"/>
              </a:rPr>
              <a:t>:</a:t>
            </a:r>
          </a:p>
          <a:p>
            <a:pPr algn="just"/>
            <a:endParaRPr lang="es-ES" dirty="0">
              <a:latin typeface="+mn-lt"/>
            </a:endParaRPr>
          </a:p>
          <a:p>
            <a:pPr algn="just"/>
            <a:r>
              <a:rPr lang="es-ES" u="sng" dirty="0">
                <a:latin typeface="+mn-lt"/>
              </a:rPr>
              <a:t>Fase de Inicio</a:t>
            </a:r>
            <a:r>
              <a:rPr lang="es-ES" dirty="0">
                <a:latin typeface="+mn-lt"/>
              </a:rPr>
              <a:t>: Esta fase tiene como propósito definir y acordar el alcance del proyecto con los patrocinadores, identificar los riesgos asociados al proyecto, producir el plan de las fases y el de iteraciones posteriores. “detalles muy generales de la arquitectura de software”</a:t>
            </a:r>
          </a:p>
          <a:p>
            <a:pPr marL="0" indent="0" algn="just">
              <a:buNone/>
            </a:pPr>
            <a:r>
              <a:rPr lang="es-ES" dirty="0">
                <a:latin typeface="+mn-lt"/>
              </a:rPr>
              <a:t> </a:t>
            </a:r>
          </a:p>
          <a:p>
            <a:pPr algn="just"/>
            <a:r>
              <a:rPr lang="es-ES" u="sng" dirty="0">
                <a:latin typeface="+mn-lt"/>
              </a:rPr>
              <a:t>Fase de </a:t>
            </a:r>
            <a:r>
              <a:rPr lang="es-ES" u="sng" dirty="0" smtClean="0">
                <a:latin typeface="+mn-lt"/>
              </a:rPr>
              <a:t>Elaboración</a:t>
            </a:r>
            <a:r>
              <a:rPr lang="es-ES" dirty="0">
                <a:latin typeface="+mn-lt"/>
              </a:rPr>
              <a:t>: En la fase de elaboración se diseña la solución preliminar , se seleccionan los casos de uso que permiten definir la arquitectura base del sistema y se desarrollaran en esta fase, y el primer análisis del dominio del </a:t>
            </a:r>
            <a:r>
              <a:rPr lang="es-ES" dirty="0" smtClean="0">
                <a:latin typeface="+mn-lt"/>
              </a:rPr>
              <a:t>problema</a:t>
            </a:r>
            <a:r>
              <a:rPr lang="es-ES" dirty="0">
                <a:latin typeface="+mn-lt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398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84576"/>
          </a:xfrm>
        </p:spPr>
        <p:txBody>
          <a:bodyPr>
            <a:normAutofit/>
          </a:bodyPr>
          <a:lstStyle/>
          <a:p>
            <a:pPr algn="just"/>
            <a:r>
              <a:rPr lang="es-ES" u="sng" dirty="0">
                <a:latin typeface="+mn-lt"/>
              </a:rPr>
              <a:t>Fase de Desarrollo</a:t>
            </a:r>
            <a:r>
              <a:rPr lang="es-ES" dirty="0">
                <a:latin typeface="+mn-lt"/>
              </a:rPr>
              <a:t>: El propósito de esta fase es completar la funcionalidad del sistema, para ello se deben clarificar los requisitos pendientes, administrar los cambios de acuerdo a las evaluaciones realizados por los usuarios y se realizan las mejoras para el proyecto</a:t>
            </a:r>
            <a:r>
              <a:rPr lang="es-ES" dirty="0" smtClean="0">
                <a:latin typeface="+mn-lt"/>
              </a:rPr>
              <a:t>.</a:t>
            </a:r>
          </a:p>
          <a:p>
            <a:pPr algn="just"/>
            <a:endParaRPr lang="es-ES" dirty="0">
              <a:latin typeface="+mn-lt"/>
            </a:endParaRPr>
          </a:p>
          <a:p>
            <a:pPr algn="just"/>
            <a:r>
              <a:rPr lang="es-ES" u="sng" dirty="0">
                <a:latin typeface="+mn-lt"/>
              </a:rPr>
              <a:t>Fase de </a:t>
            </a:r>
            <a:r>
              <a:rPr lang="es-ES" u="sng" dirty="0" smtClean="0">
                <a:latin typeface="+mn-lt"/>
              </a:rPr>
              <a:t>Transición </a:t>
            </a:r>
            <a:r>
              <a:rPr lang="es-ES" dirty="0">
                <a:latin typeface="+mn-lt"/>
              </a:rPr>
              <a:t>(cierre) El propósito de esta fase es asegurar que el software esté disponible para los usuarios finales, ajustar los errores y defectos encontrados en las pruebas de aceptación, capacitar a los usuarios y proveer el soporte técnico necesario.</a:t>
            </a:r>
          </a:p>
          <a:p>
            <a:pPr algn="just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5918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231</TotalTime>
  <Words>669</Words>
  <Application>Microsoft Office PowerPoint</Application>
  <PresentationFormat>Presentación en pantalla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Ejecutivo</vt:lpstr>
      <vt:lpstr>Metodologías de desarrollo de software RUP – Proceso Racional Unificado</vt:lpstr>
      <vt:lpstr>Rational Unified Process</vt:lpstr>
      <vt:lpstr>Principios de desarrollo </vt:lpstr>
      <vt:lpstr>Presentación de PowerPoint</vt:lpstr>
      <vt:lpstr>Principales características </vt:lpstr>
      <vt:lpstr>Presentación de PowerPoint</vt:lpstr>
      <vt:lpstr>Fases</vt:lpstr>
      <vt:lpstr>Presentación de PowerPoint</vt:lpstr>
      <vt:lpstr>Presentación de PowerPoint</vt:lpstr>
      <vt:lpstr>Ciclo de vida</vt:lpstr>
      <vt:lpstr>Presentación de PowerPoint</vt:lpstr>
      <vt:lpstr>Artefactos</vt:lpstr>
      <vt:lpstr>Presentación de PowerPoint</vt:lpstr>
      <vt:lpstr>Fases y artefactos</vt:lpstr>
      <vt:lpstr>Ventajas</vt:lpstr>
      <vt:lpstr>Desventajas</vt:lpstr>
      <vt:lpstr>!Gracias¡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de desarrollo de Software RUP – Proceso Racional Unificado</dc:title>
  <dc:creator>Cortés</dc:creator>
  <cp:lastModifiedBy>CortésAlvarez</cp:lastModifiedBy>
  <cp:revision>22</cp:revision>
  <dcterms:created xsi:type="dcterms:W3CDTF">2012-07-22T22:30:53Z</dcterms:created>
  <dcterms:modified xsi:type="dcterms:W3CDTF">2013-02-17T19:26:19Z</dcterms:modified>
</cp:coreProperties>
</file>