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26"/>
  </p:notesMasterIdLst>
  <p:sldIdLst>
    <p:sldId id="271" r:id="rId2"/>
    <p:sldId id="270" r:id="rId3"/>
    <p:sldId id="276" r:id="rId4"/>
    <p:sldId id="260" r:id="rId5"/>
    <p:sldId id="277" r:id="rId6"/>
    <p:sldId id="261" r:id="rId7"/>
    <p:sldId id="263" r:id="rId8"/>
    <p:sldId id="264" r:id="rId9"/>
    <p:sldId id="265" r:id="rId10"/>
    <p:sldId id="278" r:id="rId11"/>
    <p:sldId id="266" r:id="rId12"/>
    <p:sldId id="267" r:id="rId13"/>
    <p:sldId id="279" r:id="rId14"/>
    <p:sldId id="280" r:id="rId15"/>
    <p:sldId id="281" r:id="rId16"/>
    <p:sldId id="282" r:id="rId17"/>
    <p:sldId id="283" r:id="rId18"/>
    <p:sldId id="262" r:id="rId19"/>
    <p:sldId id="268" r:id="rId20"/>
    <p:sldId id="269" r:id="rId21"/>
    <p:sldId id="272" r:id="rId22"/>
    <p:sldId id="275" r:id="rId23"/>
    <p:sldId id="273" r:id="rId24"/>
    <p:sldId id="274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588" autoAdjust="0"/>
  </p:normalViewPr>
  <p:slideViewPr>
    <p:cSldViewPr snapToGrid="0">
      <p:cViewPr varScale="1">
        <p:scale>
          <a:sx n="76" d="100"/>
          <a:sy n="76" d="100"/>
        </p:scale>
        <p:origin x="2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C6276-F0A4-4A34-87FC-26EC057D9A78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20788-327F-46C6-8AC1-A53F42AC0A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68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A20788-327F-46C6-8AC1-A53F42AC0A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59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833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66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083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228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19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18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235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37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448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5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18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05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86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928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03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1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1F3C932-EE04-4D1F-BE9C-109CC39505D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75979BC-DA01-4971-ACAC-518305BE9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489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  <p:sldLayoutId id="2147483758" r:id="rId12"/>
    <p:sldLayoutId id="2147483759" r:id="rId13"/>
    <p:sldLayoutId id="2147483760" r:id="rId14"/>
    <p:sldLayoutId id="2147483761" r:id="rId15"/>
    <p:sldLayoutId id="2147483762" r:id="rId16"/>
    <p:sldLayoutId id="21474837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commons.wikimedia.org/wiki/File:Red_Shouldered_Hawk_portrait.jp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LSQL-Capstone-Projects-AUCA-2024/Tues_Hawks_ClimateChangeDataManagementAndAnalysisSystem2.git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plsql/index.htm" TargetMode="External"/><Relationship Id="rId2" Type="http://schemas.openxmlformats.org/officeDocument/2006/relationships/hyperlink" Target="https://docs.oracle.com/en/database/oracle/oracle-databas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AC705-BDF9-BB31-EDA4-CA0D4915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Tuesday Hawks Team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403075-A81F-B924-28B2-22A4E193A2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25859" y="2141538"/>
            <a:ext cx="3251306" cy="364966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A27A135-DE9E-AA67-52F8-B247C4C85A8B}"/>
              </a:ext>
            </a:extLst>
          </p:cNvPr>
          <p:cNvSpPr txBox="1"/>
          <p:nvPr/>
        </p:nvSpPr>
        <p:spPr>
          <a:xfrm>
            <a:off x="4157802" y="6176963"/>
            <a:ext cx="38763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s://commons.wikimedia.org/wiki/File:Red_Shouldered_Hawk_portrait.jp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373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9328A-D1A0-986B-BF08-17CDB19E8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Scope and Limitations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7681F-EB35-E02A-B38C-8C26F94A1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Scope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3D9968-486A-407D-8F13-91741F593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Limitations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1AA597-D7F1-A99C-3922-2D7A14211FC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Modern No. 20" panose="02070704070505020303" pitchFamily="18" charset="0"/>
              </a:rPr>
              <a:t>Performance Impact</a:t>
            </a:r>
            <a:r>
              <a:rPr lang="en-US" dirty="0">
                <a:latin typeface="Modern No. 20" panose="02070704070505020303" pitchFamily="18" charset="0"/>
              </a:rPr>
              <a:t>: Triggers can introduce performance overhead.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Modern No. 20" panose="02070704070505020303" pitchFamily="18" charset="0"/>
              </a:rPr>
              <a:t>Complexity in Debugging</a:t>
            </a:r>
            <a:r>
              <a:rPr lang="en-US" dirty="0">
                <a:latin typeface="Modern No. 20" panose="02070704070505020303" pitchFamily="18" charset="0"/>
              </a:rPr>
              <a:t>: Triggers and complex business logic can be challenging to debug.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Modern No. 20" panose="02070704070505020303" pitchFamily="18" charset="0"/>
              </a:rPr>
              <a:t>Limited User Control</a:t>
            </a:r>
            <a:r>
              <a:rPr lang="en-US" dirty="0">
                <a:latin typeface="Modern No. 20" panose="02070704070505020303" pitchFamily="18" charset="0"/>
              </a:rPr>
              <a:t>: Restrictions on data access may limit flexibility for authorized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Modern No. 20" panose="02070704070505020303" pitchFamily="18" charset="0"/>
              </a:rPr>
              <a:t>Scalability</a:t>
            </a:r>
            <a:r>
              <a:rPr lang="en-US" dirty="0">
                <a:latin typeface="Modern No. 20" panose="02070704070505020303" pitchFamily="18" charset="0"/>
              </a:rPr>
              <a:t>: The system may require optimizations for handling larger datasets efficiently.</a:t>
            </a:r>
          </a:p>
          <a:p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A69261B7-E736-5575-7D9C-74D60D774D0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85801" y="2761042"/>
            <a:ext cx="414728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Triggers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: Ensure data integrity and log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important changes.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Cursors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: Enable detailed processing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climate data row by row.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Functions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: Simplify and reuse complex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climate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Packages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: Enhance code organization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and reusability.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Auditing and Restrictions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: Track changes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and ensure only authorized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 modify sensitive data. </a:t>
            </a:r>
          </a:p>
        </p:txBody>
      </p:sp>
    </p:spTree>
    <p:extLst>
      <p:ext uri="{BB962C8B-B14F-4D97-AF65-F5344CB8AC3E}">
        <p14:creationId xmlns:p14="http://schemas.microsoft.com/office/powerpoint/2010/main" val="1776503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3869-B5AD-BABE-1DEF-AB544E664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Performance Optimization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5FFB010-B5E9-4C3C-27D8-2C3C1132A3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6"/>
            <a:ext cx="496001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Strategies: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Indexed querying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Efficient join operations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Modular database design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Enterprise Manager monitoring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Sample Performance Metrics: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Quick regional data retrieval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Efficient emissions tracking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Scalable data processing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789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7862-B64D-57FA-EF13-EF055C76E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Data Visualization &amp; Reporting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44CB162-5C0A-E94E-0A76-C9B61AAA46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23966"/>
            <a:ext cx="5880136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Reporting Capabilities: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Region-specific climate trends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Emissions by source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Species conservation status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Mitigation effort tracking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Future Visualization Enhancements </a:t>
            </a:r>
          </a:p>
        </p:txBody>
      </p:sp>
    </p:spTree>
    <p:extLst>
      <p:ext uri="{BB962C8B-B14F-4D97-AF65-F5344CB8AC3E}">
        <p14:creationId xmlns:p14="http://schemas.microsoft.com/office/powerpoint/2010/main" val="2762531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35459-D3E7-2F72-BB2C-88BAA77E3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dirty="0">
                <a:latin typeface="Modern No. 20" panose="02070704070505020303" pitchFamily="18" charset="0"/>
              </a:rPr>
              <a:t>Project Development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1EF702-6EE5-ACA6-FF7F-B5259F560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Modern No. 20" panose="02070704070505020303" pitchFamily="18" charset="0"/>
              </a:rPr>
              <a:t>Step 1: Initial Conceptualization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Step 2: System Design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Step 3: Implementation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Step 4: Advanced Features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Step 5: Testing and Validation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Step 6: Documentation and Deployment</a:t>
            </a:r>
          </a:p>
        </p:txBody>
      </p:sp>
    </p:spTree>
    <p:extLst>
      <p:ext uri="{BB962C8B-B14F-4D97-AF65-F5344CB8AC3E}">
        <p14:creationId xmlns:p14="http://schemas.microsoft.com/office/powerpoint/2010/main" val="80334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6746-33F1-22C0-4D1F-1FE38750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Challenges Encountered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31627-E89B-598C-35E1-2CFE294D1B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Modern No. 20" panose="02070704070505020303" pitchFamily="18" charset="0"/>
              </a:rPr>
              <a:t>Technical Challenges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87ED9C-2E38-39AE-EBFF-7447588AC0A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>
                <a:latin typeface="Modern No. 20" panose="02070704070505020303" pitchFamily="18" charset="0"/>
              </a:rPr>
              <a:t>Data Complexity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Performance Limitations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Security and Access Control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Data Validation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A9B89B-8964-5C49-572B-D3AC1787D1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>
                <a:latin typeface="Modern No. 20" panose="02070704070505020303" pitchFamily="18" charset="0"/>
              </a:rPr>
              <a:t>Collaboration Challenges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6B404-B083-B4B8-F76C-E9E926AFEBE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>
                <a:latin typeface="Modern No. 20" panose="02070704070505020303" pitchFamily="18" charset="0"/>
              </a:rPr>
              <a:t>Team Coordination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Technical Skill Variations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32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11C93-CE3D-F526-38B9-1863979F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dirty="0">
                <a:latin typeface="Modern No. 20" panose="02070704070505020303" pitchFamily="18" charset="0"/>
              </a:rPr>
              <a:t>Planned Improvements &amp; Future Directions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F4BA21-1B84-B467-96A7-4A91296358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Modern No. 20" panose="02070704070505020303" pitchFamily="18" charset="0"/>
              </a:rPr>
              <a:t>Short-term Improvements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C35EA-0575-0452-8C9E-662ED2F22DD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>
                <a:latin typeface="Modern No. 20" panose="02070704070505020303" pitchFamily="18" charset="0"/>
              </a:rPr>
              <a:t>Enhanced Machine Learning Integration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Visualization Enhancements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Data Collection Automation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EC76A0-97EC-48B9-84D3-9BB59F282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>
                <a:latin typeface="Modern No. 20" panose="02070704070505020303" pitchFamily="18" charset="0"/>
              </a:rPr>
              <a:t>Long-term Directions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BDDB0-0CFE-8BA5-49D2-B3A39B182F9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Modern No. 20" panose="02070704070505020303" pitchFamily="18" charset="0"/>
              </a:rPr>
              <a:t>AI-Powered Climate Insights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Global Collaboration Platform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Advanced Simulation Capabilities</a:t>
            </a:r>
          </a:p>
        </p:txBody>
      </p:sp>
    </p:spTree>
    <p:extLst>
      <p:ext uri="{BB962C8B-B14F-4D97-AF65-F5344CB8AC3E}">
        <p14:creationId xmlns:p14="http://schemas.microsoft.com/office/powerpoint/2010/main" val="551139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4F3A-65F7-715C-BE62-7A0041E0A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Modern No. 20" panose="02070704070505020303" pitchFamily="18" charset="0"/>
              </a:rPr>
              <a:t>Key Learning Outcomes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F1BBA-0309-86C4-408C-0BD7E02D3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dirty="0">
                <a:latin typeface="Modern No. 20" panose="02070704070505020303" pitchFamily="18" charset="0"/>
              </a:rPr>
              <a:t>Technical Learnings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619678-D0D8-E531-9BEF-D1BF1F09124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z="2800" dirty="0">
                <a:latin typeface="Modern No. 20" panose="02070704070505020303" pitchFamily="18" charset="0"/>
              </a:rPr>
              <a:t>Database Design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PL/SQL Programming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System Architecture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8D9C1-6AD0-ECE8-AFA6-E95629BB9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3200" dirty="0">
                <a:latin typeface="Modern No. 20" panose="02070704070505020303" pitchFamily="18" charset="0"/>
              </a:rPr>
              <a:t>Soft Skills and Professional Development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111C4-5EA1-D6F9-EAD8-51EF2A7202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2800" dirty="0">
                <a:latin typeface="Modern No. 20" panose="02070704070505020303" pitchFamily="18" charset="0"/>
              </a:rPr>
              <a:t>Team Collaboration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Project Management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Research and Innovation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304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59393-6FDD-7792-AC80-869460CC5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Impact and Significance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4568194-4F63-D6EB-00F3-CFF9BB7E54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920193"/>
            <a:ext cx="10397398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Contribution to climate change research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Potential for policy-making support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Demonstrating innovative technological solutions to global challenges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Bridging technology and environmental science </a:t>
            </a:r>
          </a:p>
        </p:txBody>
      </p:sp>
    </p:spTree>
    <p:extLst>
      <p:ext uri="{BB962C8B-B14F-4D97-AF65-F5344CB8AC3E}">
        <p14:creationId xmlns:p14="http://schemas.microsoft.com/office/powerpoint/2010/main" val="97942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3A658-2682-BBC1-9EB2-FC07F9BBA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System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6ED5F8-2E46-3F34-2FFC-237A823E4E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39136"/>
            <a:ext cx="573746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Database: Oracle Database 21c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Technologies: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PL/SQL for data analysis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Pluggable Database architecture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Enterprise Manager for monitoring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Key Features: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Modular design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Scalable infrastructure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Comprehensive data tracking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24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4BF7-88CF-3480-0C80-0B16D45C0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Future Roadmap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E6770-3D2E-1806-57E5-F202C71CB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Modern No. 20" panose="02070704070505020303" pitchFamily="18" charset="0"/>
              </a:rPr>
              <a:t>Planned Improvements: </a:t>
            </a:r>
          </a:p>
          <a:p>
            <a:r>
              <a:rPr lang="en-US" sz="2800" dirty="0">
                <a:latin typeface="Modern No. 20" panose="02070704070505020303" pitchFamily="18" charset="0"/>
              </a:rPr>
              <a:t>Machine Learning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Modern No. 20" panose="02070704070505020303" pitchFamily="18" charset="0"/>
              </a:rPr>
              <a:t>Enhanced Visualization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Modern No. 20" panose="02070704070505020303" pitchFamily="18" charset="0"/>
              </a:rPr>
              <a:t>Automated External 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Modern No. 20" panose="02070704070505020303" pitchFamily="18" charset="0"/>
              </a:rPr>
              <a:t>Expanded Predictive Analytics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34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179CF-06D7-37B5-C970-2BC16E35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Team Credits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034889E-481D-F3FD-7A63-EEA79DB27C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230482"/>
              </p:ext>
            </p:extLst>
          </p:nvPr>
        </p:nvGraphicFramePr>
        <p:xfrm>
          <a:off x="490888" y="1917577"/>
          <a:ext cx="11119783" cy="4716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411">
                  <a:extLst>
                    <a:ext uri="{9D8B030D-6E8A-4147-A177-3AD203B41FA5}">
                      <a16:colId xmlns:a16="http://schemas.microsoft.com/office/drawing/2014/main" val="1153613998"/>
                    </a:ext>
                  </a:extLst>
                </a:gridCol>
                <a:gridCol w="4504623">
                  <a:extLst>
                    <a:ext uri="{9D8B030D-6E8A-4147-A177-3AD203B41FA5}">
                      <a16:colId xmlns:a16="http://schemas.microsoft.com/office/drawing/2014/main" val="3181065387"/>
                    </a:ext>
                  </a:extLst>
                </a:gridCol>
                <a:gridCol w="5315749">
                  <a:extLst>
                    <a:ext uri="{9D8B030D-6E8A-4147-A177-3AD203B41FA5}">
                      <a16:colId xmlns:a16="http://schemas.microsoft.com/office/drawing/2014/main" val="1536740887"/>
                    </a:ext>
                  </a:extLst>
                </a:gridCol>
              </a:tblGrid>
              <a:tr h="365505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6132444"/>
                  </a:ext>
                </a:extLst>
              </a:tr>
              <a:tr h="365505">
                <a:tc>
                  <a:txBody>
                    <a:bodyPr/>
                    <a:lstStyle/>
                    <a:p>
                      <a:r>
                        <a:rPr lang="en-US" dirty="0"/>
                        <a:t>26142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 NZIZA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Lead System Designer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7425072"/>
                  </a:ext>
                </a:extLst>
              </a:tr>
              <a:tr h="365505">
                <a:tc>
                  <a:txBody>
                    <a:bodyPr/>
                    <a:lstStyle/>
                    <a:p>
                      <a:r>
                        <a:rPr lang="en-US" dirty="0"/>
                        <a:t>26260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Keza</a:t>
                      </a:r>
                      <a:r>
                        <a:rPr lang="en-US" dirty="0"/>
                        <a:t> Manzi Leila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Application Tester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3187979"/>
                  </a:ext>
                </a:extLst>
              </a:tr>
              <a:tr h="365505">
                <a:tc>
                  <a:txBody>
                    <a:bodyPr/>
                    <a:lstStyle/>
                    <a:p>
                      <a:r>
                        <a:rPr lang="en-US" dirty="0"/>
                        <a:t>25080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Mutezintare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Abdulshaku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UI/UX Designer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49012"/>
                  </a:ext>
                </a:extLst>
              </a:tr>
              <a:tr h="365505">
                <a:tc>
                  <a:txBody>
                    <a:bodyPr/>
                    <a:lstStyle/>
                    <a:p>
                      <a:r>
                        <a:rPr lang="en-US" dirty="0"/>
                        <a:t>26421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Titus </a:t>
                      </a:r>
                      <a:r>
                        <a:rPr lang="en-US" dirty="0" err="1"/>
                        <a:t>Irimaso</a:t>
                      </a:r>
                      <a:r>
                        <a:rPr lang="en-US" dirty="0"/>
                        <a:t> Mucyo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 Architect &amp; Developer.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636472"/>
                  </a:ext>
                </a:extLst>
              </a:tr>
              <a:tr h="365505">
                <a:tc>
                  <a:txBody>
                    <a:bodyPr/>
                    <a:lstStyle/>
                    <a:p>
                      <a:r>
                        <a:rPr lang="en-US" dirty="0"/>
                        <a:t>26456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UMUTONI Ornella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Administrator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027856"/>
                  </a:ext>
                </a:extLst>
              </a:tr>
              <a:tr h="639635">
                <a:tc>
                  <a:txBody>
                    <a:bodyPr/>
                    <a:lstStyle/>
                    <a:p>
                      <a:r>
                        <a:rPr lang="en-US" dirty="0"/>
                        <a:t>25975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Ollomo Abagha Daniel</a:t>
                      </a:r>
                    </a:p>
                    <a:p>
                      <a:r>
                        <a:rPr lang="it-IT" dirty="0"/>
                        <a:t>Melvyne Rod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Security Specialist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1437303"/>
                  </a:ext>
                </a:extLst>
              </a:tr>
              <a:tr h="365505">
                <a:tc>
                  <a:txBody>
                    <a:bodyPr/>
                    <a:lstStyle/>
                    <a:p>
                      <a:r>
                        <a:rPr lang="en-US" dirty="0"/>
                        <a:t>26161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Mutimutuje</a:t>
                      </a:r>
                      <a:r>
                        <a:rPr lang="en-US" dirty="0"/>
                        <a:t> Pierre Celestin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Backend Developer.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89165"/>
                  </a:ext>
                </a:extLst>
              </a:tr>
              <a:tr h="365505">
                <a:tc>
                  <a:txBody>
                    <a:bodyPr/>
                    <a:lstStyle/>
                    <a:p>
                      <a:r>
                        <a:rPr lang="en-US" dirty="0"/>
                        <a:t>26066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MANZI </a:t>
                      </a:r>
                      <a:r>
                        <a:rPr lang="en-US" dirty="0" err="1"/>
                        <a:t>Ngoga</a:t>
                      </a:r>
                      <a:r>
                        <a:rPr lang="en-US" dirty="0"/>
                        <a:t> Rodriguez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Quality Assurance Analyst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870992"/>
                  </a:ext>
                </a:extLst>
              </a:tr>
              <a:tr h="366254">
                <a:tc>
                  <a:txBody>
                    <a:bodyPr/>
                    <a:lstStyle/>
                    <a:p>
                      <a:r>
                        <a:rPr lang="en-US" dirty="0"/>
                        <a:t>26047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Muhire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Mico</a:t>
                      </a:r>
                      <a:r>
                        <a:rPr lang="en-US" dirty="0"/>
                        <a:t> Blaise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 Analyst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2393295"/>
                  </a:ext>
                </a:extLst>
              </a:tr>
              <a:tr h="365505">
                <a:tc>
                  <a:txBody>
                    <a:bodyPr/>
                    <a:lstStyle/>
                    <a:p>
                      <a:r>
                        <a:rPr lang="en-US" dirty="0"/>
                        <a:t>26524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BISIMWA </a:t>
                      </a:r>
                      <a:r>
                        <a:rPr lang="en-US" dirty="0" err="1"/>
                        <a:t>Cyusa</a:t>
                      </a:r>
                      <a:r>
                        <a:rPr lang="en-US" dirty="0"/>
                        <a:t> 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Scheduler &amp; Tester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8215492"/>
                  </a:ext>
                </a:extLst>
              </a:tr>
              <a:tr h="418601">
                <a:tc>
                  <a:txBody>
                    <a:bodyPr/>
                    <a:lstStyle/>
                    <a:p>
                      <a:r>
                        <a:rPr lang="en-US" dirty="0"/>
                        <a:t>26063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Murerwa Grace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18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35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1677-0478-838E-AC97-7E5BE728F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Project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6CA31-4750-A9C2-49B3-AF2EEA7AA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Modern No. 20" panose="02070704070505020303" pitchFamily="18" charset="0"/>
              </a:rPr>
              <a:t>Research Benefits: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Modern No. 20" panose="02070704070505020303" pitchFamily="18" charset="0"/>
              </a:rPr>
              <a:t>Comprehensive climate data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Modern No. 20" panose="02070704070505020303" pitchFamily="18" charset="0"/>
              </a:rPr>
              <a:t>Improved decision-making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Modern No. 20" panose="02070704070505020303" pitchFamily="18" charset="0"/>
              </a:rPr>
              <a:t>Enhanced data accessibility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Modern No. 20" panose="02070704070505020303" pitchFamily="18" charset="0"/>
              </a:rPr>
              <a:t>Scalable research infrastructure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97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949E-819E-C21E-CC7F-AC1E0F08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Q&amp;A / 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47334-0E1C-F712-9E0E-78041CFC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5530" y="2160233"/>
            <a:ext cx="8915400" cy="3777622"/>
          </a:xfrm>
        </p:spPr>
        <p:txBody>
          <a:bodyPr/>
          <a:lstStyle/>
          <a:p>
            <a:r>
              <a:rPr lang="en-US" sz="2800" dirty="0">
                <a:latin typeface="Modern No. 20" panose="02070704070505020303" pitchFamily="18" charset="0"/>
              </a:rPr>
              <a:t>Project Repository link:</a:t>
            </a:r>
          </a:p>
          <a:p>
            <a:pPr marL="0" indent="0">
              <a:buNone/>
            </a:pPr>
            <a:r>
              <a:rPr lang="en-US" dirty="0">
                <a:latin typeface="Modern No. 20" panose="02070704070505020303" pitchFamily="18" charset="0"/>
                <a:hlinkClick r:id="rId2"/>
              </a:rPr>
              <a:t>https://github.com/PLSQL-Capstone-Projects-AUCA-2024/Tues_Hawks_ClimateChangeDataManagementAndAnalysisSystem2.git</a:t>
            </a:r>
            <a:endParaRPr lang="en-US" dirty="0">
              <a:latin typeface="Modern No. 20" panose="0207070407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148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50801-4183-51B5-AAD3-FA92CF1F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i="0" u="none" strike="noStrike" dirty="0">
                <a:effectLst/>
                <a:latin typeface="Modern No. 20" panose="02070704070505020303" pitchFamily="18" charset="0"/>
              </a:rPr>
              <a:t>References</a:t>
            </a:r>
            <a:endParaRPr lang="en-US" sz="6000" dirty="0">
              <a:latin typeface="Modern No. 20" panose="020707040705050203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139F2-0B1D-12CE-9CEF-FF3C4C2FB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Modern No. 20" panose="02070704070505020303" pitchFamily="18" charset="0"/>
              </a:rPr>
              <a:t>Books and Articles:</a:t>
            </a:r>
            <a:endParaRPr lang="en-US" sz="1600" b="0" i="0" u="none" strike="noStrike" dirty="0">
              <a:effectLst/>
              <a:latin typeface="Modern No. 20" panose="02070704070505020303" pitchFamily="18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effectLst/>
                <a:latin typeface="Modern No. 20" panose="02070704070505020303" pitchFamily="18" charset="0"/>
              </a:rPr>
              <a:t>Oracle PL/SQL Programming</a:t>
            </a:r>
            <a:r>
              <a:rPr lang="en-US" b="0" i="0" u="none" strike="noStrike" dirty="0">
                <a:effectLst/>
                <a:latin typeface="Modern No. 20" panose="02070704070505020303" pitchFamily="18" charset="0"/>
              </a:rPr>
              <a:t> by Steven Feuerstein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b="0" i="1" u="none" strike="noStrike" dirty="0">
                <a:effectLst/>
                <a:latin typeface="Modern No. 20" panose="02070704070505020303" pitchFamily="18" charset="0"/>
              </a:rPr>
              <a:t>Database Systems: The Complete Book</a:t>
            </a:r>
            <a:r>
              <a:rPr lang="en-US" b="0" i="0" u="none" strike="noStrike" dirty="0">
                <a:effectLst/>
                <a:latin typeface="Modern No. 20" panose="02070704070505020303" pitchFamily="18" charset="0"/>
              </a:rPr>
              <a:t> by Hector Garcia-Molina, Jeff Ullman, Jennifer Widom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Modern No. 20" panose="02070704070505020303" pitchFamily="18" charset="0"/>
              </a:rPr>
              <a:t>Online Resources:</a:t>
            </a:r>
            <a:endParaRPr lang="en-US" sz="1600" b="0" i="0" u="none" strike="noStrike" dirty="0">
              <a:effectLst/>
              <a:latin typeface="Modern No. 20" panose="02070704070505020303" pitchFamily="18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Modern No. 20" panose="02070704070505020303" pitchFamily="18" charset="0"/>
              </a:rPr>
              <a:t>Oracle PL/SQL Documentation (</a:t>
            </a:r>
            <a:r>
              <a:rPr lang="en-US" b="0" i="0" u="sng" strike="noStrike" dirty="0">
                <a:effectLst/>
                <a:latin typeface="Modern No. 20" panose="02070704070505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https://docs.oracle.com/en/database/oracle/oracle-database/</a:t>
            </a:r>
            <a:r>
              <a:rPr lang="en-US" b="0" i="0" u="none" strike="noStrike" dirty="0">
                <a:effectLst/>
                <a:latin typeface="Modern No. 20" panose="02070704070505020303" pitchFamily="18" charset="0"/>
              </a:rPr>
              <a:t>)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Modern No. 20" panose="02070704070505020303" pitchFamily="18" charset="0"/>
              </a:rPr>
              <a:t>PL/SQL Tutorial (</a:t>
            </a:r>
            <a:r>
              <a:rPr lang="en-US" b="0" i="0" u="none" strike="noStrike" dirty="0">
                <a:effectLst/>
                <a:latin typeface="Modern No. 20" panose="02070704070505020303" pitchFamily="18" charset="0"/>
                <a:hlinkClick r:id="rId3"/>
              </a:rPr>
              <a:t>https://www.tutorialspoint.com/plsql/index.htm</a:t>
            </a:r>
            <a:r>
              <a:rPr lang="en-US" b="0" i="0" u="none" strike="noStrike" dirty="0">
                <a:effectLst/>
                <a:latin typeface="Modern No. 20" panose="02070704070505020303" pitchFamily="18" charset="0"/>
              </a:rPr>
              <a:t>)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dirty="0">
                <a:latin typeface="Modern No. 20" panose="02070704070505020303" pitchFamily="18" charset="0"/>
              </a:rPr>
              <a:t>ChatGPT </a:t>
            </a:r>
            <a:endParaRPr lang="en-US" b="0" i="0" u="none" strike="noStrike" dirty="0">
              <a:effectLst/>
              <a:latin typeface="Modern No. 20" panose="02070704070505020303" pitchFamily="18" charset="0"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600" b="1" i="0" u="none" strike="noStrike" dirty="0">
                <a:effectLst/>
                <a:latin typeface="Modern No. 20" panose="02070704070505020303" pitchFamily="18" charset="0"/>
              </a:rPr>
              <a:t>Tools:</a:t>
            </a:r>
            <a:endParaRPr lang="en-US" sz="1600" b="0" i="0" u="none" strike="noStrike" dirty="0">
              <a:effectLst/>
              <a:latin typeface="Modern No. 20" panose="02070704070505020303" pitchFamily="18" charset="0"/>
            </a:endParaRP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Modern No. 20" panose="02070704070505020303" pitchFamily="18" charset="0"/>
              </a:rPr>
              <a:t>Oracle SQL Developer for PL/SQL development and testing.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effectLst/>
                <a:latin typeface="Modern No. 20" panose="02070704070505020303" pitchFamily="18" charset="0"/>
              </a:rPr>
              <a:t>Git and GitHub for version control and collaboration.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011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1E03A-1E0A-1AD9-410D-5652E1B092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Any Question ?????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0C93F-F48E-1BFC-569B-74A8340AC2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427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FD7A1-193A-95F0-2BA9-3FE75A4959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Modern No. 20" panose="02070704070505020303" pitchFamily="18" charset="0"/>
              </a:rPr>
              <a:t>END!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CACF9B-D283-6E34-4590-AD9F682199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4400" b="1" dirty="0">
                <a:latin typeface="Modern No. 20" panose="02070704070505020303" pitchFamily="18" charset="0"/>
              </a:rPr>
              <a:t>Thank you for your attention!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990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E2B3-9C5B-A4CA-6B75-C97E0E66F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300" b="1" kern="100" dirty="0">
                <a:effectLst/>
                <a:latin typeface="Modern No. 20" panose="02070704070505020303" pitchFamily="18" charset="0"/>
                <a:ea typeface="Arial" panose="020B0604020202020204" pitchFamily="34" charset="0"/>
              </a:rPr>
              <a:t>Climate Change Data Management and Analysis System</a:t>
            </a:r>
            <a:br>
              <a:rPr lang="en-US" sz="1800" kern="1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95C3AA-0FEF-B6DE-6117-92CF448E9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9834" y="2550850"/>
            <a:ext cx="7182034" cy="4000870"/>
          </a:xfrm>
        </p:spPr>
      </p:pic>
    </p:spTree>
    <p:extLst>
      <p:ext uri="{BB962C8B-B14F-4D97-AF65-F5344CB8AC3E}">
        <p14:creationId xmlns:p14="http://schemas.microsoft.com/office/powerpoint/2010/main" val="1848725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7484-DD37-8EE4-CB74-2B44E42E1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748" y="285226"/>
            <a:ext cx="10515600" cy="1325563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Project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7CFE21-378D-3DD5-A7BE-42E3359095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93079"/>
            <a:ext cx="10501593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Modern No. 20" panose="02070704070505020303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Objective: Develop a comprehensive climate data management system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Key Goals: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Centralized climate data repository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Robust data validation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Advanced data analysis and prediction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Customized reporting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510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FD1C-982A-BAAC-5C5B-137B05F53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6126-AF86-C414-16AD-D2799B1E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R="37465" fontAlgn="base">
              <a:lnSpc>
                <a:spcPct val="160000"/>
              </a:lnSpc>
              <a:spcAft>
                <a:spcPts val="2070"/>
              </a:spcAft>
              <a:buClr>
                <a:srgbClr val="000000"/>
              </a:buClr>
              <a:buSzPts val="1200"/>
            </a:pPr>
            <a:r>
              <a:rPr lang="en-US" sz="3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Centralized Data Collection</a:t>
            </a:r>
            <a:r>
              <a:rPr lang="en-US" sz="3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: To offer a platform where integration of climate-related data coming from various sources, such as temperature records, carbon emissions data, and deforestation rates, is made available in one accessible database.</a:t>
            </a:r>
          </a:p>
          <a:p>
            <a:pPr marL="342900" marR="37465" lvl="0" indent="-342900" fontAlgn="base">
              <a:lnSpc>
                <a:spcPct val="160000"/>
              </a:lnSpc>
              <a:spcAft>
                <a:spcPts val="69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●"/>
            </a:pPr>
            <a:r>
              <a:rPr lang="en-US" sz="3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Trend Analysis and Reporting: </a:t>
            </a:r>
            <a:r>
              <a:rPr lang="en-US" sz="3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Enable the user to analyze temporal trends on critical indicators, including average temperature changes, emission levels, and biodiversity loss.</a:t>
            </a:r>
          </a:p>
          <a:p>
            <a:pPr marL="342900" marR="37465" lvl="0" indent="-342900" fontAlgn="base">
              <a:lnSpc>
                <a:spcPct val="152000"/>
              </a:lnSpc>
              <a:spcAft>
                <a:spcPts val="690"/>
              </a:spcAft>
              <a:buClr>
                <a:srgbClr val="000000"/>
              </a:buClr>
              <a:buSzPts val="1200"/>
              <a:buFont typeface="Arial" panose="020B0604020202020204" pitchFamily="34" charset="0"/>
              <a:buChar char="●"/>
            </a:pPr>
            <a:r>
              <a:rPr lang="en-US" sz="32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Real-time Tracking and Alerts: </a:t>
            </a:r>
            <a:r>
              <a:rPr lang="en-US" sz="3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enable real-time tracking of data and set alerts when particular thresholds for climate-related events are reached, such as extreme temperature anomalies or the passing of specific CO</a:t>
            </a:r>
            <a:r>
              <a:rPr lang="en-US" sz="3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MS PGothic" panose="020B0600070205080204" pitchFamily="34" charset="-128"/>
              </a:rPr>
              <a:t>₂ </a:t>
            </a:r>
            <a:r>
              <a:rPr lang="en-US" sz="32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threshold levels.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90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E091A-171D-C110-C264-9095733CA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E4BA7-B7B4-BCF6-1E43-A7E62308B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>
                <a:latin typeface="Modern No. 20" panose="02070704070505020303" pitchFamily="18" charset="0"/>
              </a:rPr>
              <a:t>Challenges in climate data management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Modern No. 20" panose="02070704070505020303" pitchFamily="18" charset="0"/>
              </a:rPr>
              <a:t>Fragmented data sources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Modern No. 20" panose="02070704070505020303" pitchFamily="18" charset="0"/>
              </a:rPr>
              <a:t>Lack of integrated analysis tools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Modern No. 20" panose="02070704070505020303" pitchFamily="18" charset="0"/>
              </a:rPr>
              <a:t>Limited data validation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Modern No. 20" panose="02070704070505020303" pitchFamily="18" charset="0"/>
              </a:rPr>
              <a:t>Complex reporting requirements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88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82F4C-D2AA-A4E7-63B7-9FD054123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Database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3BF7E-49A9-F7E5-E54D-0CC20356E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marR="37465" lvl="0" indent="-342900" fontAlgn="base">
              <a:lnSpc>
                <a:spcPct val="156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9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Emissions</a:t>
            </a:r>
            <a:r>
              <a:rPr lang="en-US" sz="19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: Tracks greenhouse gas emissions by sector, source, and geographic region. Includes data on carbon dioxide, methane, nitrous oxide, and other pollutants.</a:t>
            </a:r>
          </a:p>
          <a:p>
            <a:pPr marL="342900" marR="37465" lvl="0" indent="-342900" fontAlgn="base">
              <a:lnSpc>
                <a:spcPct val="160000"/>
              </a:lnSpc>
              <a:spcAft>
                <a:spcPts val="69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9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Weather Data</a:t>
            </a:r>
            <a:r>
              <a:rPr lang="en-US" sz="19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: Stores weather information (temperature, precipitation, humidity, etc.) from different sources, including satellite and ground-based measurements.</a:t>
            </a:r>
          </a:p>
          <a:p>
            <a:pPr marL="342900" marR="37465" lvl="0" indent="-342900" fontAlgn="base">
              <a:lnSpc>
                <a:spcPct val="160000"/>
              </a:lnSpc>
              <a:spcAft>
                <a:spcPts val="69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9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Biodiversity Impact</a:t>
            </a:r>
            <a:r>
              <a:rPr lang="en-US" sz="19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: Tracks the effect of climate change on various species, ecosystems, and habitats, noting population changes, migration patterns, and at-risk species.</a:t>
            </a:r>
          </a:p>
          <a:p>
            <a:pPr marL="342900" marR="37465" lvl="0" indent="-342900" fontAlgn="base">
              <a:lnSpc>
                <a:spcPct val="156000"/>
              </a:lnSpc>
              <a:spcAft>
                <a:spcPts val="15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9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Mitigation Efforts</a:t>
            </a:r>
            <a:r>
              <a:rPr lang="en-US" sz="19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: Manages records of climate change mitigation initiatives, such as renewable energy projects, reforestation efforts, and pollution control measures.</a:t>
            </a:r>
          </a:p>
          <a:p>
            <a:pPr marL="342900" marR="37465" lvl="0" indent="-342900" fontAlgn="base">
              <a:lnSpc>
                <a:spcPct val="160000"/>
              </a:lnSpc>
              <a:spcAft>
                <a:spcPts val="1200"/>
              </a:spcAft>
              <a:buClr>
                <a:srgbClr val="000000"/>
              </a:buClr>
              <a:buSzPts val="1200"/>
              <a:buFont typeface="+mj-lt"/>
              <a:buAutoNum type="arabicPeriod"/>
            </a:pPr>
            <a:r>
              <a:rPr lang="en-US" sz="1900" b="1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Researcher</a:t>
            </a:r>
            <a:r>
              <a:rPr lang="en-US" sz="19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Modern No. 20" panose="02070704070505020303" pitchFamily="18" charset="0"/>
                <a:ea typeface="Arial" panose="020B0604020202020204" pitchFamily="34" charset="0"/>
                <a:cs typeface="Arial" panose="020B0604020202020204" pitchFamily="34" charset="0"/>
              </a:rPr>
              <a:t>: Contains user information, roles, and access rights to allow for differentiated access to database resources.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48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E4299-7AB1-C3F8-299D-6A15C8A08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Data Validation &amp; Integrity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C0E47-7C7F-8E6D-7F9F-83B2B15A8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Modern No. 20" panose="02070704070505020303" pitchFamily="18" charset="0"/>
              </a:rPr>
              <a:t>Comprehensive validation mechanisms: Check constraints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Modern No. 20" panose="02070704070505020303" pitchFamily="18" charset="0"/>
              </a:rPr>
              <a:t>Temperature range validation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Modern No. 20" panose="02070704070505020303" pitchFamily="18" charset="0"/>
              </a:rPr>
              <a:t>Humidity percentage checks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Modern No. 20" panose="02070704070505020303" pitchFamily="18" charset="0"/>
              </a:rPr>
              <a:t>Non-negative value enforcements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600" dirty="0">
                <a:latin typeface="Modern No. 20" panose="02070704070505020303" pitchFamily="18" charset="0"/>
              </a:rPr>
              <a:t>Standardized status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33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8FFCA-7A13-273D-17B0-E8F57316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Modern No. 20" panose="02070704070505020303" pitchFamily="18" charset="0"/>
              </a:rPr>
              <a:t>Advanced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543CD64-55AD-422D-F8D8-433B00C48B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4580"/>
            <a:ext cx="449834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PL/SQL Enhancements: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Triggers for data logging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Cursor-based reporting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Access control functions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Auditing mechanisms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Machine Learning Potential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Future trend prediction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odern No. 20" panose="02070704070505020303" pitchFamily="18" charset="0"/>
              </a:rPr>
              <a:t>Advanced data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82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1035</TotalTime>
  <Words>928</Words>
  <Application>Microsoft Office PowerPoint</Application>
  <PresentationFormat>Widescreen</PresentationFormat>
  <Paragraphs>200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Modern No. 20</vt:lpstr>
      <vt:lpstr>Wingdings</vt:lpstr>
      <vt:lpstr>Celestial</vt:lpstr>
      <vt:lpstr>Tuesday Hawks Team</vt:lpstr>
      <vt:lpstr>Team Credits</vt:lpstr>
      <vt:lpstr>Climate Change Data Management and Analysis System </vt:lpstr>
      <vt:lpstr>Project Overview</vt:lpstr>
      <vt:lpstr>Project Objectives</vt:lpstr>
      <vt:lpstr>Problem Statement</vt:lpstr>
      <vt:lpstr>Database Schema</vt:lpstr>
      <vt:lpstr>Data Validation &amp; Integrity</vt:lpstr>
      <vt:lpstr>Advanced Features</vt:lpstr>
      <vt:lpstr>Scope and Limitations</vt:lpstr>
      <vt:lpstr>Performance Optimization</vt:lpstr>
      <vt:lpstr>Data Visualization &amp; Reporting</vt:lpstr>
      <vt:lpstr>Project Development steps</vt:lpstr>
      <vt:lpstr>Challenges Encountered</vt:lpstr>
      <vt:lpstr>Planned Improvements &amp; Future Directions</vt:lpstr>
      <vt:lpstr>Key Learning Outcomes</vt:lpstr>
      <vt:lpstr>Impact and Significance</vt:lpstr>
      <vt:lpstr>System Architecture</vt:lpstr>
      <vt:lpstr>Future Roadmap</vt:lpstr>
      <vt:lpstr>Project Impact</vt:lpstr>
      <vt:lpstr>Q&amp;A / Contact</vt:lpstr>
      <vt:lpstr>References</vt:lpstr>
      <vt:lpstr>Any Question ?????</vt:lpstr>
      <vt:lpstr>END!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titus mucyo</dc:creator>
  <cp:lastModifiedBy>titus mucyo</cp:lastModifiedBy>
  <cp:revision>2</cp:revision>
  <dcterms:created xsi:type="dcterms:W3CDTF">2024-12-03T05:36:56Z</dcterms:created>
  <dcterms:modified xsi:type="dcterms:W3CDTF">2024-12-04T02:53:46Z</dcterms:modified>
</cp:coreProperties>
</file>