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80" d="100"/>
          <a:sy n="80" d="100"/>
        </p:scale>
        <p:origin x="82"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553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426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0584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785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80907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1891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216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054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060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740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6907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13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291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182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72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295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159667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451" y="1243635"/>
            <a:ext cx="5764212" cy="4233240"/>
          </a:xfrm>
        </p:spPr>
        <p:txBody>
          <a:bodyPr>
            <a:noAutofit/>
          </a:bodyPr>
          <a:lstStyle/>
          <a:p>
            <a:pPr algn="ctr"/>
            <a:r>
              <a:rPr lang="en-US" sz="6000" dirty="0" smtClean="0"/>
              <a:t/>
            </a:r>
            <a:br>
              <a:rPr lang="en-US" sz="6000" dirty="0" smtClean="0"/>
            </a:br>
            <a:r>
              <a:rPr lang="en-US" sz="6000" dirty="0"/>
              <a:t/>
            </a:r>
            <a:br>
              <a:rPr lang="en-US" sz="6000" dirty="0"/>
            </a:br>
            <a:r>
              <a:rPr lang="en-US" sz="6000" dirty="0" smtClean="0"/>
              <a:t/>
            </a:r>
            <a:br>
              <a:rPr lang="en-US" sz="6000" dirty="0" smtClean="0"/>
            </a:br>
            <a:r>
              <a:rPr lang="en-US" sz="6000" dirty="0"/>
              <a:t/>
            </a:r>
            <a:br>
              <a:rPr lang="en-US" sz="6000" dirty="0"/>
            </a:br>
            <a:r>
              <a:rPr lang="en-US" sz="6000" dirty="0" smtClean="0"/>
              <a:t/>
            </a:r>
            <a:br>
              <a:rPr lang="en-US" sz="6000" dirty="0" smtClean="0"/>
            </a:br>
            <a:r>
              <a:rPr lang="en-US" sz="6000" dirty="0"/>
              <a:t/>
            </a:r>
            <a:br>
              <a:rPr lang="en-US" sz="6000" dirty="0"/>
            </a:br>
            <a:r>
              <a:rPr lang="en-US" sz="6000" dirty="0" smtClean="0"/>
              <a:t/>
            </a:r>
            <a:br>
              <a:rPr lang="en-US" sz="6000" dirty="0" smtClean="0"/>
            </a:br>
            <a:r>
              <a:rPr lang="en-US" sz="6000" dirty="0" smtClean="0"/>
              <a:t/>
            </a:r>
            <a:br>
              <a:rPr lang="en-US" sz="6000" dirty="0" smtClean="0"/>
            </a:br>
            <a:r>
              <a:rPr lang="en-US" sz="6000" dirty="0"/>
              <a:t/>
            </a:r>
            <a:br>
              <a:rPr lang="en-US" sz="6000" dirty="0"/>
            </a:br>
            <a:r>
              <a:rPr lang="en-US" sz="6000" dirty="0" smtClean="0"/>
              <a:t/>
            </a:r>
            <a:br>
              <a:rPr lang="en-US" sz="6000" dirty="0" smtClean="0"/>
            </a:br>
            <a:r>
              <a:rPr lang="en-US" sz="6000" dirty="0" smtClean="0"/>
              <a:t>Microsoft </a:t>
            </a:r>
            <a:r>
              <a:rPr lang="en-US" sz="6000" dirty="0"/>
              <a:t>Movie Studio </a:t>
            </a:r>
            <a:r>
              <a:rPr lang="en-US" sz="6000" dirty="0" smtClean="0"/>
              <a:t>Project</a:t>
            </a:r>
            <a:br>
              <a:rPr lang="en-US" sz="6000" dirty="0" smtClean="0"/>
            </a:br>
            <a:r>
              <a:rPr lang="en-US" sz="6000" dirty="0" smtClean="0"/>
              <a:t/>
            </a:r>
            <a:br>
              <a:rPr lang="en-US" sz="6000" dirty="0" smtClean="0"/>
            </a:br>
            <a:r>
              <a:rPr lang="en-US" sz="1100" b="1" dirty="0" smtClean="0">
                <a:solidFill>
                  <a:srgbClr val="7030A0"/>
                </a:solidFill>
                <a:latin typeface="Times New Roman" panose="02020603050405020304" pitchFamily="18" charset="0"/>
                <a:cs typeface="Times New Roman" panose="02020603050405020304" pitchFamily="18" charset="0"/>
              </a:rPr>
              <a:t>BY TITUS MUTUKU</a:t>
            </a:r>
            <a:endParaRPr lang="en-US" sz="6000" b="1" dirty="0">
              <a:solidFill>
                <a:srgbClr val="7030A0"/>
              </a:solidFill>
            </a:endParaRPr>
          </a:p>
        </p:txBody>
      </p:sp>
      <p:pic>
        <p:nvPicPr>
          <p:cNvPr id="4" name="Picture 3"/>
          <p:cNvPicPr>
            <a:picLocks noChangeAspect="1"/>
          </p:cNvPicPr>
          <p:nvPr/>
        </p:nvPicPr>
        <p:blipFill>
          <a:blip r:embed="rId2"/>
          <a:stretch>
            <a:fillRect/>
          </a:stretch>
        </p:blipFill>
        <p:spPr>
          <a:xfrm>
            <a:off x="206257" y="604597"/>
            <a:ext cx="5994518" cy="5196127"/>
          </a:xfrm>
          <a:prstGeom prst="rect">
            <a:avLst/>
          </a:prstGeom>
        </p:spPr>
      </p:pic>
    </p:spTree>
    <p:extLst>
      <p:ext uri="{BB962C8B-B14F-4D97-AF65-F5344CB8AC3E}">
        <p14:creationId xmlns:p14="http://schemas.microsoft.com/office/powerpoint/2010/main" val="4177555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4350" y="90710"/>
            <a:ext cx="8911687" cy="747490"/>
          </a:xfrm>
        </p:spPr>
        <p:txBody>
          <a:bodyPr>
            <a:normAutofit/>
          </a:bodyPr>
          <a:lstStyle/>
          <a:p>
            <a:r>
              <a:rPr lang="en-US" b="1" dirty="0">
                <a:solidFill>
                  <a:srgbClr val="0070C0"/>
                </a:solidFill>
                <a:latin typeface="Bell MT" panose="02020503060305020303" pitchFamily="18" charset="0"/>
              </a:rPr>
              <a:t>A C</a:t>
            </a:r>
            <a:r>
              <a:rPr lang="en-US" b="1" dirty="0" smtClean="0">
                <a:solidFill>
                  <a:srgbClr val="0070C0"/>
                </a:solidFill>
                <a:latin typeface="Bell MT" panose="02020503060305020303" pitchFamily="18" charset="0"/>
              </a:rPr>
              <a:t>ountplot </a:t>
            </a:r>
            <a:r>
              <a:rPr lang="en-US" b="1" dirty="0">
                <a:solidFill>
                  <a:srgbClr val="0070C0"/>
                </a:solidFill>
                <a:latin typeface="Bell MT" panose="02020503060305020303" pitchFamily="18" charset="0"/>
              </a:rPr>
              <a:t>of </a:t>
            </a:r>
            <a:r>
              <a:rPr lang="en-US" b="1" dirty="0" smtClean="0">
                <a:solidFill>
                  <a:srgbClr val="0070C0"/>
                </a:solidFill>
                <a:latin typeface="Bell MT" panose="02020503060305020303" pitchFamily="18" charset="0"/>
              </a:rPr>
              <a:t>Movie Production </a:t>
            </a:r>
            <a:r>
              <a:rPr lang="en-US" b="1" dirty="0">
                <a:solidFill>
                  <a:srgbClr val="0070C0"/>
                </a:solidFill>
                <a:latin typeface="Bell MT" panose="02020503060305020303" pitchFamily="18" charset="0"/>
              </a:rPr>
              <a:t>by </a:t>
            </a:r>
            <a:r>
              <a:rPr lang="en-US" b="1" dirty="0" smtClean="0">
                <a:solidFill>
                  <a:srgbClr val="0070C0"/>
                </a:solidFill>
                <a:latin typeface="Bell MT" panose="02020503060305020303" pitchFamily="18" charset="0"/>
              </a:rPr>
              <a:t>Year</a:t>
            </a:r>
            <a:endParaRPr lang="en-US" b="1" dirty="0">
              <a:solidFill>
                <a:srgbClr val="0070C0"/>
              </a:solidFill>
              <a:latin typeface="Bell MT" panose="02020503060305020303" pitchFamily="18" charset="0"/>
            </a:endParaRPr>
          </a:p>
        </p:txBody>
      </p:sp>
      <p:sp>
        <p:nvSpPr>
          <p:cNvPr id="3" name="Content Placeholder 2"/>
          <p:cNvSpPr>
            <a:spLocks noGrp="1"/>
          </p:cNvSpPr>
          <p:nvPr>
            <p:ph idx="1"/>
          </p:nvPr>
        </p:nvSpPr>
        <p:spPr>
          <a:xfrm>
            <a:off x="6000750" y="1343025"/>
            <a:ext cx="5981700" cy="5514976"/>
          </a:xfrm>
        </p:spPr>
        <p:txBody>
          <a:bodyPr>
            <a:noAutofit/>
          </a:bodyPr>
          <a:lstStyle/>
          <a:p>
            <a:r>
              <a:rPr lang="en-US" sz="1400" dirty="0"/>
              <a:t>Finally, the analysis sought to establish the trend of movie production per year</a:t>
            </a:r>
            <a:r>
              <a:rPr lang="en-US" sz="1400" dirty="0" smtClean="0"/>
              <a:t>.</a:t>
            </a:r>
          </a:p>
          <a:p>
            <a:r>
              <a:rPr lang="en-US" sz="1400" dirty="0" smtClean="0"/>
              <a:t> </a:t>
            </a:r>
            <a:r>
              <a:rPr lang="en-US" sz="1400" dirty="0"/>
              <a:t>To establish this line of thought, a count plot of movie production by year was created.  This visualization established the number of movies produced each year. </a:t>
            </a:r>
            <a:endParaRPr lang="en-US" sz="1400" dirty="0" smtClean="0"/>
          </a:p>
          <a:p>
            <a:r>
              <a:rPr lang="en-US" sz="1400" dirty="0" smtClean="0"/>
              <a:t>It </a:t>
            </a:r>
            <a:r>
              <a:rPr lang="en-US" sz="1400" dirty="0"/>
              <a:t>was established that movie production was on the rise up until 2019 whereby the industry witnessed a sudden decline</a:t>
            </a:r>
            <a:r>
              <a:rPr lang="en-US" sz="1400" dirty="0" smtClean="0"/>
              <a:t>.</a:t>
            </a:r>
          </a:p>
          <a:p>
            <a:r>
              <a:rPr lang="en-US" sz="1400" dirty="0" smtClean="0"/>
              <a:t> </a:t>
            </a:r>
            <a:r>
              <a:rPr lang="en-US" sz="1400" dirty="0"/>
              <a:t>For justifiable conclusion, there needs to be done for the year 2020, 2021, and 2022 to determine whether the decline was subjective. </a:t>
            </a:r>
            <a:endParaRPr lang="en-US" sz="1400" dirty="0" smtClean="0"/>
          </a:p>
          <a:p>
            <a:r>
              <a:rPr lang="en-US" sz="1400" dirty="0" smtClean="0"/>
              <a:t>The </a:t>
            </a:r>
            <a:r>
              <a:rPr lang="en-US" sz="1400" dirty="0"/>
              <a:t>countplot allows the studio to visualize how the number of movies produced has evolved over time. </a:t>
            </a:r>
            <a:endParaRPr lang="en-US" sz="1400" dirty="0" smtClean="0"/>
          </a:p>
          <a:p>
            <a:r>
              <a:rPr lang="en-US" sz="1400" dirty="0" smtClean="0"/>
              <a:t>This </a:t>
            </a:r>
            <a:r>
              <a:rPr lang="en-US" sz="1400" dirty="0"/>
              <a:t>provides insights into trends and patterns in the studio's production history</a:t>
            </a:r>
            <a:r>
              <a:rPr lang="en-US" sz="1400" dirty="0" smtClean="0"/>
              <a:t>.</a:t>
            </a:r>
          </a:p>
          <a:p>
            <a:r>
              <a:rPr lang="en-US" sz="1400" dirty="0" smtClean="0"/>
              <a:t> </a:t>
            </a:r>
            <a:r>
              <a:rPr lang="en-US" sz="1400" dirty="0"/>
              <a:t>This understanding can inform strategic decisions related to resource allocation, content strategy, and audience engagement, ultimately helping Microsoft Movie Studios succeed in the film industry. </a:t>
            </a:r>
            <a:endParaRPr lang="en-US" sz="1400" dirty="0" smtClean="0"/>
          </a:p>
          <a:p>
            <a:r>
              <a:rPr lang="en-US" sz="1400" dirty="0" smtClean="0"/>
              <a:t>The </a:t>
            </a:r>
            <a:r>
              <a:rPr lang="en-US" sz="1400" dirty="0"/>
              <a:t>decline signifies the need for huge resource allocation to outdo competitors and the probable decline. </a:t>
            </a:r>
          </a:p>
        </p:txBody>
      </p:sp>
      <p:pic>
        <p:nvPicPr>
          <p:cNvPr id="4" name="Picture 3"/>
          <p:cNvPicPr>
            <a:picLocks noChangeAspect="1"/>
          </p:cNvPicPr>
          <p:nvPr/>
        </p:nvPicPr>
        <p:blipFill>
          <a:blip r:embed="rId2"/>
          <a:stretch>
            <a:fillRect/>
          </a:stretch>
        </p:blipFill>
        <p:spPr>
          <a:xfrm>
            <a:off x="647699" y="2390775"/>
            <a:ext cx="5353051" cy="4352925"/>
          </a:xfrm>
          <a:prstGeom prst="rect">
            <a:avLst/>
          </a:prstGeom>
        </p:spPr>
      </p:pic>
      <p:sp>
        <p:nvSpPr>
          <p:cNvPr id="5" name="TextBox 4"/>
          <p:cNvSpPr txBox="1"/>
          <p:nvPr/>
        </p:nvSpPr>
        <p:spPr>
          <a:xfrm>
            <a:off x="1733550" y="1343025"/>
            <a:ext cx="3562350" cy="657225"/>
          </a:xfrm>
          <a:prstGeom prst="rect">
            <a:avLst/>
          </a:prstGeom>
          <a:noFill/>
        </p:spPr>
        <p:txBody>
          <a:bodyPr wrap="square" rtlCol="0">
            <a:spAutoFit/>
          </a:bodyPr>
          <a:lstStyle/>
          <a:p>
            <a:pPr algn="ctr"/>
            <a:r>
              <a:rPr lang="en-US" b="1" dirty="0">
                <a:solidFill>
                  <a:srgbClr val="0070C0"/>
                </a:solidFill>
                <a:latin typeface="Bell MT" panose="02020503060305020303" pitchFamily="18" charset="0"/>
              </a:rPr>
              <a:t>A countplot of movie production by year</a:t>
            </a:r>
          </a:p>
        </p:txBody>
      </p:sp>
    </p:spTree>
    <p:extLst>
      <p:ext uri="{BB962C8B-B14F-4D97-AF65-F5344CB8AC3E}">
        <p14:creationId xmlns:p14="http://schemas.microsoft.com/office/powerpoint/2010/main" val="353807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8150" y="90710"/>
            <a:ext cx="8911687" cy="785590"/>
          </a:xfrm>
        </p:spPr>
        <p:txBody>
          <a:bodyPr/>
          <a:lstStyle/>
          <a:p>
            <a:pPr algn="ctr"/>
            <a:r>
              <a:rPr lang="en-US" b="1" dirty="0" smtClean="0">
                <a:solidFill>
                  <a:srgbClr val="0070C0"/>
                </a:solidFill>
                <a:latin typeface="Bell MT" panose="02020503060305020303" pitchFamily="18" charset="0"/>
              </a:rPr>
              <a:t>CONCLUSION</a:t>
            </a:r>
            <a:endParaRPr lang="en-US" b="1" dirty="0">
              <a:solidFill>
                <a:srgbClr val="0070C0"/>
              </a:solidFill>
              <a:latin typeface="Bell MT" panose="02020503060305020303" pitchFamily="18" charset="0"/>
            </a:endParaRPr>
          </a:p>
        </p:txBody>
      </p:sp>
      <p:sp>
        <p:nvSpPr>
          <p:cNvPr id="3" name="Content Placeholder 2"/>
          <p:cNvSpPr>
            <a:spLocks noGrp="1"/>
          </p:cNvSpPr>
          <p:nvPr>
            <p:ph idx="1"/>
          </p:nvPr>
        </p:nvSpPr>
        <p:spPr>
          <a:xfrm>
            <a:off x="4867274" y="1104900"/>
            <a:ext cx="6637337" cy="4806322"/>
          </a:xfrm>
        </p:spPr>
        <p:txBody>
          <a:bodyPr>
            <a:normAutofit/>
          </a:bodyPr>
          <a:lstStyle/>
          <a:p>
            <a:r>
              <a:rPr lang="en-US" sz="2400" dirty="0"/>
              <a:t>The project confirms that there is a strong correlation between genres, user ratings, and number of votes</a:t>
            </a:r>
            <a:r>
              <a:rPr lang="en-US" sz="2400" dirty="0" smtClean="0"/>
              <a:t>.</a:t>
            </a:r>
          </a:p>
          <a:p>
            <a:r>
              <a:rPr lang="en-US" sz="2400" dirty="0" smtClean="0"/>
              <a:t> </a:t>
            </a:r>
            <a:r>
              <a:rPr lang="en-US" sz="2400" dirty="0"/>
              <a:t>The three can be effectively used to identify genres associated with high-quality content. </a:t>
            </a:r>
          </a:p>
          <a:p>
            <a:r>
              <a:rPr lang="en-US" sz="2400" dirty="0" smtClean="0"/>
              <a:t>By </a:t>
            </a:r>
            <a:r>
              <a:rPr lang="en-US" sz="2400" dirty="0"/>
              <a:t>developing a content quality assessment metric, Microsoft Movie Studio can make data-driven decisions to improve the quality of its productions.</a:t>
            </a:r>
          </a:p>
          <a:p>
            <a:endParaRPr lang="en-US" sz="2400" dirty="0"/>
          </a:p>
        </p:txBody>
      </p:sp>
      <p:pic>
        <p:nvPicPr>
          <p:cNvPr id="4" name="Picture 3"/>
          <p:cNvPicPr>
            <a:picLocks noChangeAspect="1"/>
          </p:cNvPicPr>
          <p:nvPr/>
        </p:nvPicPr>
        <p:blipFill>
          <a:blip r:embed="rId2"/>
          <a:stretch>
            <a:fillRect/>
          </a:stretch>
        </p:blipFill>
        <p:spPr>
          <a:xfrm>
            <a:off x="1181100" y="1462087"/>
            <a:ext cx="3390900" cy="3462338"/>
          </a:xfrm>
          <a:prstGeom prst="rect">
            <a:avLst/>
          </a:prstGeom>
        </p:spPr>
      </p:pic>
    </p:spTree>
    <p:extLst>
      <p:ext uri="{BB962C8B-B14F-4D97-AF65-F5344CB8AC3E}">
        <p14:creationId xmlns:p14="http://schemas.microsoft.com/office/powerpoint/2010/main" val="120760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09785"/>
            <a:ext cx="8911687" cy="690340"/>
          </a:xfrm>
          <a:solidFill>
            <a:srgbClr val="00B0F0"/>
          </a:solidFill>
        </p:spPr>
        <p:txBody>
          <a:bodyPr/>
          <a:lstStyle/>
          <a:p>
            <a:r>
              <a:rPr lang="en-US" dirty="0" smtClean="0"/>
              <a:t>RECOMMENDATIONS &amp; NEXT STEPS</a:t>
            </a:r>
            <a:endParaRPr lang="en-US" dirty="0"/>
          </a:p>
        </p:txBody>
      </p:sp>
      <p:sp>
        <p:nvSpPr>
          <p:cNvPr id="3" name="Content Placeholder 2"/>
          <p:cNvSpPr>
            <a:spLocks noGrp="1"/>
          </p:cNvSpPr>
          <p:nvPr>
            <p:ph idx="1"/>
          </p:nvPr>
        </p:nvSpPr>
        <p:spPr>
          <a:xfrm>
            <a:off x="2114550" y="1514475"/>
            <a:ext cx="9390062" cy="5076825"/>
          </a:xfrm>
        </p:spPr>
        <p:txBody>
          <a:bodyPr>
            <a:normAutofit lnSpcReduction="10000"/>
          </a:bodyPr>
          <a:lstStyle/>
          <a:p>
            <a:pPr marL="0" indent="0">
              <a:buNone/>
            </a:pPr>
            <a:r>
              <a:rPr lang="en-US" b="1" dirty="0"/>
              <a:t>Recommendations</a:t>
            </a:r>
          </a:p>
          <a:p>
            <a:r>
              <a:rPr lang="en-US" dirty="0"/>
              <a:t> 	Put more emphasis on the highly regarded genres when planning for production to attract positive responses and establish the studio is the go-to studio for contemporary movie consumers. </a:t>
            </a:r>
          </a:p>
          <a:p>
            <a:r>
              <a:rPr lang="en-US" dirty="0"/>
              <a:t> 	By observing production trends, the studio can make informed decisions regarding  resource allocation for future projects. For example, during periods of increased production, more resources may be needed for casting, marketing, and distribution.</a:t>
            </a:r>
          </a:p>
          <a:p>
            <a:r>
              <a:rPr lang="en-US" dirty="0"/>
              <a:t> 	Invest in technology to engage the target audience continuously</a:t>
            </a:r>
          </a:p>
          <a:p>
            <a:pPr marL="0" indent="0">
              <a:buNone/>
            </a:pPr>
            <a:r>
              <a:rPr lang="en-US" b="1" dirty="0"/>
              <a:t>Next Steps</a:t>
            </a:r>
          </a:p>
          <a:p>
            <a:r>
              <a:rPr lang="en-US" dirty="0"/>
              <a:t>Consider more analysis to establish the poorly performing genres and establish the reason to their poor performance.</a:t>
            </a:r>
          </a:p>
          <a:p>
            <a:r>
              <a:rPr lang="en-US" dirty="0"/>
              <a:t>Establish the role of technology in improving the performance of contemporary movie studios.</a:t>
            </a:r>
          </a:p>
          <a:p>
            <a:r>
              <a:rPr lang="en-US" dirty="0"/>
              <a:t>Predict the undesirable trends in movie production for the contemporary audience. </a:t>
            </a:r>
          </a:p>
          <a:p>
            <a:endParaRPr lang="en-US" dirty="0"/>
          </a:p>
          <a:p>
            <a:endParaRPr lang="en-US" dirty="0"/>
          </a:p>
        </p:txBody>
      </p:sp>
    </p:spTree>
    <p:extLst>
      <p:ext uri="{BB962C8B-B14F-4D97-AF65-F5344CB8AC3E}">
        <p14:creationId xmlns:p14="http://schemas.microsoft.com/office/powerpoint/2010/main" val="1485184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43350" y="1866900"/>
            <a:ext cx="5819776" cy="2085975"/>
          </a:xfrm>
          <a:solidFill>
            <a:schemeClr val="accent4">
              <a:lumMod val="40000"/>
              <a:lumOff val="60000"/>
            </a:schemeClr>
          </a:solidFill>
        </p:spPr>
        <p:txBody>
          <a:bodyPr/>
          <a:lstStyle/>
          <a:p>
            <a:pPr marL="0" indent="0" algn="ctr">
              <a:buNone/>
            </a:pPr>
            <a:r>
              <a:rPr lang="en-US" sz="4400" b="1" dirty="0">
                <a:latin typeface="Bell MT" panose="02020503060305020303" pitchFamily="18" charset="0"/>
              </a:rPr>
              <a:t>Thank You!</a:t>
            </a:r>
          </a:p>
          <a:p>
            <a:r>
              <a:rPr lang="en-US" dirty="0">
                <a:latin typeface="Bell MT" panose="02020503060305020303" pitchFamily="18" charset="0"/>
              </a:rPr>
              <a:t>Email: tituskilonzomutuku@gmail.com</a:t>
            </a:r>
          </a:p>
          <a:p>
            <a:r>
              <a:rPr lang="en-US" dirty="0" err="1">
                <a:latin typeface="Bell MT" panose="02020503060305020303" pitchFamily="18" charset="0"/>
              </a:rPr>
              <a:t>Github</a:t>
            </a:r>
            <a:r>
              <a:rPr lang="en-US" dirty="0">
                <a:latin typeface="Bell MT" panose="02020503060305020303" pitchFamily="18" charset="0"/>
              </a:rPr>
              <a:t> : </a:t>
            </a:r>
            <a:r>
              <a:rPr lang="en-US" dirty="0" err="1">
                <a:latin typeface="Bell MT" panose="02020503060305020303" pitchFamily="18" charset="0"/>
              </a:rPr>
              <a:t>TitusKilonzoMutuku</a:t>
            </a:r>
            <a:endParaRPr lang="en-US" dirty="0">
              <a:latin typeface="Bell MT" panose="02020503060305020303" pitchFamily="18" charset="0"/>
            </a:endParaRPr>
          </a:p>
          <a:p>
            <a:pPr marL="0" indent="0">
              <a:buNone/>
            </a:pPr>
            <a:endParaRPr lang="en-US" dirty="0">
              <a:latin typeface="Bell MT" panose="02020503060305020303" pitchFamily="18" charset="0"/>
            </a:endParaRPr>
          </a:p>
          <a:p>
            <a:endParaRPr lang="en-US" dirty="0">
              <a:latin typeface="Bell MT" panose="02020503060305020303" pitchFamily="18" charset="0"/>
            </a:endParaRPr>
          </a:p>
          <a:p>
            <a:endParaRPr lang="en-US" dirty="0">
              <a:latin typeface="Bell MT" panose="02020503060305020303" pitchFamily="18" charset="0"/>
            </a:endParaRPr>
          </a:p>
        </p:txBody>
      </p:sp>
      <p:pic>
        <p:nvPicPr>
          <p:cNvPr id="4" name="Picture 3"/>
          <p:cNvPicPr>
            <a:picLocks noChangeAspect="1"/>
          </p:cNvPicPr>
          <p:nvPr/>
        </p:nvPicPr>
        <p:blipFill>
          <a:blip r:embed="rId2"/>
          <a:stretch>
            <a:fillRect/>
          </a:stretch>
        </p:blipFill>
        <p:spPr>
          <a:xfrm>
            <a:off x="4714875" y="3952875"/>
            <a:ext cx="4038600" cy="2733675"/>
          </a:xfrm>
          <a:prstGeom prst="rect">
            <a:avLst/>
          </a:prstGeom>
        </p:spPr>
      </p:pic>
    </p:spTree>
    <p:extLst>
      <p:ext uri="{BB962C8B-B14F-4D97-AF65-F5344CB8AC3E}">
        <p14:creationId xmlns:p14="http://schemas.microsoft.com/office/powerpoint/2010/main" val="428695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750" y="247650"/>
            <a:ext cx="6734801" cy="981075"/>
          </a:xfrm>
        </p:spPr>
        <p:txBody>
          <a:bodyPr>
            <a:normAutofit/>
          </a:bodyPr>
          <a:lstStyle/>
          <a:p>
            <a:pPr algn="ctr"/>
            <a:r>
              <a:rPr lang="en-US" b="1" dirty="0" smtClean="0">
                <a:latin typeface="Bell MT" panose="02020503060305020303" pitchFamily="18" charset="0"/>
              </a:rPr>
              <a:t>OVERVIEW</a:t>
            </a:r>
            <a:endParaRPr lang="en-US" b="1" dirty="0">
              <a:latin typeface="Bell MT" panose="02020503060305020303" pitchFamily="18" charset="0"/>
            </a:endParaRPr>
          </a:p>
        </p:txBody>
      </p:sp>
      <p:sp>
        <p:nvSpPr>
          <p:cNvPr id="3" name="Content Placeholder 2"/>
          <p:cNvSpPr>
            <a:spLocks noGrp="1"/>
          </p:cNvSpPr>
          <p:nvPr>
            <p:ph idx="1"/>
          </p:nvPr>
        </p:nvSpPr>
        <p:spPr>
          <a:xfrm>
            <a:off x="2057400" y="1352549"/>
            <a:ext cx="9963150" cy="5133975"/>
          </a:xfrm>
        </p:spPr>
        <p:txBody>
          <a:bodyPr>
            <a:noAutofit/>
          </a:bodyPr>
          <a:lstStyle/>
          <a:p>
            <a:r>
              <a:rPr lang="en-US" sz="2200" dirty="0">
                <a:latin typeface="Bell MT" panose="02020503060305020303" pitchFamily="18" charset="0"/>
              </a:rPr>
              <a:t>Microsoft, is a multinational corporation that was founded in 1975 and serves as the world’s leading software developer. </a:t>
            </a:r>
            <a:endParaRPr lang="en-US" sz="2200" dirty="0" smtClean="0">
              <a:latin typeface="Bell MT" panose="02020503060305020303" pitchFamily="18" charset="0"/>
            </a:endParaRPr>
          </a:p>
          <a:p>
            <a:r>
              <a:rPr lang="en-US" sz="2200" dirty="0" smtClean="0">
                <a:latin typeface="Bell MT" panose="02020503060305020303" pitchFamily="18" charset="0"/>
              </a:rPr>
              <a:t>As </a:t>
            </a:r>
            <a:r>
              <a:rPr lang="en-US" sz="2200" dirty="0">
                <a:latin typeface="Bell MT" panose="02020503060305020303" pitchFamily="18" charset="0"/>
              </a:rPr>
              <a:t>an ambitious entity that seeks to offer solutions to global challenges, the company has identified a gap in movie production and it seeks to fill the gap by opening a subsidiary movie studio. </a:t>
            </a:r>
            <a:endParaRPr lang="en-US" sz="2200" dirty="0" smtClean="0">
              <a:latin typeface="Bell MT" panose="02020503060305020303" pitchFamily="18" charset="0"/>
            </a:endParaRPr>
          </a:p>
          <a:p>
            <a:r>
              <a:rPr lang="en-US" sz="2200" dirty="0" smtClean="0">
                <a:latin typeface="Bell MT" panose="02020503060305020303" pitchFamily="18" charset="0"/>
              </a:rPr>
              <a:t>It </a:t>
            </a:r>
            <a:r>
              <a:rPr lang="en-US" sz="2200" dirty="0">
                <a:latin typeface="Bell MT" panose="02020503060305020303" pitchFamily="18" charset="0"/>
              </a:rPr>
              <a:t>is worth highlighting that Microsoft's business domain is broad and encompasses a wide range of products, services, and initiatives in the technology industry hence venturing into movie production is an added avenue for business. </a:t>
            </a:r>
            <a:endParaRPr lang="en-US" sz="2200" dirty="0" smtClean="0">
              <a:latin typeface="Bell MT" panose="02020503060305020303" pitchFamily="18" charset="0"/>
            </a:endParaRPr>
          </a:p>
          <a:p>
            <a:r>
              <a:rPr lang="en-US" sz="2200" dirty="0" smtClean="0">
                <a:latin typeface="Bell MT" panose="02020503060305020303" pitchFamily="18" charset="0"/>
              </a:rPr>
              <a:t>It </a:t>
            </a:r>
            <a:r>
              <a:rPr lang="en-US" sz="2200" dirty="0">
                <a:latin typeface="Bell MT" panose="02020503060305020303" pitchFamily="18" charset="0"/>
              </a:rPr>
              <a:t>is primarily known for its software products, cloud services, and hardware devices hence delving into the film industry will not only promote diversification but also promote economic growth while creating employment opportunities. </a:t>
            </a:r>
            <a:endParaRPr lang="en-US" sz="2200" dirty="0" smtClean="0">
              <a:latin typeface="Bell MT" panose="02020503060305020303" pitchFamily="18" charset="0"/>
            </a:endParaRPr>
          </a:p>
          <a:p>
            <a:r>
              <a:rPr lang="en-US" sz="2200" dirty="0" smtClean="0">
                <a:latin typeface="Bell MT" panose="02020503060305020303" pitchFamily="18" charset="0"/>
              </a:rPr>
              <a:t>Most </a:t>
            </a:r>
            <a:r>
              <a:rPr lang="en-US" sz="2200" dirty="0">
                <a:latin typeface="Bell MT" panose="02020503060305020303" pitchFamily="18" charset="0"/>
              </a:rPr>
              <a:t>importantly, the new venture will generate income for the entity thus improving its performance and while surpassing the set financial goals. </a:t>
            </a:r>
          </a:p>
        </p:txBody>
      </p:sp>
    </p:spTree>
    <p:extLst>
      <p:ext uri="{BB962C8B-B14F-4D97-AF65-F5344CB8AC3E}">
        <p14:creationId xmlns:p14="http://schemas.microsoft.com/office/powerpoint/2010/main" val="3220916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18915"/>
          </a:xfrm>
        </p:spPr>
        <p:txBody>
          <a:bodyPr>
            <a:normAutofit fontScale="90000"/>
          </a:bodyPr>
          <a:lstStyle/>
          <a:p>
            <a:pPr algn="ctr"/>
            <a:r>
              <a:rPr lang="en-US" b="1" dirty="0">
                <a:latin typeface="Bell MT" panose="02020503060305020303" pitchFamily="18" charset="0"/>
              </a:rPr>
              <a:t>Business </a:t>
            </a:r>
            <a:r>
              <a:rPr lang="en-US" b="1" dirty="0" smtClean="0">
                <a:latin typeface="Bell MT" panose="02020503060305020303" pitchFamily="18" charset="0"/>
              </a:rPr>
              <a:t>Case</a:t>
            </a:r>
            <a:r>
              <a:rPr lang="en-US" b="1" dirty="0">
                <a:latin typeface="Bell MT" panose="02020503060305020303" pitchFamily="18" charset="0"/>
              </a:rPr>
              <a:t/>
            </a:r>
            <a:br>
              <a:rPr lang="en-US" b="1" dirty="0">
                <a:latin typeface="Bell MT" panose="02020503060305020303" pitchFamily="18" charset="0"/>
              </a:rPr>
            </a:br>
            <a:endParaRPr lang="en-US" b="1" dirty="0">
              <a:latin typeface="Bell MT" panose="02020503060305020303" pitchFamily="18" charset="0"/>
            </a:endParaRPr>
          </a:p>
        </p:txBody>
      </p:sp>
      <p:sp>
        <p:nvSpPr>
          <p:cNvPr id="3" name="Content Placeholder 2"/>
          <p:cNvSpPr>
            <a:spLocks noGrp="1"/>
          </p:cNvSpPr>
          <p:nvPr>
            <p:ph idx="1"/>
          </p:nvPr>
        </p:nvSpPr>
        <p:spPr>
          <a:xfrm>
            <a:off x="4657725" y="1485899"/>
            <a:ext cx="7277099" cy="5133976"/>
          </a:xfrm>
        </p:spPr>
        <p:txBody>
          <a:bodyPr/>
          <a:lstStyle/>
          <a:p>
            <a:pPr>
              <a:buFont typeface="Wingdings" panose="05000000000000000000" pitchFamily="2" charset="2"/>
              <a:buChar char="q"/>
            </a:pPr>
            <a:r>
              <a:rPr lang="en-US" dirty="0"/>
              <a:t>Creating a successful movie studio in today's competitive film industry requires a deep understanding of current market trends and audience preferences. </a:t>
            </a:r>
            <a:endParaRPr lang="en-US" dirty="0" smtClean="0"/>
          </a:p>
          <a:p>
            <a:pPr>
              <a:buFont typeface="Wingdings" panose="05000000000000000000" pitchFamily="2" charset="2"/>
              <a:buChar char="q"/>
            </a:pPr>
            <a:r>
              <a:rPr lang="en-US" dirty="0" smtClean="0"/>
              <a:t>One </a:t>
            </a:r>
            <a:r>
              <a:rPr lang="en-US" dirty="0"/>
              <a:t>of the most ideal actionable insight based on the types of films that have been performing well at the box office is ensuring that directors consider the global market when creating films. </a:t>
            </a:r>
            <a:endParaRPr lang="en-US" dirty="0" smtClean="0"/>
          </a:p>
          <a:p>
            <a:pPr>
              <a:buFont typeface="Wingdings" panose="05000000000000000000" pitchFamily="2" charset="2"/>
              <a:buChar char="q"/>
            </a:pPr>
            <a:r>
              <a:rPr lang="en-US" dirty="0" smtClean="0"/>
              <a:t>Having </a:t>
            </a:r>
            <a:r>
              <a:rPr lang="en-US" dirty="0"/>
              <a:t>highlighted that, it is imperious to acknowledge that the global entertainment industry is experiencing robust growth, with the demand for original content reaching unprecedented levels. </a:t>
            </a:r>
            <a:endParaRPr lang="en-US" dirty="0" smtClean="0"/>
          </a:p>
          <a:p>
            <a:pPr>
              <a:buFont typeface="Wingdings" panose="05000000000000000000" pitchFamily="2" charset="2"/>
              <a:buChar char="q"/>
            </a:pPr>
            <a:r>
              <a:rPr lang="en-US" dirty="0" smtClean="0"/>
              <a:t>Microsoft </a:t>
            </a:r>
            <a:r>
              <a:rPr lang="en-US" dirty="0"/>
              <a:t>aims to leverage its brand, resources, and technology to enter this lucrative sector by establishing Microsoft Movie Studios.</a:t>
            </a:r>
          </a:p>
        </p:txBody>
      </p:sp>
      <p:pic>
        <p:nvPicPr>
          <p:cNvPr id="4" name="Picture 3"/>
          <p:cNvPicPr>
            <a:picLocks noChangeAspect="1"/>
          </p:cNvPicPr>
          <p:nvPr/>
        </p:nvPicPr>
        <p:blipFill>
          <a:blip r:embed="rId2"/>
          <a:stretch>
            <a:fillRect/>
          </a:stretch>
        </p:blipFill>
        <p:spPr>
          <a:xfrm>
            <a:off x="1399919" y="3114675"/>
            <a:ext cx="2386012" cy="1319212"/>
          </a:xfrm>
          <a:prstGeom prst="rect">
            <a:avLst/>
          </a:prstGeom>
        </p:spPr>
      </p:pic>
      <p:pic>
        <p:nvPicPr>
          <p:cNvPr id="5" name="Picture 4"/>
          <p:cNvPicPr>
            <a:picLocks noChangeAspect="1"/>
          </p:cNvPicPr>
          <p:nvPr/>
        </p:nvPicPr>
        <p:blipFill>
          <a:blip r:embed="rId3"/>
          <a:stretch>
            <a:fillRect/>
          </a:stretch>
        </p:blipFill>
        <p:spPr>
          <a:xfrm>
            <a:off x="1399919" y="1504950"/>
            <a:ext cx="2386012" cy="1609725"/>
          </a:xfrm>
          <a:prstGeom prst="rect">
            <a:avLst/>
          </a:prstGeom>
        </p:spPr>
      </p:pic>
    </p:spTree>
    <p:extLst>
      <p:ext uri="{BB962C8B-B14F-4D97-AF65-F5344CB8AC3E}">
        <p14:creationId xmlns:p14="http://schemas.microsoft.com/office/powerpoint/2010/main" val="255214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95510"/>
            <a:ext cx="8911687" cy="985615"/>
          </a:xfrm>
        </p:spPr>
        <p:txBody>
          <a:bodyPr/>
          <a:lstStyle/>
          <a:p>
            <a:pPr algn="ctr"/>
            <a:r>
              <a:rPr lang="en-US" dirty="0" smtClean="0">
                <a:latin typeface="Bell MT" panose="02020503060305020303" pitchFamily="18" charset="0"/>
              </a:rPr>
              <a:t>Business Problem</a:t>
            </a:r>
            <a:endParaRPr lang="en-US" dirty="0">
              <a:latin typeface="Bell MT" panose="02020503060305020303" pitchFamily="18" charset="0"/>
            </a:endParaRPr>
          </a:p>
        </p:txBody>
      </p:sp>
      <p:sp>
        <p:nvSpPr>
          <p:cNvPr id="3" name="Content Placeholder 2"/>
          <p:cNvSpPr>
            <a:spLocks noGrp="1"/>
          </p:cNvSpPr>
          <p:nvPr>
            <p:ph idx="1"/>
          </p:nvPr>
        </p:nvSpPr>
        <p:spPr>
          <a:xfrm>
            <a:off x="5057774" y="1523999"/>
            <a:ext cx="6446837" cy="4810125"/>
          </a:xfrm>
        </p:spPr>
        <p:txBody>
          <a:bodyPr>
            <a:normAutofit/>
          </a:bodyPr>
          <a:lstStyle/>
          <a:p>
            <a:r>
              <a:rPr lang="en-US" sz="2800" dirty="0"/>
              <a:t> 	Microsoft Movie Studios needs to determine which movie genres and runtime durations are most likely to attract a large and engaged audience.</a:t>
            </a:r>
          </a:p>
          <a:p>
            <a:r>
              <a:rPr lang="en-US" sz="2800" dirty="0"/>
              <a:t> 	Ensuring the production of high-quality films is essential for maintaining audience satisfaction and reputation.</a:t>
            </a:r>
          </a:p>
          <a:p>
            <a:endParaRPr lang="en-US" sz="2800" dirty="0"/>
          </a:p>
        </p:txBody>
      </p:sp>
      <p:pic>
        <p:nvPicPr>
          <p:cNvPr id="4" name="Picture 3"/>
          <p:cNvPicPr>
            <a:picLocks noChangeAspect="1"/>
          </p:cNvPicPr>
          <p:nvPr/>
        </p:nvPicPr>
        <p:blipFill>
          <a:blip r:embed="rId2"/>
          <a:stretch>
            <a:fillRect/>
          </a:stretch>
        </p:blipFill>
        <p:spPr>
          <a:xfrm>
            <a:off x="962025" y="1524000"/>
            <a:ext cx="4019549" cy="4257676"/>
          </a:xfrm>
          <a:prstGeom prst="rect">
            <a:avLst/>
          </a:prstGeom>
        </p:spPr>
      </p:pic>
    </p:spTree>
    <p:extLst>
      <p:ext uri="{BB962C8B-B14F-4D97-AF65-F5344CB8AC3E}">
        <p14:creationId xmlns:p14="http://schemas.microsoft.com/office/powerpoint/2010/main" val="417690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350" y="161925"/>
            <a:ext cx="7934325" cy="790575"/>
          </a:xfrm>
        </p:spPr>
        <p:txBody>
          <a:bodyPr>
            <a:normAutofit fontScale="90000"/>
          </a:bodyPr>
          <a:lstStyle/>
          <a:p>
            <a:pPr algn="ctr"/>
            <a:r>
              <a:rPr lang="en-US" b="1" dirty="0" smtClean="0">
                <a:latin typeface="Bell MT" panose="02020503060305020303" pitchFamily="18" charset="0"/>
              </a:rPr>
              <a:t>The General Business </a:t>
            </a:r>
            <a:r>
              <a:rPr lang="en-US" b="1" dirty="0">
                <a:latin typeface="Bell MT" panose="02020503060305020303" pitchFamily="18" charset="0"/>
              </a:rPr>
              <a:t>Understanding</a:t>
            </a:r>
            <a:br>
              <a:rPr lang="en-US" b="1" dirty="0">
                <a:latin typeface="Bell MT" panose="02020503060305020303" pitchFamily="18" charset="0"/>
              </a:rPr>
            </a:br>
            <a:endParaRPr lang="en-US" b="1" dirty="0">
              <a:latin typeface="Bell MT" panose="02020503060305020303" pitchFamily="18" charset="0"/>
            </a:endParaRPr>
          </a:p>
        </p:txBody>
      </p:sp>
      <p:sp>
        <p:nvSpPr>
          <p:cNvPr id="3" name="Content Placeholder 2"/>
          <p:cNvSpPr>
            <a:spLocks noGrp="1"/>
          </p:cNvSpPr>
          <p:nvPr>
            <p:ph idx="1"/>
          </p:nvPr>
        </p:nvSpPr>
        <p:spPr>
          <a:xfrm>
            <a:off x="2066925" y="952500"/>
            <a:ext cx="9963149" cy="5905499"/>
          </a:xfrm>
        </p:spPr>
        <p:txBody>
          <a:bodyPr>
            <a:noAutofit/>
          </a:bodyPr>
          <a:lstStyle/>
          <a:p>
            <a:r>
              <a:rPr lang="en-US" sz="1400" dirty="0"/>
              <a:t>The aim of this project is to create a thriving movie production entity that produces high-quality, diverse content for various distribution channels, including theaters, streaming platforms, and television networks. </a:t>
            </a:r>
            <a:endParaRPr lang="en-US" sz="1400" dirty="0" smtClean="0"/>
          </a:p>
          <a:p>
            <a:r>
              <a:rPr lang="en-US" sz="1400" dirty="0" smtClean="0"/>
              <a:t>This </a:t>
            </a:r>
            <a:r>
              <a:rPr lang="en-US" sz="1400" dirty="0"/>
              <a:t>project is pivotal in leveraging data-driven insights to optimize various aspects of movie production, distribution, and audience engagement. </a:t>
            </a:r>
            <a:endParaRPr lang="en-US" sz="1400" dirty="0" smtClean="0"/>
          </a:p>
          <a:p>
            <a:r>
              <a:rPr lang="en-US" sz="1400" dirty="0" smtClean="0"/>
              <a:t>This </a:t>
            </a:r>
            <a:r>
              <a:rPr lang="en-US" sz="1400" dirty="0"/>
              <a:t>is because the global entertainment industry is valued at $2 trillion and continues to expand (Guttmann, 2023). Streaming platforms, international markets, and diverse content preferences offer substantial growth prospects</a:t>
            </a:r>
            <a:r>
              <a:rPr lang="en-US" sz="1400" dirty="0" smtClean="0"/>
              <a:t>.</a:t>
            </a:r>
          </a:p>
          <a:p>
            <a:r>
              <a:rPr lang="en-US" sz="1400" dirty="0" smtClean="0"/>
              <a:t> </a:t>
            </a:r>
            <a:r>
              <a:rPr lang="en-US" sz="1400" dirty="0"/>
              <a:t>The Microsoft brand, and technological prowess of the company can create a competitive advantage that can set the new movie studio venture apart in the industry. </a:t>
            </a:r>
            <a:endParaRPr lang="en-US" sz="1400" dirty="0" smtClean="0"/>
          </a:p>
          <a:p>
            <a:r>
              <a:rPr lang="en-US" sz="1400" dirty="0" smtClean="0"/>
              <a:t>Additionally</a:t>
            </a:r>
            <a:r>
              <a:rPr lang="en-US" sz="1400" dirty="0"/>
              <a:t>, integration with Microsoft's existing ecosystem can enhance user engagement and content delivery. The following objectives will play a role in shaping the new investment;</a:t>
            </a:r>
          </a:p>
          <a:p>
            <a:pPr marL="0" indent="0">
              <a:buNone/>
            </a:pPr>
            <a:r>
              <a:rPr lang="en-US" sz="1200" dirty="0" smtClean="0"/>
              <a:t>	1</a:t>
            </a:r>
            <a:r>
              <a:rPr lang="en-US" sz="1200" dirty="0"/>
              <a:t>.	To determine the most popular genres among viewers, aiding in strategic genre selection for future </a:t>
            </a:r>
            <a:r>
              <a:rPr lang="en-US" sz="1200" dirty="0" smtClean="0"/>
              <a:t>movie 		           	           projects.</a:t>
            </a:r>
          </a:p>
          <a:p>
            <a:pPr marL="0" indent="0">
              <a:buNone/>
            </a:pPr>
            <a:r>
              <a:rPr lang="en-US" sz="1200" dirty="0" smtClean="0"/>
              <a:t> </a:t>
            </a:r>
            <a:r>
              <a:rPr lang="en-US" sz="1200" dirty="0"/>
              <a:t>	2</a:t>
            </a:r>
            <a:r>
              <a:rPr lang="en-US" sz="1200" dirty="0" smtClean="0"/>
              <a:t>.	To </a:t>
            </a:r>
            <a:r>
              <a:rPr lang="en-US" sz="1200" dirty="0"/>
              <a:t>identify directors whose movies consistently receive a high number of votes and positive ratings.</a:t>
            </a:r>
          </a:p>
          <a:p>
            <a:pPr marL="0" indent="0">
              <a:buNone/>
            </a:pPr>
            <a:r>
              <a:rPr lang="en-US" sz="1200" dirty="0" smtClean="0"/>
              <a:t>	3.	To </a:t>
            </a:r>
            <a:r>
              <a:rPr lang="en-US" sz="1200" dirty="0"/>
              <a:t>explore viewer preferences regarding movie runtime and identify the ideal runtime for </a:t>
            </a:r>
            <a:r>
              <a:rPr lang="en-US" sz="1200" dirty="0" smtClean="0"/>
              <a:t>			                   	   	          maximizing </a:t>
            </a:r>
            <a:r>
              <a:rPr lang="en-US" sz="1200" dirty="0"/>
              <a:t>engagement.</a:t>
            </a:r>
          </a:p>
          <a:p>
            <a:pPr marL="0" indent="0">
              <a:buNone/>
            </a:pPr>
            <a:r>
              <a:rPr lang="en-US" sz="1200" dirty="0" smtClean="0"/>
              <a:t>	4.</a:t>
            </a:r>
            <a:r>
              <a:rPr lang="en-US" sz="1200" dirty="0"/>
              <a:t>	To uncover which director-genre combinations yield the most favorable results in terms of audience </a:t>
            </a:r>
            <a:r>
              <a:rPr lang="en-US" sz="1200" dirty="0" smtClean="0"/>
              <a:t>                           	          	           engagement</a:t>
            </a:r>
            <a:r>
              <a:rPr lang="en-US" sz="1200" dirty="0"/>
              <a:t>.</a:t>
            </a:r>
          </a:p>
          <a:p>
            <a:pPr marL="0" indent="0">
              <a:buNone/>
            </a:pPr>
            <a:r>
              <a:rPr lang="en-US" sz="1200" dirty="0" smtClean="0"/>
              <a:t>	5.</a:t>
            </a:r>
            <a:r>
              <a:rPr lang="en-US" sz="1200" dirty="0"/>
              <a:t>	To investigate the correlation between movie runtime and genre preferences among viewers.</a:t>
            </a:r>
          </a:p>
          <a:p>
            <a:pPr marL="0" indent="0">
              <a:buNone/>
            </a:pPr>
            <a:r>
              <a:rPr lang="en-US" sz="1200" dirty="0" smtClean="0"/>
              <a:t>	6.</a:t>
            </a:r>
            <a:r>
              <a:rPr lang="en-US" sz="1200" dirty="0"/>
              <a:t>	To develop a quality assessment metric considering both user ratings and votes, facilitating content </a:t>
            </a:r>
            <a:r>
              <a:rPr lang="en-US" sz="1200" dirty="0" smtClean="0"/>
              <a:t> quality  	       		           evaluation</a:t>
            </a:r>
            <a:r>
              <a:rPr lang="en-US" sz="1200" dirty="0"/>
              <a:t>.</a:t>
            </a:r>
          </a:p>
          <a:p>
            <a:endParaRPr lang="en-US" sz="1200" dirty="0"/>
          </a:p>
        </p:txBody>
      </p:sp>
    </p:spTree>
    <p:extLst>
      <p:ext uri="{BB962C8B-B14F-4D97-AF65-F5344CB8AC3E}">
        <p14:creationId xmlns:p14="http://schemas.microsoft.com/office/powerpoint/2010/main" val="259690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23690"/>
          </a:xfrm>
        </p:spPr>
        <p:txBody>
          <a:bodyPr/>
          <a:lstStyle/>
          <a:p>
            <a:pPr algn="ctr"/>
            <a:r>
              <a:rPr lang="en-US" b="1" dirty="0" smtClean="0">
                <a:latin typeface="Bell MT" panose="02020503060305020303" pitchFamily="18" charset="0"/>
              </a:rPr>
              <a:t>Data Understanding </a:t>
            </a:r>
            <a:endParaRPr lang="en-US" b="1" dirty="0">
              <a:latin typeface="Bell MT" panose="02020503060305020303" pitchFamily="18" charset="0"/>
            </a:endParaRPr>
          </a:p>
        </p:txBody>
      </p:sp>
      <p:sp>
        <p:nvSpPr>
          <p:cNvPr id="3" name="Content Placeholder 2"/>
          <p:cNvSpPr>
            <a:spLocks noGrp="1"/>
          </p:cNvSpPr>
          <p:nvPr>
            <p:ph idx="1"/>
          </p:nvPr>
        </p:nvSpPr>
        <p:spPr>
          <a:xfrm>
            <a:off x="4410074" y="1533525"/>
            <a:ext cx="7362825" cy="5057775"/>
          </a:xfrm>
        </p:spPr>
        <p:txBody>
          <a:bodyPr>
            <a:normAutofit fontScale="85000" lnSpcReduction="20000"/>
          </a:bodyPr>
          <a:lstStyle/>
          <a:p>
            <a:r>
              <a:rPr lang="en-US" dirty="0"/>
              <a:t>Because of the wealth of data available that can help understand the film production </a:t>
            </a:r>
            <a:r>
              <a:rPr lang="en-US" dirty="0" smtClean="0"/>
              <a:t>industry, selecting the most ideal dataset to work with was important.</a:t>
            </a:r>
          </a:p>
          <a:p>
            <a:r>
              <a:rPr lang="en-US" dirty="0" smtClean="0"/>
              <a:t>The </a:t>
            </a:r>
            <a:r>
              <a:rPr lang="en-US" dirty="0"/>
              <a:t>process of data cleaning began with the exploration of the available datasets. </a:t>
            </a:r>
            <a:endParaRPr lang="en-US" dirty="0" smtClean="0"/>
          </a:p>
          <a:p>
            <a:r>
              <a:rPr lang="en-US" dirty="0" smtClean="0"/>
              <a:t>After </a:t>
            </a:r>
            <a:r>
              <a:rPr lang="en-US" dirty="0"/>
              <a:t>an in-depth comparison, I decided to work with the ‘</a:t>
            </a:r>
            <a:r>
              <a:rPr lang="en-US" dirty="0" err="1"/>
              <a:t>im.db</a:t>
            </a:r>
            <a:r>
              <a:rPr lang="en-US" dirty="0"/>
              <a:t>’ database. I will be analyzing a database that contains several tables</a:t>
            </a:r>
            <a:r>
              <a:rPr lang="en-US" dirty="0" smtClean="0"/>
              <a:t>.</a:t>
            </a:r>
          </a:p>
          <a:p>
            <a:r>
              <a:rPr lang="en-US" dirty="0" smtClean="0"/>
              <a:t> </a:t>
            </a:r>
            <a:r>
              <a:rPr lang="en-US" dirty="0"/>
              <a:t>The most important tables in the database will be 'Movie basics' and 'Movie ratings'.  </a:t>
            </a:r>
            <a:endParaRPr lang="en-US" dirty="0" smtClean="0"/>
          </a:p>
          <a:p>
            <a:r>
              <a:rPr lang="en-US" dirty="0" smtClean="0"/>
              <a:t>Each </a:t>
            </a:r>
            <a:r>
              <a:rPr lang="en-US" dirty="0"/>
              <a:t>table has various fields which anchor critical information necessary for analysis and later conduct visualization that will play a critical role in drawing my conclusions, insights, and recommendations necessary for Microsoft movie studios. </a:t>
            </a:r>
            <a:endParaRPr lang="en-US" dirty="0" smtClean="0"/>
          </a:p>
          <a:p>
            <a:r>
              <a:rPr lang="en-US" dirty="0" smtClean="0"/>
              <a:t>The </a:t>
            </a:r>
            <a:r>
              <a:rPr lang="en-US" dirty="0"/>
              <a:t>fields for the 'Movie basics' table include; Movie_id, Primary title, Original title, Start_year, Runntime_minutes, and most importantly, the ‘Genres’ field. </a:t>
            </a:r>
            <a:endParaRPr lang="en-US" dirty="0" smtClean="0"/>
          </a:p>
          <a:p>
            <a:r>
              <a:rPr lang="en-US" dirty="0"/>
              <a:t>T</a:t>
            </a:r>
            <a:r>
              <a:rPr lang="en-US" dirty="0" smtClean="0"/>
              <a:t>he </a:t>
            </a:r>
            <a:r>
              <a:rPr lang="en-US" dirty="0"/>
              <a:t>second </a:t>
            </a:r>
            <a:r>
              <a:rPr lang="en-US" dirty="0" smtClean="0"/>
              <a:t>table (</a:t>
            </a:r>
            <a:r>
              <a:rPr lang="en-US" dirty="0" err="1" smtClean="0"/>
              <a:t>Movie_ratings</a:t>
            </a:r>
            <a:r>
              <a:rPr lang="en-US" dirty="0" smtClean="0"/>
              <a:t>) </a:t>
            </a:r>
            <a:r>
              <a:rPr lang="en-US" dirty="0"/>
              <a:t>contains three major fields; the Movie _id column, Average rating column, and the Number_of_votes column. </a:t>
            </a:r>
            <a:endParaRPr lang="en-US" dirty="0" smtClean="0"/>
          </a:p>
          <a:p>
            <a:r>
              <a:rPr lang="en-US" dirty="0" smtClean="0"/>
              <a:t>Here</a:t>
            </a:r>
            <a:r>
              <a:rPr lang="en-US" dirty="0"/>
              <a:t>, I was able to gain a deep understanding of the dataset's characteristics. I completed the data cleaning process where I addressed the issue of missing values, dropped unnecessary columns, edited the field titles, </a:t>
            </a:r>
            <a:r>
              <a:rPr lang="en-US" dirty="0" smtClean="0"/>
              <a:t>and shaped </a:t>
            </a:r>
            <a:r>
              <a:rPr lang="en-US" dirty="0"/>
              <a:t>the tables in a more attractive manner for analysis.</a:t>
            </a:r>
          </a:p>
        </p:txBody>
      </p:sp>
      <p:pic>
        <p:nvPicPr>
          <p:cNvPr id="4" name="Picture 3"/>
          <p:cNvPicPr>
            <a:picLocks noChangeAspect="1"/>
          </p:cNvPicPr>
          <p:nvPr/>
        </p:nvPicPr>
        <p:blipFill>
          <a:blip r:embed="rId2"/>
          <a:stretch>
            <a:fillRect/>
          </a:stretch>
        </p:blipFill>
        <p:spPr>
          <a:xfrm>
            <a:off x="928431" y="1533525"/>
            <a:ext cx="3328987" cy="4348163"/>
          </a:xfrm>
          <a:prstGeom prst="rect">
            <a:avLst/>
          </a:prstGeom>
        </p:spPr>
      </p:pic>
    </p:spTree>
    <p:extLst>
      <p:ext uri="{BB962C8B-B14F-4D97-AF65-F5344CB8AC3E}">
        <p14:creationId xmlns:p14="http://schemas.microsoft.com/office/powerpoint/2010/main" val="377395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469100" y="180975"/>
            <a:ext cx="8911687" cy="609600"/>
          </a:xfrm>
        </p:spPr>
        <p:txBody>
          <a:bodyPr>
            <a:normAutofit fontScale="90000"/>
          </a:bodyPr>
          <a:lstStyle/>
          <a:p>
            <a:pPr algn="ctr"/>
            <a:r>
              <a:rPr lang="en-US" b="1" dirty="0" smtClean="0">
                <a:solidFill>
                  <a:srgbClr val="7030A0"/>
                </a:solidFill>
                <a:latin typeface="Bell MT" panose="02020503060305020303" pitchFamily="18" charset="0"/>
              </a:rPr>
              <a:t>Data Analysis</a:t>
            </a:r>
            <a:endParaRPr lang="en-US" b="1" dirty="0">
              <a:solidFill>
                <a:srgbClr val="7030A0"/>
              </a:solidFill>
              <a:latin typeface="Bell MT" panose="02020503060305020303" pitchFamily="18" charset="0"/>
            </a:endParaRPr>
          </a:p>
        </p:txBody>
      </p:sp>
      <p:sp>
        <p:nvSpPr>
          <p:cNvPr id="8" name="Content Placeholder 7"/>
          <p:cNvSpPr>
            <a:spLocks noGrp="1"/>
          </p:cNvSpPr>
          <p:nvPr>
            <p:ph idx="1"/>
          </p:nvPr>
        </p:nvSpPr>
        <p:spPr>
          <a:xfrm>
            <a:off x="5381625" y="1009650"/>
            <a:ext cx="6743699" cy="5848350"/>
          </a:xfrm>
        </p:spPr>
        <p:txBody>
          <a:bodyPr>
            <a:noAutofit/>
          </a:bodyPr>
          <a:lstStyle/>
          <a:p>
            <a:r>
              <a:rPr lang="en-US" sz="1400" dirty="0"/>
              <a:t>After settling on the ‘</a:t>
            </a:r>
            <a:r>
              <a:rPr lang="en-US" sz="1400" dirty="0" err="1"/>
              <a:t>im.db</a:t>
            </a:r>
            <a:r>
              <a:rPr lang="en-US" sz="1400" dirty="0"/>
              <a:t>’, the first step was to access the data in a pandas </a:t>
            </a:r>
            <a:r>
              <a:rPr lang="en-US" sz="1400" dirty="0" err="1"/>
              <a:t>DataFrame</a:t>
            </a:r>
            <a:r>
              <a:rPr lang="en-US" sz="1400" dirty="0"/>
              <a:t> format where I generated the ‘</a:t>
            </a:r>
            <a:r>
              <a:rPr lang="en-US" sz="1400" dirty="0" err="1"/>
              <a:t>Movie_basics</a:t>
            </a:r>
            <a:r>
              <a:rPr lang="en-US" sz="1400" dirty="0"/>
              <a:t>’ and the ‘</a:t>
            </a:r>
            <a:r>
              <a:rPr lang="en-US" sz="1400" dirty="0" err="1"/>
              <a:t>Movie_ratings</a:t>
            </a:r>
            <a:r>
              <a:rPr lang="en-US" sz="1400" dirty="0"/>
              <a:t>’ tables. </a:t>
            </a:r>
            <a:endParaRPr lang="en-US" sz="1400" dirty="0" smtClean="0"/>
          </a:p>
          <a:p>
            <a:r>
              <a:rPr lang="en-US" sz="1400" dirty="0" smtClean="0"/>
              <a:t>This </a:t>
            </a:r>
            <a:r>
              <a:rPr lang="en-US" sz="1400" dirty="0"/>
              <a:t>was followed by calculating the value count to check the categorical variable distribution of various genres in the ‘Genre’ field. </a:t>
            </a:r>
            <a:endParaRPr lang="en-US" sz="1400" dirty="0" smtClean="0"/>
          </a:p>
          <a:p>
            <a:r>
              <a:rPr lang="en-US" sz="1400" dirty="0" smtClean="0"/>
              <a:t> </a:t>
            </a:r>
            <a:r>
              <a:rPr lang="en-US" sz="1400" dirty="0"/>
              <a:t>After cleaning the tables, I joined them and the process of data visualization kicked in.  The first graph was generated using the </a:t>
            </a:r>
            <a:r>
              <a:rPr lang="en-US" sz="1400" dirty="0" err="1"/>
              <a:t>seaborn</a:t>
            </a:r>
            <a:r>
              <a:rPr lang="en-US" sz="1400" dirty="0"/>
              <a:t> module where I created a vertical bar graph</a:t>
            </a:r>
            <a:r>
              <a:rPr lang="en-US" sz="1400" dirty="0" smtClean="0"/>
              <a:t>.</a:t>
            </a:r>
          </a:p>
          <a:p>
            <a:r>
              <a:rPr lang="en-US" sz="1400" dirty="0" smtClean="0"/>
              <a:t>  </a:t>
            </a:r>
            <a:r>
              <a:rPr lang="en-US" sz="1400" dirty="0"/>
              <a:t>Because of the length of the data in each field, a sample population of 40 variables was selected based on average ratings and genres. </a:t>
            </a:r>
            <a:endParaRPr lang="en-US" sz="1400" dirty="0" smtClean="0"/>
          </a:p>
          <a:p>
            <a:r>
              <a:rPr lang="en-US" sz="1400" dirty="0" smtClean="0"/>
              <a:t> </a:t>
            </a:r>
            <a:r>
              <a:rPr lang="en-US" sz="1400" dirty="0"/>
              <a:t>The goal was to select the top 40 movies in the merged </a:t>
            </a:r>
            <a:r>
              <a:rPr lang="en-US" sz="1400" dirty="0" err="1"/>
              <a:t>DataFrame</a:t>
            </a:r>
            <a:r>
              <a:rPr lang="en-US" sz="1400" dirty="0"/>
              <a:t>. From the graph, all the top for movies and their corresponding genres have a rating of more than 9 in a scale of 10. The most preferred genres in the order of preference include;</a:t>
            </a:r>
          </a:p>
          <a:p>
            <a:pPr>
              <a:buFont typeface="Wingdings" panose="05000000000000000000" pitchFamily="2" charset="2"/>
              <a:buChar char="§"/>
            </a:pPr>
            <a:r>
              <a:rPr lang="en-US" sz="1200" dirty="0"/>
              <a:t> 	</a:t>
            </a:r>
            <a:r>
              <a:rPr lang="en-US" sz="800" b="1" dirty="0"/>
              <a:t>Documentary</a:t>
            </a:r>
          </a:p>
          <a:p>
            <a:pPr>
              <a:buFont typeface="Wingdings" panose="05000000000000000000" pitchFamily="2" charset="2"/>
              <a:buChar char="§"/>
            </a:pPr>
            <a:r>
              <a:rPr lang="en-US" sz="800" b="1" dirty="0"/>
              <a:t> 	Drama</a:t>
            </a:r>
          </a:p>
          <a:p>
            <a:pPr>
              <a:buFont typeface="Wingdings" panose="05000000000000000000" pitchFamily="2" charset="2"/>
              <a:buChar char="§"/>
            </a:pPr>
            <a:r>
              <a:rPr lang="en-US" sz="800" b="1" dirty="0"/>
              <a:t> 	Adventure, Comedy</a:t>
            </a:r>
          </a:p>
          <a:p>
            <a:pPr>
              <a:buFont typeface="Wingdings" panose="05000000000000000000" pitchFamily="2" charset="2"/>
              <a:buChar char="§"/>
            </a:pPr>
            <a:r>
              <a:rPr lang="en-US" sz="800" b="1" dirty="0"/>
              <a:t> 	Documentary, History</a:t>
            </a:r>
          </a:p>
          <a:p>
            <a:pPr>
              <a:buFont typeface="Wingdings" panose="05000000000000000000" pitchFamily="2" charset="2"/>
              <a:buChar char="§"/>
            </a:pPr>
            <a:r>
              <a:rPr lang="en-US" sz="800" b="1" dirty="0"/>
              <a:t> 	Comedy, Documentary </a:t>
            </a:r>
          </a:p>
          <a:p>
            <a:pPr>
              <a:buFont typeface="Wingdings" panose="05000000000000000000" pitchFamily="2" charset="2"/>
              <a:buChar char="§"/>
            </a:pPr>
            <a:r>
              <a:rPr lang="en-US" sz="800" b="1" dirty="0"/>
              <a:t> 	Biography, Documentary Drama</a:t>
            </a:r>
          </a:p>
          <a:p>
            <a:pPr>
              <a:buFont typeface="Wingdings" panose="05000000000000000000" pitchFamily="2" charset="2"/>
              <a:buChar char="§"/>
            </a:pPr>
            <a:r>
              <a:rPr lang="en-US" sz="800" b="1" dirty="0"/>
              <a:t> 	Biography, Music</a:t>
            </a:r>
          </a:p>
          <a:p>
            <a:pPr>
              <a:buFont typeface="Wingdings" panose="05000000000000000000" pitchFamily="2" charset="2"/>
              <a:buChar char="§"/>
            </a:pPr>
            <a:r>
              <a:rPr lang="en-US" sz="800" b="1" dirty="0"/>
              <a:t> 	Action</a:t>
            </a:r>
          </a:p>
          <a:p>
            <a:endParaRPr lang="en-US" sz="1200" dirty="0"/>
          </a:p>
        </p:txBody>
      </p:sp>
      <p:pic>
        <p:nvPicPr>
          <p:cNvPr id="9" name="Picture 8"/>
          <p:cNvPicPr>
            <a:picLocks noChangeAspect="1"/>
          </p:cNvPicPr>
          <p:nvPr/>
        </p:nvPicPr>
        <p:blipFill>
          <a:blip r:embed="rId2"/>
          <a:stretch>
            <a:fillRect/>
          </a:stretch>
        </p:blipFill>
        <p:spPr>
          <a:xfrm>
            <a:off x="0" y="1600200"/>
            <a:ext cx="5381625" cy="4933950"/>
          </a:xfrm>
          <a:prstGeom prst="rect">
            <a:avLst/>
          </a:prstGeom>
        </p:spPr>
      </p:pic>
      <p:sp>
        <p:nvSpPr>
          <p:cNvPr id="10" name="TextBox 9"/>
          <p:cNvSpPr txBox="1"/>
          <p:nvPr/>
        </p:nvSpPr>
        <p:spPr>
          <a:xfrm>
            <a:off x="1781175" y="790575"/>
            <a:ext cx="3514725" cy="666750"/>
          </a:xfrm>
          <a:prstGeom prst="rect">
            <a:avLst/>
          </a:prstGeom>
          <a:noFill/>
        </p:spPr>
        <p:txBody>
          <a:bodyPr wrap="square" rtlCol="0">
            <a:spAutoFit/>
          </a:bodyPr>
          <a:lstStyle/>
          <a:p>
            <a:r>
              <a:rPr lang="en-US" dirty="0">
                <a:solidFill>
                  <a:srgbClr val="0070C0"/>
                </a:solidFill>
              </a:rPr>
              <a:t>Figure 1: Top 40 Movies by Average Rating and genres</a:t>
            </a:r>
          </a:p>
        </p:txBody>
      </p:sp>
    </p:spTree>
    <p:extLst>
      <p:ext uri="{BB962C8B-B14F-4D97-AF65-F5344CB8AC3E}">
        <p14:creationId xmlns:p14="http://schemas.microsoft.com/office/powerpoint/2010/main" val="437520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451" y="423400"/>
            <a:ext cx="8285162" cy="776065"/>
          </a:xfrm>
          <a:solidFill>
            <a:schemeClr val="accent2">
              <a:lumMod val="40000"/>
              <a:lumOff val="60000"/>
            </a:schemeClr>
          </a:solidFill>
        </p:spPr>
        <p:txBody>
          <a:bodyPr>
            <a:normAutofit fontScale="90000"/>
          </a:bodyPr>
          <a:lstStyle/>
          <a:p>
            <a:pPr algn="ctr"/>
            <a:r>
              <a:rPr lang="en-US" b="1" dirty="0">
                <a:latin typeface="Bell MT" panose="02020503060305020303" pitchFamily="18" charset="0"/>
              </a:rPr>
              <a:t>Average Ratings</a:t>
            </a:r>
            <a:r>
              <a:rPr lang="en-US" dirty="0">
                <a:latin typeface="Bell MT" panose="02020503060305020303" pitchFamily="18" charset="0"/>
              </a:rPr>
              <a:t/>
            </a:r>
            <a:br>
              <a:rPr lang="en-US" dirty="0">
                <a:latin typeface="Bell MT" panose="02020503060305020303" pitchFamily="18" charset="0"/>
              </a:rPr>
            </a:br>
            <a:endParaRPr lang="en-US" dirty="0">
              <a:latin typeface="Bell MT" panose="02020503060305020303" pitchFamily="18" charset="0"/>
            </a:endParaRPr>
          </a:p>
        </p:txBody>
      </p:sp>
      <p:sp>
        <p:nvSpPr>
          <p:cNvPr id="3" name="Content Placeholder 2"/>
          <p:cNvSpPr>
            <a:spLocks noGrp="1"/>
          </p:cNvSpPr>
          <p:nvPr>
            <p:ph idx="1"/>
          </p:nvPr>
        </p:nvSpPr>
        <p:spPr>
          <a:xfrm>
            <a:off x="6496050" y="1400175"/>
            <a:ext cx="5008562" cy="4511047"/>
          </a:xfrm>
        </p:spPr>
        <p:txBody>
          <a:bodyPr>
            <a:normAutofit fontScale="92500"/>
          </a:bodyPr>
          <a:lstStyle/>
          <a:p>
            <a:r>
              <a:rPr lang="en-US" dirty="0"/>
              <a:t>The second visualization generated a histogram of average ratings whereby the analysis sought to establish how skewed the ratings were for the purpose of confirming how biased the audience could have been in order to make sound decisions as far as the new movie studio is concerned. </a:t>
            </a:r>
            <a:endParaRPr lang="en-US" dirty="0" smtClean="0"/>
          </a:p>
          <a:p>
            <a:r>
              <a:rPr lang="en-US" dirty="0" smtClean="0"/>
              <a:t>The </a:t>
            </a:r>
            <a:r>
              <a:rPr lang="en-US" dirty="0"/>
              <a:t>symmetrical distribution typically suggests that the ratings for the movies are evenly distributed around a central value. </a:t>
            </a:r>
            <a:endParaRPr lang="en-US" dirty="0" smtClean="0"/>
          </a:p>
          <a:p>
            <a:r>
              <a:rPr lang="en-US" dirty="0" smtClean="0"/>
              <a:t>Therefore</a:t>
            </a:r>
            <a:r>
              <a:rPr lang="en-US" dirty="0"/>
              <a:t>, the studio should use this information as a starting point for further analysis and decision-making and for understanding the nature of the target audience. </a:t>
            </a:r>
          </a:p>
          <a:p>
            <a:endParaRPr lang="en-US" dirty="0"/>
          </a:p>
        </p:txBody>
      </p:sp>
      <p:pic>
        <p:nvPicPr>
          <p:cNvPr id="4" name="Picture 3"/>
          <p:cNvPicPr>
            <a:picLocks noChangeAspect="1"/>
          </p:cNvPicPr>
          <p:nvPr/>
        </p:nvPicPr>
        <p:blipFill>
          <a:blip r:embed="rId2"/>
          <a:stretch>
            <a:fillRect/>
          </a:stretch>
        </p:blipFill>
        <p:spPr>
          <a:xfrm>
            <a:off x="647572" y="1905975"/>
            <a:ext cx="5524758" cy="4780575"/>
          </a:xfrm>
          <a:prstGeom prst="rect">
            <a:avLst/>
          </a:prstGeom>
        </p:spPr>
      </p:pic>
      <p:sp>
        <p:nvSpPr>
          <p:cNvPr id="5" name="TextBox 4"/>
          <p:cNvSpPr txBox="1"/>
          <p:nvPr/>
        </p:nvSpPr>
        <p:spPr>
          <a:xfrm>
            <a:off x="1609726" y="1199465"/>
            <a:ext cx="3600450" cy="646331"/>
          </a:xfrm>
          <a:prstGeom prst="rect">
            <a:avLst/>
          </a:prstGeom>
          <a:noFill/>
        </p:spPr>
        <p:txBody>
          <a:bodyPr wrap="square" rtlCol="0">
            <a:spAutoFit/>
          </a:bodyPr>
          <a:lstStyle/>
          <a:p>
            <a:r>
              <a:rPr lang="en-US" b="1" dirty="0">
                <a:solidFill>
                  <a:srgbClr val="0070C0"/>
                </a:solidFill>
                <a:latin typeface="Bell MT" panose="02020503060305020303" pitchFamily="18" charset="0"/>
              </a:rPr>
              <a:t>A </a:t>
            </a:r>
            <a:r>
              <a:rPr lang="en-US" b="1" dirty="0" smtClean="0">
                <a:solidFill>
                  <a:srgbClr val="0070C0"/>
                </a:solidFill>
                <a:latin typeface="Bell MT" panose="02020503060305020303" pitchFamily="18" charset="0"/>
              </a:rPr>
              <a:t>Histogram </a:t>
            </a:r>
            <a:r>
              <a:rPr lang="en-US" b="1" dirty="0">
                <a:solidFill>
                  <a:srgbClr val="0070C0"/>
                </a:solidFill>
                <a:latin typeface="Bell MT" panose="02020503060305020303" pitchFamily="18" charset="0"/>
              </a:rPr>
              <a:t>Showcasing the Symmetry of Average Ratings</a:t>
            </a:r>
          </a:p>
        </p:txBody>
      </p:sp>
    </p:spTree>
    <p:extLst>
      <p:ext uri="{BB962C8B-B14F-4D97-AF65-F5344CB8AC3E}">
        <p14:creationId xmlns:p14="http://schemas.microsoft.com/office/powerpoint/2010/main" val="97759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4535"/>
            <a:ext cx="9361487" cy="1118965"/>
          </a:xfrm>
        </p:spPr>
        <p:txBody>
          <a:bodyPr>
            <a:noAutofit/>
          </a:bodyPr>
          <a:lstStyle/>
          <a:p>
            <a:pPr algn="ctr"/>
            <a:r>
              <a:rPr lang="en-US" sz="2800" b="1" dirty="0" smtClean="0">
                <a:solidFill>
                  <a:srgbClr val="0070C0"/>
                </a:solidFill>
                <a:latin typeface="Bell MT" panose="02020503060305020303" pitchFamily="18" charset="0"/>
              </a:rPr>
              <a:t>Establishing the correlation Between Average </a:t>
            </a:r>
            <a:r>
              <a:rPr lang="en-US" sz="2800" b="1" dirty="0">
                <a:solidFill>
                  <a:srgbClr val="0070C0"/>
                </a:solidFill>
                <a:latin typeface="Bell MT" panose="02020503060305020303" pitchFamily="18" charset="0"/>
              </a:rPr>
              <a:t>ratings </a:t>
            </a:r>
            <a:r>
              <a:rPr lang="en-US" sz="2800" b="1" dirty="0" smtClean="0">
                <a:solidFill>
                  <a:srgbClr val="0070C0"/>
                </a:solidFill>
                <a:latin typeface="Bell MT" panose="02020503060305020303" pitchFamily="18" charset="0"/>
              </a:rPr>
              <a:t>and Number </a:t>
            </a:r>
            <a:r>
              <a:rPr lang="en-US" sz="2800" b="1" dirty="0">
                <a:solidFill>
                  <a:srgbClr val="0070C0"/>
                </a:solidFill>
                <a:latin typeface="Bell MT" panose="02020503060305020303" pitchFamily="18" charset="0"/>
              </a:rPr>
              <a:t>of votes</a:t>
            </a:r>
            <a:r>
              <a:rPr lang="en-US" sz="2800" b="1" i="1" dirty="0">
                <a:solidFill>
                  <a:srgbClr val="0070C0"/>
                </a:solidFill>
                <a:latin typeface="Bell MT" panose="02020503060305020303" pitchFamily="18" charset="0"/>
              </a:rPr>
              <a:t/>
            </a:r>
            <a:br>
              <a:rPr lang="en-US" sz="2800" b="1" i="1" dirty="0">
                <a:solidFill>
                  <a:srgbClr val="0070C0"/>
                </a:solidFill>
                <a:latin typeface="Bell MT" panose="02020503060305020303" pitchFamily="18" charset="0"/>
              </a:rPr>
            </a:br>
            <a:endParaRPr lang="en-US" sz="2800" b="1" dirty="0">
              <a:solidFill>
                <a:srgbClr val="0070C0"/>
              </a:solidFill>
              <a:latin typeface="Bell MT" panose="02020503060305020303" pitchFamily="18" charset="0"/>
            </a:endParaRPr>
          </a:p>
        </p:txBody>
      </p:sp>
      <p:sp>
        <p:nvSpPr>
          <p:cNvPr id="3" name="Content Placeholder 2"/>
          <p:cNvSpPr>
            <a:spLocks noGrp="1"/>
          </p:cNvSpPr>
          <p:nvPr>
            <p:ph idx="1"/>
          </p:nvPr>
        </p:nvSpPr>
        <p:spPr>
          <a:xfrm>
            <a:off x="6610350" y="1543050"/>
            <a:ext cx="5219700" cy="4972050"/>
          </a:xfrm>
        </p:spPr>
        <p:txBody>
          <a:bodyPr>
            <a:normAutofit fontScale="92500" lnSpcReduction="20000"/>
          </a:bodyPr>
          <a:lstStyle/>
          <a:p>
            <a:r>
              <a:rPr lang="en-US" dirty="0"/>
              <a:t>The third visualization sought to establish whether there is correlation between the average rating and the number of votes for each movie on the basis of their respective genres</a:t>
            </a:r>
            <a:r>
              <a:rPr lang="en-US" dirty="0" smtClean="0"/>
              <a:t>.</a:t>
            </a:r>
          </a:p>
          <a:p>
            <a:r>
              <a:rPr lang="en-US" dirty="0" smtClean="0"/>
              <a:t> </a:t>
            </a:r>
            <a:r>
              <a:rPr lang="en-US" dirty="0"/>
              <a:t>Analyzing the relationship between </a:t>
            </a:r>
            <a:r>
              <a:rPr lang="en-US" dirty="0" smtClean="0"/>
              <a:t>average</a:t>
            </a:r>
          </a:p>
          <a:p>
            <a:r>
              <a:rPr lang="en-US" dirty="0" smtClean="0"/>
              <a:t>e </a:t>
            </a:r>
            <a:r>
              <a:rPr lang="en-US" dirty="0"/>
              <a:t>ratings and the number of votes provided valuable insights into audience engagement and the impact of audience size on perceived content quality</a:t>
            </a:r>
            <a:r>
              <a:rPr lang="en-US" dirty="0" smtClean="0"/>
              <a:t>.</a:t>
            </a:r>
          </a:p>
          <a:p>
            <a:r>
              <a:rPr lang="en-US" dirty="0" smtClean="0"/>
              <a:t> </a:t>
            </a:r>
            <a:r>
              <a:rPr lang="en-US" dirty="0"/>
              <a:t>From the scatter graph, it is evident that the top rated movies and their respective genres tend to receive the most votes. </a:t>
            </a:r>
            <a:endParaRPr lang="en-US" dirty="0" smtClean="0"/>
          </a:p>
          <a:p>
            <a:r>
              <a:rPr lang="en-US" dirty="0" smtClean="0"/>
              <a:t>It </a:t>
            </a:r>
            <a:r>
              <a:rPr lang="en-US" dirty="0"/>
              <a:t>is therefore advisable for the manager of the new Microsoft movie studio to put more focus on the highly regarded genres when planning for production to attract positive responses and establish the studio is the go-to studio for contemporary movie consumers. </a:t>
            </a:r>
          </a:p>
        </p:txBody>
      </p:sp>
      <p:pic>
        <p:nvPicPr>
          <p:cNvPr id="4" name="Picture 3"/>
          <p:cNvPicPr>
            <a:picLocks noChangeAspect="1"/>
          </p:cNvPicPr>
          <p:nvPr/>
        </p:nvPicPr>
        <p:blipFill>
          <a:blip r:embed="rId2"/>
          <a:stretch>
            <a:fillRect/>
          </a:stretch>
        </p:blipFill>
        <p:spPr>
          <a:xfrm>
            <a:off x="672307" y="2066925"/>
            <a:ext cx="5890418" cy="4089984"/>
          </a:xfrm>
          <a:prstGeom prst="rect">
            <a:avLst/>
          </a:prstGeom>
        </p:spPr>
      </p:pic>
      <p:sp>
        <p:nvSpPr>
          <p:cNvPr id="5" name="TextBox 4"/>
          <p:cNvSpPr txBox="1"/>
          <p:nvPr/>
        </p:nvSpPr>
        <p:spPr>
          <a:xfrm>
            <a:off x="1545828" y="1438275"/>
            <a:ext cx="4143375" cy="646331"/>
          </a:xfrm>
          <a:prstGeom prst="rect">
            <a:avLst/>
          </a:prstGeom>
          <a:solidFill>
            <a:schemeClr val="accent3">
              <a:lumMod val="60000"/>
              <a:lumOff val="40000"/>
            </a:schemeClr>
          </a:solidFill>
        </p:spPr>
        <p:txBody>
          <a:bodyPr wrap="square" rtlCol="0">
            <a:spAutoFit/>
          </a:bodyPr>
          <a:lstStyle/>
          <a:p>
            <a:pPr algn="ctr"/>
            <a:r>
              <a:rPr lang="en-US" b="1" dirty="0">
                <a:solidFill>
                  <a:srgbClr val="0070C0"/>
                </a:solidFill>
                <a:latin typeface="Bell MT" panose="02020503060305020303" pitchFamily="18" charset="0"/>
              </a:rPr>
              <a:t>A scatter plot of average ratings vs. number of votes</a:t>
            </a:r>
          </a:p>
        </p:txBody>
      </p:sp>
    </p:spTree>
    <p:extLst>
      <p:ext uri="{BB962C8B-B14F-4D97-AF65-F5344CB8AC3E}">
        <p14:creationId xmlns:p14="http://schemas.microsoft.com/office/powerpoint/2010/main" val="239380155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76</TotalTime>
  <Words>1352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Bell MT</vt:lpstr>
      <vt:lpstr>Century Gothic</vt:lpstr>
      <vt:lpstr>Times New Roman</vt:lpstr>
      <vt:lpstr>Wingdings</vt:lpstr>
      <vt:lpstr>Wingdings 3</vt:lpstr>
      <vt:lpstr>Wisp</vt:lpstr>
      <vt:lpstr>          Microsoft Movie Studio Project  BY TITUS MUTUKU</vt:lpstr>
      <vt:lpstr>OVERVIEW</vt:lpstr>
      <vt:lpstr>Business Case </vt:lpstr>
      <vt:lpstr>Business Problem</vt:lpstr>
      <vt:lpstr>The General Business Understanding </vt:lpstr>
      <vt:lpstr>Data Understanding </vt:lpstr>
      <vt:lpstr>Data Analysis</vt:lpstr>
      <vt:lpstr>Average Ratings </vt:lpstr>
      <vt:lpstr>Establishing the correlation Between Average ratings and Number of votes </vt:lpstr>
      <vt:lpstr>A Countplot of Movie Production by Year</vt:lpstr>
      <vt:lpstr>CONCLUSION</vt:lpstr>
      <vt:lpstr>RECOMMENDATIONS &amp; 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Project  BY TITUS MUTUKU</dc:title>
  <dc:creator>HP</dc:creator>
  <cp:lastModifiedBy>HP</cp:lastModifiedBy>
  <cp:revision>8</cp:revision>
  <dcterms:created xsi:type="dcterms:W3CDTF">2023-09-15T03:05:46Z</dcterms:created>
  <dcterms:modified xsi:type="dcterms:W3CDTF">2023-09-15T04:22:35Z</dcterms:modified>
</cp:coreProperties>
</file>