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5" r:id="rId6"/>
    <p:sldId id="267" r:id="rId7"/>
    <p:sldId id="259" r:id="rId8"/>
    <p:sldId id="263" r:id="rId9"/>
    <p:sldId id="264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D887B-85AA-3BE1-9F74-F60A2ADE3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E323CF-90E2-FE1E-7703-3B35A6725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F3A92-2ACA-9CA5-E82D-2B466FD59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0E1F-6658-4110-A6BB-3661F4CD769C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96DB1-8ACB-AF99-9157-77A2CDE4A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1FC20-04B4-463B-6CEE-5F431576A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B7A3-63F9-41A0-B4DE-56D847F5A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66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5B3CE-3ECE-06A8-E6CD-9A89A99F5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83255A-E44C-8600-FAE3-57C146A23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E5EAC-743A-6097-7942-DC2A567EA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0E1F-6658-4110-A6BB-3661F4CD769C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5F64F-F718-744E-64A5-AB68B5563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8B979-EF0A-4CC3-E693-83C574C3E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B7A3-63F9-41A0-B4DE-56D847F5A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7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B12CE7-EFAA-BB63-8A50-1A7B452176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AFF4B6-0F37-E40F-BBF1-6385B143F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B737C-1FA2-9EA0-D6F8-346AA9AA3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0E1F-6658-4110-A6BB-3661F4CD769C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52ED3-3700-A483-F36D-E608549DE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FBE4F-B634-1C82-3B2D-D166B758E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B7A3-63F9-41A0-B4DE-56D847F5A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51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8EE0C-E4AD-52EF-FEB8-E29B88EB9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E6616-4091-C885-058E-89D17A9DC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EF061-E072-B204-9986-D6909107C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0E1F-6658-4110-A6BB-3661F4CD769C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A02B2-AC8C-E5FA-3BDE-80272300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8EE9A-C072-1A4D-DD4B-2E58F362F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B7A3-63F9-41A0-B4DE-56D847F5A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43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105C1-3892-BEFF-899C-029779D77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2D91A-D447-923E-92F7-675DEC084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08FAA-1F29-7759-C2D0-99292BE50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0E1F-6658-4110-A6BB-3661F4CD769C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96D8E-84F2-1D3E-3415-E44CFF131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9C8E0-2A08-AE80-34B4-DA016E836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B7A3-63F9-41A0-B4DE-56D847F5A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93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43607-D971-A761-3528-51246AE0E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34827-8E0F-08F6-6F00-EF97E02878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3AAA9-1879-2E44-653C-BB82F6F45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55D9B-0E7E-C8B4-0BE5-1A1FD01BD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0E1F-6658-4110-A6BB-3661F4CD769C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792FB-846E-39E4-00BD-D1FA90FB8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1AF38-895D-0224-1BAF-BE9C38EC6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B7A3-63F9-41A0-B4DE-56D847F5A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84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272B4-C383-9D36-2DCE-80E5B66A0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247CD-B9CA-7500-A686-276A9C0C1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B4A94-7CA6-D2BA-B7E1-CF97A41A7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517F75-DC8E-EB54-E9F4-7A82421E45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474FB2-799C-65C1-ECD8-932AB6C8A6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829DE6-782A-8D7E-5019-48F2F3185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0E1F-6658-4110-A6BB-3661F4CD769C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B5CD82-8D65-8E09-4B65-1E81AF7FE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B5B9A5-6A82-781C-4AFE-4440700CC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B7A3-63F9-41A0-B4DE-56D847F5A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2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3D1B2-86A8-228F-794C-3FD95D08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644DA2-B8D5-0592-4648-A0BCBA0CA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0E1F-6658-4110-A6BB-3661F4CD769C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60C57-D10A-DCD3-2CD6-8E4E0BCC5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13F8C7-440A-87AA-7C40-96277E804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B7A3-63F9-41A0-B4DE-56D847F5A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32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5FA2E0-A624-5D4F-6877-F62CA4D2C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0E1F-6658-4110-A6BB-3661F4CD769C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CA0425-A0C4-BAF7-60F4-47711A3E1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7544AA-B2A3-6D31-198B-4867E7D36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B7A3-63F9-41A0-B4DE-56D847F5A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43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17381-FEB0-2CF0-85ED-DC37BF29D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A9B6B-174C-C0DB-2E23-4C8854C52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39BFE-B879-DCB4-4493-C0BFF2A99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19279-CD37-1906-7DC1-DF1CC7093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0E1F-6658-4110-A6BB-3661F4CD769C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69D9D-9A8B-7409-6C3C-963A97614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BEA59-7AC7-07ED-5EE8-401457BB7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B7A3-63F9-41A0-B4DE-56D847F5A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66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4360A-7C61-1B0A-DA61-0D76DC3AC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EA80B-8128-6484-C625-BE709D20A4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447EC9-7C66-483C-7F4F-A3E5C64CC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E1D35-6B27-034A-B954-9B26883D5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0E1F-6658-4110-A6BB-3661F4CD769C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3F890-88A3-950D-CE16-883F0E0C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4DFCF-BBBA-336A-A855-83213236C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B7A3-63F9-41A0-B4DE-56D847F5A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56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D8FA4-E16E-85D5-69BE-8AA47883E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FB835-B2FF-577D-5ECB-CE2EE3DE5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A8788-531D-171D-FED1-0D8915A109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F0E1F-6658-4110-A6BB-3661F4CD769C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7EAC-4130-A984-4BF8-0DBF11D7B6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C607B-DBE7-3DD5-422F-D214F9A84B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EB7A3-63F9-41A0-B4DE-56D847F5A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685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Giant Panda Sleeping Photograph by Caroline Reyes-Loughrey - Pixels">
            <a:extLst>
              <a:ext uri="{FF2B5EF4-FFF2-40B4-BE49-F238E27FC236}">
                <a16:creationId xmlns:a16="http://schemas.microsoft.com/office/drawing/2014/main" id="{7D848BF7-5EC5-1722-A8B8-F92F45049A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1" r="24182" b="5082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80553C-8406-4D0F-46D1-A7803BDC1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Pandas at REST – an Intro to web dev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16E466-8302-E68D-A96B-EF202DB64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Jordan Jensen</a:t>
            </a:r>
          </a:p>
          <a:p>
            <a:pPr algn="l"/>
            <a:r>
              <a:rPr lang="en-US" sz="2000"/>
              <a:t>3/20/2024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7703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D566BA-E386-3D46-94B4-1F20339E8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Demo Topics to hit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2D809-E1B5-F333-4731-072166E39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400" dirty="0"/>
              <a:t>Using Postman vs Using Chrome Dev Tools</a:t>
            </a:r>
          </a:p>
          <a:p>
            <a:pPr lvl="1"/>
            <a:r>
              <a:rPr lang="en-US" sz="2000" dirty="0"/>
              <a:t>See the similarities and differences</a:t>
            </a:r>
          </a:p>
          <a:p>
            <a:pPr lvl="1"/>
            <a:r>
              <a:rPr lang="en-US" sz="2000" dirty="0"/>
              <a:t>Set a breakpoint, and show code step through</a:t>
            </a:r>
          </a:p>
          <a:p>
            <a:pPr lvl="1"/>
            <a:endParaRPr lang="en-US" sz="2000" dirty="0"/>
          </a:p>
          <a:p>
            <a:r>
              <a:rPr lang="en-US" sz="2400" dirty="0"/>
              <a:t>Using Visual Studio Dev Tools</a:t>
            </a:r>
          </a:p>
          <a:p>
            <a:pPr lvl="1"/>
            <a:r>
              <a:rPr lang="en-US" sz="2000" dirty="0"/>
              <a:t>Set a breakpoint, and show code step through + alteration</a:t>
            </a:r>
          </a:p>
          <a:p>
            <a:pPr lvl="1"/>
            <a:endParaRPr lang="en-US" sz="2000" dirty="0"/>
          </a:p>
          <a:p>
            <a:r>
              <a:rPr lang="en-US" sz="2400" dirty="0"/>
              <a:t>Extension topics</a:t>
            </a:r>
          </a:p>
          <a:p>
            <a:pPr lvl="1"/>
            <a:r>
              <a:rPr lang="en-US" sz="2000" dirty="0"/>
              <a:t>Chrome Performance Profiler – debug code flow, performance, and webpage timings</a:t>
            </a:r>
          </a:p>
          <a:p>
            <a:pPr lvl="1"/>
            <a:r>
              <a:rPr lang="en-US" sz="2000" dirty="0"/>
              <a:t>Chrome Lighthouse Profiler – improve page design and aria compliance, reduce code smells</a:t>
            </a:r>
          </a:p>
          <a:p>
            <a:pPr lvl="1"/>
            <a:endParaRPr lang="en-US" sz="20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87138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6F46EC-104C-1355-24CE-A53BABB64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REST?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FDEFA-C708-B7B6-79B7-7C1911ECB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c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ease work or movement in order to relax, refresh oneself, or recover strength</a:t>
            </a:r>
          </a:p>
        </p:txBody>
      </p:sp>
      <p:sp>
        <p:nvSpPr>
          <p:cNvPr id="205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Sleep Special Lineal color icon">
            <a:extLst>
              <a:ext uri="{FF2B5EF4-FFF2-40B4-BE49-F238E27FC236}">
                <a16:creationId xmlns:a16="http://schemas.microsoft.com/office/drawing/2014/main" id="{B086AF87-199B-F718-D386-9B174AAD6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28443" y="1347278"/>
            <a:ext cx="4522484" cy="452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986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6" name="Rectangle 3085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8ECCBE-B706-4C84-6FDA-3A409E565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Wait, what is the nerdy definition?</a:t>
            </a:r>
          </a:p>
        </p:txBody>
      </p:sp>
      <p:sp>
        <p:nvSpPr>
          <p:cNvPr id="3088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EDC91-CFDC-0D72-B037-4F88ACA87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 lnSpcReduction="10000"/>
          </a:bodyPr>
          <a:lstStyle/>
          <a:p>
            <a:r>
              <a:rPr lang="en-US" b="1" dirty="0"/>
              <a:t>REST</a:t>
            </a:r>
            <a:r>
              <a:rPr lang="en-US" dirty="0"/>
              <a:t>, or </a:t>
            </a:r>
            <a:r>
              <a:rPr lang="en-US" b="1" dirty="0" err="1"/>
              <a:t>Representationt</a:t>
            </a:r>
            <a:r>
              <a:rPr lang="en-US" b="1" dirty="0"/>
              <a:t> State Transfer</a:t>
            </a:r>
            <a:r>
              <a:rPr lang="en-US" dirty="0"/>
              <a:t>, is an architectural style for providing standards between computer systems on the web, making it easier for systems to communicate with each other.</a:t>
            </a:r>
          </a:p>
          <a:p>
            <a:endParaRPr lang="en-US" b="1" dirty="0"/>
          </a:p>
          <a:p>
            <a:r>
              <a:rPr lang="en-US" dirty="0"/>
              <a:t>REST-compliant systems, often called RESTful systems, are characterized by how they are stateless and separate the concerns of client and server.</a:t>
            </a:r>
          </a:p>
        </p:txBody>
      </p:sp>
      <p:pic>
        <p:nvPicPr>
          <p:cNvPr id="3074" name="Picture 2" descr="Cloud Gear Icon PNG &amp; SVG Design For T-Shirts">
            <a:extLst>
              <a:ext uri="{FF2B5EF4-FFF2-40B4-BE49-F238E27FC236}">
                <a16:creationId xmlns:a16="http://schemas.microsoft.com/office/drawing/2014/main" id="{F5323F18-027B-7E3E-DEEF-8145CA5F70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" r="596" b="-3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500A31-1BD4-092E-8F03-BEC32D2F2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2985" y="4214589"/>
            <a:ext cx="421757" cy="42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38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E4E1BF-76BD-FB45-FC08-03F836745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6" name="Rectangle 3085">
            <a:extLst>
              <a:ext uri="{FF2B5EF4-FFF2-40B4-BE49-F238E27FC236}">
                <a16:creationId xmlns:a16="http://schemas.microsoft.com/office/drawing/2014/main" id="{991C797A-334E-9C5D-4434-1858AB56B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BBA3B3-68BB-CACB-482F-0EA86CB2E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What will I cover?</a:t>
            </a:r>
          </a:p>
        </p:txBody>
      </p:sp>
      <p:sp>
        <p:nvSpPr>
          <p:cNvPr id="3088" name="sketchy line">
            <a:extLst>
              <a:ext uri="{FF2B5EF4-FFF2-40B4-BE49-F238E27FC236}">
                <a16:creationId xmlns:a16="http://schemas.microsoft.com/office/drawing/2014/main" id="{7EF45ABE-89E7-48F1-E980-10AEF05BF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A7C06-2CF0-B9F3-923B-B18F06D49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418" y="3662754"/>
            <a:ext cx="5885457" cy="321904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4000" b="1" dirty="0"/>
              <a:t>Basic Web App</a:t>
            </a:r>
          </a:p>
          <a:p>
            <a:r>
              <a:rPr lang="en-US" sz="2400" dirty="0"/>
              <a:t>HTML + CSS + JS web app</a:t>
            </a:r>
          </a:p>
          <a:p>
            <a:r>
              <a:rPr lang="en-US" sz="2400" dirty="0"/>
              <a:t>NodeJS service layer</a:t>
            </a:r>
          </a:p>
          <a:p>
            <a:r>
              <a:rPr lang="en-US" sz="2400" dirty="0"/>
              <a:t>SQLite DB</a:t>
            </a:r>
          </a:p>
          <a:p>
            <a:r>
              <a:rPr lang="en-US" sz="2400" dirty="0"/>
              <a:t>External API calls (here’s where AI buzz words come in)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EF41BD-A6E2-B450-B154-DA3B79325968}"/>
              </a:ext>
            </a:extLst>
          </p:cNvPr>
          <p:cNvSpPr txBox="1"/>
          <p:nvPr/>
        </p:nvSpPr>
        <p:spPr>
          <a:xfrm>
            <a:off x="6094476" y="3677029"/>
            <a:ext cx="5514974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4000" b="1" dirty="0"/>
              <a:t>Debugging + Enhancing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VS Code Dev tools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Chrome Dev tools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Extensions – Chrome Performance Profiles + Lighthouse</a:t>
            </a:r>
          </a:p>
        </p:txBody>
      </p:sp>
      <p:pic>
        <p:nvPicPr>
          <p:cNvPr id="7" name="Graphic 6" descr="Database with solid fill">
            <a:extLst>
              <a:ext uri="{FF2B5EF4-FFF2-40B4-BE49-F238E27FC236}">
                <a16:creationId xmlns:a16="http://schemas.microsoft.com/office/drawing/2014/main" id="{947FD138-7F47-DBCB-C5E4-8C1E5D021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624" y="1981199"/>
            <a:ext cx="1666876" cy="1666876"/>
          </a:xfrm>
          <a:prstGeom prst="rect">
            <a:avLst/>
          </a:prstGeom>
        </p:spPr>
      </p:pic>
      <p:pic>
        <p:nvPicPr>
          <p:cNvPr id="10" name="Graphic 9" descr="Tools with solid fill">
            <a:extLst>
              <a:ext uri="{FF2B5EF4-FFF2-40B4-BE49-F238E27FC236}">
                <a16:creationId xmlns:a16="http://schemas.microsoft.com/office/drawing/2014/main" id="{4C85057C-C888-F880-504D-3B14AFDA56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99288" y="1981199"/>
            <a:ext cx="1666876" cy="166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328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14D4F7-6A71-8990-67C0-6F6003584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6" name="Rectangle 3085">
            <a:extLst>
              <a:ext uri="{FF2B5EF4-FFF2-40B4-BE49-F238E27FC236}">
                <a16:creationId xmlns:a16="http://schemas.microsoft.com/office/drawing/2014/main" id="{0B8907B3-5C19-4DE4-9EBD-2C05ADE16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778BF6-D9D8-5F7C-ABF1-11409DC67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What does my web app do?</a:t>
            </a:r>
          </a:p>
        </p:txBody>
      </p:sp>
      <p:sp>
        <p:nvSpPr>
          <p:cNvPr id="3088" name="sketchy line">
            <a:extLst>
              <a:ext uri="{FF2B5EF4-FFF2-40B4-BE49-F238E27FC236}">
                <a16:creationId xmlns:a16="http://schemas.microsoft.com/office/drawing/2014/main" id="{E8F1309C-EBA4-7562-5BBE-79266CA2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B584B9A-5C4B-7303-18AF-27D1D3BD0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44" y="1984644"/>
            <a:ext cx="5522976" cy="4501499"/>
          </a:xfrm>
          <a:ln w="38100"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b="1" dirty="0">
                <a:solidFill>
                  <a:schemeClr val="accent2"/>
                </a:solidFill>
              </a:rPr>
              <a:t>Demonstrates REST</a:t>
            </a:r>
          </a:p>
          <a:p>
            <a:r>
              <a:rPr lang="en-US" dirty="0"/>
              <a:t>Show some Pandas!</a:t>
            </a:r>
          </a:p>
          <a:p>
            <a:pPr lvl="1"/>
            <a:r>
              <a:rPr lang="en-US" dirty="0"/>
              <a:t>REST API route: </a:t>
            </a:r>
            <a:r>
              <a:rPr lang="en-US" b="1" dirty="0"/>
              <a:t>GET /</a:t>
            </a:r>
            <a:r>
              <a:rPr lang="en-US" b="1" dirty="0" err="1"/>
              <a:t>api</a:t>
            </a:r>
            <a:r>
              <a:rPr lang="en-US" b="1" dirty="0"/>
              <a:t>/pandas/</a:t>
            </a:r>
          </a:p>
          <a:p>
            <a:pPr lvl="1"/>
            <a:endParaRPr lang="en-US" b="1" dirty="0"/>
          </a:p>
          <a:p>
            <a:r>
              <a:rPr lang="en-US" dirty="0"/>
              <a:t>Create some Pandas!</a:t>
            </a:r>
          </a:p>
          <a:p>
            <a:pPr lvl="1"/>
            <a:r>
              <a:rPr lang="en-US" dirty="0"/>
              <a:t>REST API route: </a:t>
            </a:r>
            <a:r>
              <a:rPr lang="en-US" b="1" dirty="0"/>
              <a:t>POST /</a:t>
            </a:r>
            <a:r>
              <a:rPr lang="en-US" b="1" dirty="0" err="1"/>
              <a:t>api</a:t>
            </a:r>
            <a:r>
              <a:rPr lang="en-US" b="1" dirty="0"/>
              <a:t>/pandas/</a:t>
            </a:r>
          </a:p>
          <a:p>
            <a:pPr lvl="1"/>
            <a:endParaRPr lang="en-US" b="1" dirty="0"/>
          </a:p>
          <a:p>
            <a:r>
              <a:rPr lang="en-US" dirty="0"/>
              <a:t>Delete all Pandas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REST API route: </a:t>
            </a:r>
            <a:r>
              <a:rPr lang="en-US" b="1" dirty="0">
                <a:sym typeface="Wingdings" panose="05000000000000000000" pitchFamily="2" charset="2"/>
              </a:rPr>
              <a:t>DELETE /</a:t>
            </a:r>
            <a:r>
              <a:rPr lang="en-US" b="1" dirty="0" err="1">
                <a:sym typeface="Wingdings" panose="05000000000000000000" pitchFamily="2" charset="2"/>
              </a:rPr>
              <a:t>api</a:t>
            </a:r>
            <a:r>
              <a:rPr lang="en-US" b="1" dirty="0">
                <a:sym typeface="Wingdings" panose="05000000000000000000" pitchFamily="2" charset="2"/>
              </a:rPr>
              <a:t>/pandas/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6F529B-AEF2-0F09-0AE8-CE5B697AAB27}"/>
              </a:ext>
            </a:extLst>
          </p:cNvPr>
          <p:cNvSpPr txBox="1"/>
          <p:nvPr/>
        </p:nvSpPr>
        <p:spPr>
          <a:xfrm>
            <a:off x="6288024" y="1975501"/>
            <a:ext cx="5437632" cy="2169825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accent2"/>
                </a:solidFill>
              </a:rPr>
              <a:t>Demonstrates Web Sockets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Web Socket broadcast events: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panda_created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panda_updated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panda_deleted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E19E21-07B1-621A-8762-2764AA9EA270}"/>
              </a:ext>
            </a:extLst>
          </p:cNvPr>
          <p:cNvSpPr txBox="1"/>
          <p:nvPr/>
        </p:nvSpPr>
        <p:spPr>
          <a:xfrm>
            <a:off x="6288024" y="4447873"/>
            <a:ext cx="5437632" cy="2046714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accent2"/>
                </a:solidFill>
              </a:rPr>
              <a:t>Demonstrates Integrations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AI Generated Imagery via an external service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REST API route: </a:t>
            </a:r>
            <a:r>
              <a:rPr lang="en-US" sz="2000" b="1" dirty="0"/>
              <a:t>POST /</a:t>
            </a:r>
            <a:r>
              <a:rPr lang="en-US" sz="2000" b="1" dirty="0" err="1"/>
              <a:t>sdapi</a:t>
            </a:r>
            <a:r>
              <a:rPr lang="en-US" sz="2000" b="1" dirty="0"/>
              <a:t>/v1/txt2img</a:t>
            </a:r>
            <a:br>
              <a:rPr lang="en-US" sz="2000" b="1" dirty="0"/>
            </a:br>
            <a:br>
              <a:rPr lang="en-US" sz="1200" b="1" dirty="0"/>
            </a:br>
            <a:br>
              <a:rPr lang="en-US" sz="2000" b="1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47004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B6BECD-BD8E-4D74-037E-8BCB254F4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6ECF47-C4BE-71EC-E5D7-E9017BF45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36F985-1869-6328-3ABA-C627078EC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2362"/>
            <a:ext cx="6281928" cy="41354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/>
              <a:t>Well, lets see it then!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2DC162-9B8F-8155-7272-9094D7E4B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6139" y="1031284"/>
            <a:ext cx="3647661" cy="4436126"/>
          </a:xfrm>
          <a:custGeom>
            <a:avLst/>
            <a:gdLst>
              <a:gd name="connsiteX0" fmla="*/ 0 w 3647661"/>
              <a:gd name="connsiteY0" fmla="*/ 0 h 4436126"/>
              <a:gd name="connsiteX1" fmla="*/ 498514 w 3647661"/>
              <a:gd name="connsiteY1" fmla="*/ 0 h 4436126"/>
              <a:gd name="connsiteX2" fmla="*/ 1069981 w 3647661"/>
              <a:gd name="connsiteY2" fmla="*/ 0 h 4436126"/>
              <a:gd name="connsiteX3" fmla="*/ 1714401 w 3647661"/>
              <a:gd name="connsiteY3" fmla="*/ 0 h 4436126"/>
              <a:gd name="connsiteX4" fmla="*/ 2285868 w 3647661"/>
              <a:gd name="connsiteY4" fmla="*/ 0 h 4436126"/>
              <a:gd name="connsiteX5" fmla="*/ 2784381 w 3647661"/>
              <a:gd name="connsiteY5" fmla="*/ 0 h 4436126"/>
              <a:gd name="connsiteX6" fmla="*/ 3647661 w 3647661"/>
              <a:gd name="connsiteY6" fmla="*/ 0 h 4436126"/>
              <a:gd name="connsiteX7" fmla="*/ 3647661 w 3647661"/>
              <a:gd name="connsiteY7" fmla="*/ 633732 h 4436126"/>
              <a:gd name="connsiteX8" fmla="*/ 3647661 w 3647661"/>
              <a:gd name="connsiteY8" fmla="*/ 1267465 h 4436126"/>
              <a:gd name="connsiteX9" fmla="*/ 3647661 w 3647661"/>
              <a:gd name="connsiteY9" fmla="*/ 1768113 h 4436126"/>
              <a:gd name="connsiteX10" fmla="*/ 3647661 w 3647661"/>
              <a:gd name="connsiteY10" fmla="*/ 2446207 h 4436126"/>
              <a:gd name="connsiteX11" fmla="*/ 3647661 w 3647661"/>
              <a:gd name="connsiteY11" fmla="*/ 2946855 h 4436126"/>
              <a:gd name="connsiteX12" fmla="*/ 3647661 w 3647661"/>
              <a:gd name="connsiteY12" fmla="*/ 3580587 h 4436126"/>
              <a:gd name="connsiteX13" fmla="*/ 3647661 w 3647661"/>
              <a:gd name="connsiteY13" fmla="*/ 4436126 h 4436126"/>
              <a:gd name="connsiteX14" fmla="*/ 3039718 w 3647661"/>
              <a:gd name="connsiteY14" fmla="*/ 4436126 h 4436126"/>
              <a:gd name="connsiteX15" fmla="*/ 2431774 w 3647661"/>
              <a:gd name="connsiteY15" fmla="*/ 4436126 h 4436126"/>
              <a:gd name="connsiteX16" fmla="*/ 1823831 w 3647661"/>
              <a:gd name="connsiteY16" fmla="*/ 4436126 h 4436126"/>
              <a:gd name="connsiteX17" fmla="*/ 1288840 w 3647661"/>
              <a:gd name="connsiteY17" fmla="*/ 4436126 h 4436126"/>
              <a:gd name="connsiteX18" fmla="*/ 607943 w 3647661"/>
              <a:gd name="connsiteY18" fmla="*/ 4436126 h 4436126"/>
              <a:gd name="connsiteX19" fmla="*/ 0 w 3647661"/>
              <a:gd name="connsiteY19" fmla="*/ 4436126 h 4436126"/>
              <a:gd name="connsiteX20" fmla="*/ 0 w 3647661"/>
              <a:gd name="connsiteY20" fmla="*/ 3758032 h 4436126"/>
              <a:gd name="connsiteX21" fmla="*/ 0 w 3647661"/>
              <a:gd name="connsiteY21" fmla="*/ 3035578 h 4436126"/>
              <a:gd name="connsiteX22" fmla="*/ 0 w 3647661"/>
              <a:gd name="connsiteY22" fmla="*/ 2401845 h 4436126"/>
              <a:gd name="connsiteX23" fmla="*/ 0 w 3647661"/>
              <a:gd name="connsiteY23" fmla="*/ 1768113 h 4436126"/>
              <a:gd name="connsiteX24" fmla="*/ 0 w 3647661"/>
              <a:gd name="connsiteY24" fmla="*/ 1178742 h 4436126"/>
              <a:gd name="connsiteX25" fmla="*/ 0 w 3647661"/>
              <a:gd name="connsiteY25" fmla="*/ 589371 h 4436126"/>
              <a:gd name="connsiteX26" fmla="*/ 0 w 3647661"/>
              <a:gd name="connsiteY26" fmla="*/ 0 h 443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47661" h="4436126" fill="none" extrusionOk="0">
                <a:moveTo>
                  <a:pt x="0" y="0"/>
                </a:moveTo>
                <a:cubicBezTo>
                  <a:pt x="116158" y="-16963"/>
                  <a:pt x="364681" y="-4006"/>
                  <a:pt x="498514" y="0"/>
                </a:cubicBezTo>
                <a:cubicBezTo>
                  <a:pt x="632347" y="4006"/>
                  <a:pt x="950865" y="15164"/>
                  <a:pt x="1069981" y="0"/>
                </a:cubicBezTo>
                <a:cubicBezTo>
                  <a:pt x="1189097" y="-15164"/>
                  <a:pt x="1556518" y="-23132"/>
                  <a:pt x="1714401" y="0"/>
                </a:cubicBezTo>
                <a:cubicBezTo>
                  <a:pt x="1872284" y="23132"/>
                  <a:pt x="2015985" y="9364"/>
                  <a:pt x="2285868" y="0"/>
                </a:cubicBezTo>
                <a:cubicBezTo>
                  <a:pt x="2555751" y="-9364"/>
                  <a:pt x="2555148" y="14141"/>
                  <a:pt x="2784381" y="0"/>
                </a:cubicBezTo>
                <a:cubicBezTo>
                  <a:pt x="3013614" y="-14141"/>
                  <a:pt x="3216105" y="-3763"/>
                  <a:pt x="3647661" y="0"/>
                </a:cubicBezTo>
                <a:cubicBezTo>
                  <a:pt x="3623206" y="221859"/>
                  <a:pt x="3622213" y="458853"/>
                  <a:pt x="3647661" y="633732"/>
                </a:cubicBezTo>
                <a:cubicBezTo>
                  <a:pt x="3673109" y="808611"/>
                  <a:pt x="3674779" y="1138417"/>
                  <a:pt x="3647661" y="1267465"/>
                </a:cubicBezTo>
                <a:cubicBezTo>
                  <a:pt x="3620543" y="1396513"/>
                  <a:pt x="3664792" y="1625185"/>
                  <a:pt x="3647661" y="1768113"/>
                </a:cubicBezTo>
                <a:cubicBezTo>
                  <a:pt x="3630530" y="1911041"/>
                  <a:pt x="3671056" y="2135008"/>
                  <a:pt x="3647661" y="2446207"/>
                </a:cubicBezTo>
                <a:cubicBezTo>
                  <a:pt x="3624266" y="2757406"/>
                  <a:pt x="3642702" y="2713342"/>
                  <a:pt x="3647661" y="2946855"/>
                </a:cubicBezTo>
                <a:cubicBezTo>
                  <a:pt x="3652620" y="3180368"/>
                  <a:pt x="3664319" y="3290221"/>
                  <a:pt x="3647661" y="3580587"/>
                </a:cubicBezTo>
                <a:cubicBezTo>
                  <a:pt x="3631003" y="3870953"/>
                  <a:pt x="3617531" y="4259425"/>
                  <a:pt x="3647661" y="4436126"/>
                </a:cubicBezTo>
                <a:cubicBezTo>
                  <a:pt x="3523929" y="4410412"/>
                  <a:pt x="3241413" y="4436068"/>
                  <a:pt x="3039718" y="4436126"/>
                </a:cubicBezTo>
                <a:cubicBezTo>
                  <a:pt x="2838023" y="4436184"/>
                  <a:pt x="2630387" y="4431142"/>
                  <a:pt x="2431774" y="4436126"/>
                </a:cubicBezTo>
                <a:cubicBezTo>
                  <a:pt x="2233161" y="4441110"/>
                  <a:pt x="2003296" y="4449826"/>
                  <a:pt x="1823831" y="4436126"/>
                </a:cubicBezTo>
                <a:cubicBezTo>
                  <a:pt x="1644366" y="4422426"/>
                  <a:pt x="1399453" y="4442442"/>
                  <a:pt x="1288840" y="4436126"/>
                </a:cubicBezTo>
                <a:cubicBezTo>
                  <a:pt x="1178227" y="4429810"/>
                  <a:pt x="793482" y="4411099"/>
                  <a:pt x="607943" y="4436126"/>
                </a:cubicBezTo>
                <a:cubicBezTo>
                  <a:pt x="422404" y="4461153"/>
                  <a:pt x="158703" y="4453091"/>
                  <a:pt x="0" y="4436126"/>
                </a:cubicBezTo>
                <a:cubicBezTo>
                  <a:pt x="8129" y="4099466"/>
                  <a:pt x="23502" y="4014012"/>
                  <a:pt x="0" y="3758032"/>
                </a:cubicBezTo>
                <a:cubicBezTo>
                  <a:pt x="-23502" y="3502052"/>
                  <a:pt x="8018" y="3295661"/>
                  <a:pt x="0" y="3035578"/>
                </a:cubicBezTo>
                <a:cubicBezTo>
                  <a:pt x="-8018" y="2775495"/>
                  <a:pt x="-8720" y="2595880"/>
                  <a:pt x="0" y="2401845"/>
                </a:cubicBezTo>
                <a:cubicBezTo>
                  <a:pt x="8720" y="2207810"/>
                  <a:pt x="9279" y="1982551"/>
                  <a:pt x="0" y="1768113"/>
                </a:cubicBezTo>
                <a:cubicBezTo>
                  <a:pt x="-9279" y="1553675"/>
                  <a:pt x="7090" y="1354447"/>
                  <a:pt x="0" y="1178742"/>
                </a:cubicBezTo>
                <a:cubicBezTo>
                  <a:pt x="-7090" y="1003037"/>
                  <a:pt x="-23786" y="768334"/>
                  <a:pt x="0" y="589371"/>
                </a:cubicBezTo>
                <a:cubicBezTo>
                  <a:pt x="23786" y="410408"/>
                  <a:pt x="-16955" y="242082"/>
                  <a:pt x="0" y="0"/>
                </a:cubicBezTo>
                <a:close/>
              </a:path>
              <a:path w="3647661" h="4436126" stroke="0" extrusionOk="0">
                <a:moveTo>
                  <a:pt x="0" y="0"/>
                </a:moveTo>
                <a:cubicBezTo>
                  <a:pt x="171149" y="-7244"/>
                  <a:pt x="374684" y="2591"/>
                  <a:pt x="534990" y="0"/>
                </a:cubicBezTo>
                <a:cubicBezTo>
                  <a:pt x="695296" y="-2591"/>
                  <a:pt x="907320" y="7483"/>
                  <a:pt x="1069981" y="0"/>
                </a:cubicBezTo>
                <a:cubicBezTo>
                  <a:pt x="1232642" y="-7483"/>
                  <a:pt x="1543604" y="-26203"/>
                  <a:pt x="1677924" y="0"/>
                </a:cubicBezTo>
                <a:cubicBezTo>
                  <a:pt x="1812244" y="26203"/>
                  <a:pt x="2140632" y="31361"/>
                  <a:pt x="2322344" y="0"/>
                </a:cubicBezTo>
                <a:cubicBezTo>
                  <a:pt x="2504056" y="-31361"/>
                  <a:pt x="2658834" y="3381"/>
                  <a:pt x="2893811" y="0"/>
                </a:cubicBezTo>
                <a:cubicBezTo>
                  <a:pt x="3128788" y="-3381"/>
                  <a:pt x="3338741" y="-10376"/>
                  <a:pt x="3647661" y="0"/>
                </a:cubicBezTo>
                <a:cubicBezTo>
                  <a:pt x="3628986" y="244498"/>
                  <a:pt x="3624774" y="362520"/>
                  <a:pt x="3647661" y="545010"/>
                </a:cubicBezTo>
                <a:cubicBezTo>
                  <a:pt x="3670549" y="727500"/>
                  <a:pt x="3619543" y="968439"/>
                  <a:pt x="3647661" y="1134381"/>
                </a:cubicBezTo>
                <a:cubicBezTo>
                  <a:pt x="3675779" y="1300323"/>
                  <a:pt x="3670065" y="1646297"/>
                  <a:pt x="3647661" y="1856836"/>
                </a:cubicBezTo>
                <a:cubicBezTo>
                  <a:pt x="3625257" y="2067375"/>
                  <a:pt x="3632904" y="2315399"/>
                  <a:pt x="3647661" y="2490568"/>
                </a:cubicBezTo>
                <a:cubicBezTo>
                  <a:pt x="3662418" y="2665737"/>
                  <a:pt x="3616073" y="2880164"/>
                  <a:pt x="3647661" y="3124300"/>
                </a:cubicBezTo>
                <a:cubicBezTo>
                  <a:pt x="3679249" y="3368436"/>
                  <a:pt x="3677361" y="3519722"/>
                  <a:pt x="3647661" y="3758032"/>
                </a:cubicBezTo>
                <a:cubicBezTo>
                  <a:pt x="3617961" y="3996342"/>
                  <a:pt x="3615180" y="4147465"/>
                  <a:pt x="3647661" y="4436126"/>
                </a:cubicBezTo>
                <a:cubicBezTo>
                  <a:pt x="3506685" y="4421969"/>
                  <a:pt x="3266652" y="4433618"/>
                  <a:pt x="3149147" y="4436126"/>
                </a:cubicBezTo>
                <a:cubicBezTo>
                  <a:pt x="3031642" y="4438634"/>
                  <a:pt x="2832267" y="4432536"/>
                  <a:pt x="2650634" y="4436126"/>
                </a:cubicBezTo>
                <a:cubicBezTo>
                  <a:pt x="2469001" y="4439716"/>
                  <a:pt x="2324677" y="4416284"/>
                  <a:pt x="2042690" y="4436126"/>
                </a:cubicBezTo>
                <a:cubicBezTo>
                  <a:pt x="1760703" y="4455968"/>
                  <a:pt x="1686949" y="4416099"/>
                  <a:pt x="1398270" y="4436126"/>
                </a:cubicBezTo>
                <a:cubicBezTo>
                  <a:pt x="1109591" y="4456153"/>
                  <a:pt x="1071585" y="4455485"/>
                  <a:pt x="899756" y="4436126"/>
                </a:cubicBezTo>
                <a:cubicBezTo>
                  <a:pt x="727927" y="4416767"/>
                  <a:pt x="344407" y="4430463"/>
                  <a:pt x="0" y="4436126"/>
                </a:cubicBezTo>
                <a:cubicBezTo>
                  <a:pt x="5440" y="4303018"/>
                  <a:pt x="91" y="4161914"/>
                  <a:pt x="0" y="3891116"/>
                </a:cubicBezTo>
                <a:cubicBezTo>
                  <a:pt x="-91" y="3620318"/>
                  <a:pt x="-11601" y="3462294"/>
                  <a:pt x="0" y="3301745"/>
                </a:cubicBezTo>
                <a:cubicBezTo>
                  <a:pt x="11601" y="3141196"/>
                  <a:pt x="22776" y="2916996"/>
                  <a:pt x="0" y="2756735"/>
                </a:cubicBezTo>
                <a:cubicBezTo>
                  <a:pt x="-22776" y="2596474"/>
                  <a:pt x="5257" y="2440491"/>
                  <a:pt x="0" y="2256087"/>
                </a:cubicBezTo>
                <a:cubicBezTo>
                  <a:pt x="-5257" y="2071683"/>
                  <a:pt x="20189" y="1902567"/>
                  <a:pt x="0" y="1666716"/>
                </a:cubicBezTo>
                <a:cubicBezTo>
                  <a:pt x="-20189" y="1430865"/>
                  <a:pt x="-21241" y="1161108"/>
                  <a:pt x="0" y="988622"/>
                </a:cubicBezTo>
                <a:cubicBezTo>
                  <a:pt x="21241" y="816136"/>
                  <a:pt x="17108" y="40674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8728339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7FC96-CB9E-99E3-DCE1-B8B02569B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8114" y="1232452"/>
            <a:ext cx="3200400" cy="40253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(Proceed with un-rehearsed demo)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BAA6474F-0CDC-DE10-B0BF-56FB35E53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5439978"/>
            <a:ext cx="6281928" cy="18288"/>
          </a:xfrm>
          <a:custGeom>
            <a:avLst/>
            <a:gdLst>
              <a:gd name="connsiteX0" fmla="*/ 0 w 6281928"/>
              <a:gd name="connsiteY0" fmla="*/ 0 h 18288"/>
              <a:gd name="connsiteX1" fmla="*/ 572353 w 6281928"/>
              <a:gd name="connsiteY1" fmla="*/ 0 h 18288"/>
              <a:gd name="connsiteX2" fmla="*/ 1207526 w 6281928"/>
              <a:gd name="connsiteY2" fmla="*/ 0 h 18288"/>
              <a:gd name="connsiteX3" fmla="*/ 1779880 w 6281928"/>
              <a:gd name="connsiteY3" fmla="*/ 0 h 18288"/>
              <a:gd name="connsiteX4" fmla="*/ 2540691 w 6281928"/>
              <a:gd name="connsiteY4" fmla="*/ 0 h 18288"/>
              <a:gd name="connsiteX5" fmla="*/ 3238683 w 6281928"/>
              <a:gd name="connsiteY5" fmla="*/ 0 h 18288"/>
              <a:gd name="connsiteX6" fmla="*/ 3936675 w 6281928"/>
              <a:gd name="connsiteY6" fmla="*/ 0 h 18288"/>
              <a:gd name="connsiteX7" fmla="*/ 4760305 w 6281928"/>
              <a:gd name="connsiteY7" fmla="*/ 0 h 18288"/>
              <a:gd name="connsiteX8" fmla="*/ 5521117 w 6281928"/>
              <a:gd name="connsiteY8" fmla="*/ 0 h 18288"/>
              <a:gd name="connsiteX9" fmla="*/ 6281928 w 6281928"/>
              <a:gd name="connsiteY9" fmla="*/ 0 h 18288"/>
              <a:gd name="connsiteX10" fmla="*/ 6281928 w 6281928"/>
              <a:gd name="connsiteY10" fmla="*/ 18288 h 18288"/>
              <a:gd name="connsiteX11" fmla="*/ 5772394 w 6281928"/>
              <a:gd name="connsiteY11" fmla="*/ 18288 h 18288"/>
              <a:gd name="connsiteX12" fmla="*/ 5200040 w 6281928"/>
              <a:gd name="connsiteY12" fmla="*/ 18288 h 18288"/>
              <a:gd name="connsiteX13" fmla="*/ 4439229 w 6281928"/>
              <a:gd name="connsiteY13" fmla="*/ 18288 h 18288"/>
              <a:gd name="connsiteX14" fmla="*/ 3615599 w 6281928"/>
              <a:gd name="connsiteY14" fmla="*/ 18288 h 18288"/>
              <a:gd name="connsiteX15" fmla="*/ 2980426 w 6281928"/>
              <a:gd name="connsiteY15" fmla="*/ 18288 h 18288"/>
              <a:gd name="connsiteX16" fmla="*/ 2156795 w 6281928"/>
              <a:gd name="connsiteY16" fmla="*/ 18288 h 18288"/>
              <a:gd name="connsiteX17" fmla="*/ 1584442 w 6281928"/>
              <a:gd name="connsiteY17" fmla="*/ 18288 h 18288"/>
              <a:gd name="connsiteX18" fmla="*/ 1074908 w 6281928"/>
              <a:gd name="connsiteY18" fmla="*/ 18288 h 18288"/>
              <a:gd name="connsiteX19" fmla="*/ 0 w 6281928"/>
              <a:gd name="connsiteY19" fmla="*/ 18288 h 18288"/>
              <a:gd name="connsiteX20" fmla="*/ 0 w 6281928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81928" h="18288" fill="none" extrusionOk="0">
                <a:moveTo>
                  <a:pt x="0" y="0"/>
                </a:moveTo>
                <a:cubicBezTo>
                  <a:pt x="205960" y="24870"/>
                  <a:pt x="343550" y="5918"/>
                  <a:pt x="572353" y="0"/>
                </a:cubicBezTo>
                <a:cubicBezTo>
                  <a:pt x="801156" y="-5918"/>
                  <a:pt x="1015649" y="-11381"/>
                  <a:pt x="1207526" y="0"/>
                </a:cubicBezTo>
                <a:cubicBezTo>
                  <a:pt x="1399403" y="11381"/>
                  <a:pt x="1549725" y="7866"/>
                  <a:pt x="1779880" y="0"/>
                </a:cubicBezTo>
                <a:cubicBezTo>
                  <a:pt x="2010035" y="-7866"/>
                  <a:pt x="2190674" y="12826"/>
                  <a:pt x="2540691" y="0"/>
                </a:cubicBezTo>
                <a:cubicBezTo>
                  <a:pt x="2890708" y="-12826"/>
                  <a:pt x="3025718" y="-18534"/>
                  <a:pt x="3238683" y="0"/>
                </a:cubicBezTo>
                <a:cubicBezTo>
                  <a:pt x="3451648" y="18534"/>
                  <a:pt x="3603947" y="14884"/>
                  <a:pt x="3936675" y="0"/>
                </a:cubicBezTo>
                <a:cubicBezTo>
                  <a:pt x="4269403" y="-14884"/>
                  <a:pt x="4480718" y="-24607"/>
                  <a:pt x="4760305" y="0"/>
                </a:cubicBezTo>
                <a:cubicBezTo>
                  <a:pt x="5039892" y="24607"/>
                  <a:pt x="5359549" y="-31311"/>
                  <a:pt x="5521117" y="0"/>
                </a:cubicBezTo>
                <a:cubicBezTo>
                  <a:pt x="5682685" y="31311"/>
                  <a:pt x="5986067" y="-12593"/>
                  <a:pt x="6281928" y="0"/>
                </a:cubicBezTo>
                <a:cubicBezTo>
                  <a:pt x="6282307" y="7355"/>
                  <a:pt x="6282212" y="10249"/>
                  <a:pt x="6281928" y="18288"/>
                </a:cubicBezTo>
                <a:cubicBezTo>
                  <a:pt x="6078981" y="8428"/>
                  <a:pt x="5961061" y="2290"/>
                  <a:pt x="5772394" y="18288"/>
                </a:cubicBezTo>
                <a:cubicBezTo>
                  <a:pt x="5583727" y="34286"/>
                  <a:pt x="5329968" y="24208"/>
                  <a:pt x="5200040" y="18288"/>
                </a:cubicBezTo>
                <a:cubicBezTo>
                  <a:pt x="5070112" y="12368"/>
                  <a:pt x="4793288" y="21070"/>
                  <a:pt x="4439229" y="18288"/>
                </a:cubicBezTo>
                <a:cubicBezTo>
                  <a:pt x="4085170" y="15506"/>
                  <a:pt x="3813765" y="-16466"/>
                  <a:pt x="3615599" y="18288"/>
                </a:cubicBezTo>
                <a:cubicBezTo>
                  <a:pt x="3417433" y="53042"/>
                  <a:pt x="3133643" y="20727"/>
                  <a:pt x="2980426" y="18288"/>
                </a:cubicBezTo>
                <a:cubicBezTo>
                  <a:pt x="2827209" y="15849"/>
                  <a:pt x="2380685" y="51850"/>
                  <a:pt x="2156795" y="18288"/>
                </a:cubicBezTo>
                <a:cubicBezTo>
                  <a:pt x="1932905" y="-15274"/>
                  <a:pt x="1716744" y="-1398"/>
                  <a:pt x="1584442" y="18288"/>
                </a:cubicBezTo>
                <a:cubicBezTo>
                  <a:pt x="1452140" y="37974"/>
                  <a:pt x="1280887" y="12750"/>
                  <a:pt x="1074908" y="18288"/>
                </a:cubicBezTo>
                <a:cubicBezTo>
                  <a:pt x="868929" y="23826"/>
                  <a:pt x="318124" y="-17878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6281928" h="18288" stroke="0" extrusionOk="0">
                <a:moveTo>
                  <a:pt x="0" y="0"/>
                </a:moveTo>
                <a:cubicBezTo>
                  <a:pt x="135290" y="27650"/>
                  <a:pt x="488372" y="4391"/>
                  <a:pt x="635173" y="0"/>
                </a:cubicBezTo>
                <a:cubicBezTo>
                  <a:pt x="781974" y="-4391"/>
                  <a:pt x="992816" y="14310"/>
                  <a:pt x="1144707" y="0"/>
                </a:cubicBezTo>
                <a:cubicBezTo>
                  <a:pt x="1296598" y="-14310"/>
                  <a:pt x="1796462" y="-1258"/>
                  <a:pt x="1968337" y="0"/>
                </a:cubicBezTo>
                <a:cubicBezTo>
                  <a:pt x="2140212" y="1258"/>
                  <a:pt x="2343376" y="-12852"/>
                  <a:pt x="2603510" y="0"/>
                </a:cubicBezTo>
                <a:cubicBezTo>
                  <a:pt x="2863644" y="12852"/>
                  <a:pt x="2935073" y="-10591"/>
                  <a:pt x="3238683" y="0"/>
                </a:cubicBezTo>
                <a:cubicBezTo>
                  <a:pt x="3542293" y="10591"/>
                  <a:pt x="3731676" y="3538"/>
                  <a:pt x="4062313" y="0"/>
                </a:cubicBezTo>
                <a:cubicBezTo>
                  <a:pt x="4392950" y="-3538"/>
                  <a:pt x="4440715" y="28126"/>
                  <a:pt x="4634667" y="0"/>
                </a:cubicBezTo>
                <a:cubicBezTo>
                  <a:pt x="4828619" y="-28126"/>
                  <a:pt x="5052661" y="8974"/>
                  <a:pt x="5458297" y="0"/>
                </a:cubicBezTo>
                <a:cubicBezTo>
                  <a:pt x="5863933" y="-8974"/>
                  <a:pt x="5906900" y="-24516"/>
                  <a:pt x="6281928" y="0"/>
                </a:cubicBezTo>
                <a:cubicBezTo>
                  <a:pt x="6282268" y="5688"/>
                  <a:pt x="6281759" y="13142"/>
                  <a:pt x="6281928" y="18288"/>
                </a:cubicBezTo>
                <a:cubicBezTo>
                  <a:pt x="6036108" y="15339"/>
                  <a:pt x="5743611" y="10415"/>
                  <a:pt x="5583936" y="18288"/>
                </a:cubicBezTo>
                <a:cubicBezTo>
                  <a:pt x="5424261" y="26161"/>
                  <a:pt x="5250533" y="-179"/>
                  <a:pt x="4948763" y="18288"/>
                </a:cubicBezTo>
                <a:cubicBezTo>
                  <a:pt x="4646993" y="36755"/>
                  <a:pt x="4354673" y="7565"/>
                  <a:pt x="4125133" y="18288"/>
                </a:cubicBezTo>
                <a:cubicBezTo>
                  <a:pt x="3895593" y="29012"/>
                  <a:pt x="3570246" y="29209"/>
                  <a:pt x="3301502" y="18288"/>
                </a:cubicBezTo>
                <a:cubicBezTo>
                  <a:pt x="3032758" y="7367"/>
                  <a:pt x="2955340" y="11905"/>
                  <a:pt x="2729149" y="18288"/>
                </a:cubicBezTo>
                <a:cubicBezTo>
                  <a:pt x="2502958" y="24671"/>
                  <a:pt x="2269423" y="3142"/>
                  <a:pt x="2031157" y="18288"/>
                </a:cubicBezTo>
                <a:cubicBezTo>
                  <a:pt x="1792891" y="33434"/>
                  <a:pt x="1484731" y="22122"/>
                  <a:pt x="1207526" y="18288"/>
                </a:cubicBezTo>
                <a:cubicBezTo>
                  <a:pt x="930321" y="14454"/>
                  <a:pt x="560231" y="-33402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Photos: Mother, Daughter Pandas Celebrate Birthdays at Malaysia Zoo - WSJ">
            <a:extLst>
              <a:ext uri="{FF2B5EF4-FFF2-40B4-BE49-F238E27FC236}">
                <a16:creationId xmlns:a16="http://schemas.microsoft.com/office/drawing/2014/main" id="{BDBD7AA6-7DCF-8362-7652-66306A0A6F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9" t="-1" r="22154" b="-2054"/>
          <a:stretch/>
        </p:blipFill>
        <p:spPr bwMode="auto">
          <a:xfrm>
            <a:off x="7928114" y="1183300"/>
            <a:ext cx="3200400" cy="294476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698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2CAD1F-092D-CA0F-B6BE-1B8A9E1BC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958966" cy="1330840"/>
          </a:xfrm>
        </p:spPr>
        <p:txBody>
          <a:bodyPr>
            <a:normAutofit/>
          </a:bodyPr>
          <a:lstStyle/>
          <a:p>
            <a:r>
              <a:rPr lang="en-US" b="1" dirty="0"/>
              <a:t>Web App Structure – </a:t>
            </a:r>
            <a:r>
              <a:rPr lang="en-US" dirty="0"/>
              <a:t>Backend Server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BAA123-56DE-CE26-6A4F-5BF2B88DF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4438036" cy="3908585"/>
          </a:xfrm>
        </p:spPr>
        <p:txBody>
          <a:bodyPr>
            <a:normAutofit/>
          </a:bodyPr>
          <a:lstStyle/>
          <a:p>
            <a:r>
              <a:rPr lang="en-US" sz="2000"/>
              <a:t>db – holds our sqlite db (pandas are stored in the zoo), as well as the db driver in javascript</a:t>
            </a:r>
          </a:p>
          <a:p>
            <a:r>
              <a:rPr lang="en-US" sz="2000"/>
              <a:t>routes – all rest api routes for </a:t>
            </a:r>
            <a:r>
              <a:rPr lang="en-US" sz="2000" b="1"/>
              <a:t>/api/*</a:t>
            </a:r>
            <a:r>
              <a:rPr lang="en-US" sz="2000"/>
              <a:t> for the web app (</a:t>
            </a:r>
            <a:r>
              <a:rPr lang="en-US" sz="2000" b="1"/>
              <a:t>/api/pandas </a:t>
            </a:r>
            <a:r>
              <a:rPr lang="en-US" sz="2000"/>
              <a:t>is the only one defined)</a:t>
            </a:r>
          </a:p>
          <a:p>
            <a:r>
              <a:rPr lang="en-US" sz="2000"/>
              <a:t>index.js – starts the webserver</a:t>
            </a:r>
          </a:p>
          <a:p>
            <a:r>
              <a:rPr lang="en-US" sz="2000"/>
              <a:t>ws.js – handles websocket communication ith the front end (event based page updates)</a:t>
            </a:r>
          </a:p>
          <a:p>
            <a:endParaRPr lang="en-US" sz="20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BE598B-5BB9-26F5-A8BF-2B35F5086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3889" y="717012"/>
            <a:ext cx="1971091" cy="544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22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B8C8BC-2C8E-4B47-82AE-F7F9F77391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006F271-31F3-15F6-249B-25BB16940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BCDA88D-68C2-8DDC-A2A4-6D9F61036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9F9623-3729-DB67-8A24-F2391F54F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958966" cy="1330840"/>
          </a:xfrm>
        </p:spPr>
        <p:txBody>
          <a:bodyPr>
            <a:normAutofit/>
          </a:bodyPr>
          <a:lstStyle/>
          <a:p>
            <a:r>
              <a:rPr lang="en-US" b="1" dirty="0"/>
              <a:t>Web App Structure – </a:t>
            </a:r>
            <a:r>
              <a:rPr lang="en-US" dirty="0"/>
              <a:t>Front End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D23EA6-A800-EDFB-F905-7478758A1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4438036" cy="3908585"/>
          </a:xfrm>
        </p:spPr>
        <p:txBody>
          <a:bodyPr>
            <a:normAutofit/>
          </a:bodyPr>
          <a:lstStyle/>
          <a:p>
            <a:r>
              <a:rPr lang="en-US" sz="2000" dirty="0"/>
              <a:t>public – all files to serve statically</a:t>
            </a:r>
          </a:p>
          <a:p>
            <a:r>
              <a:rPr lang="en-US" sz="2000" dirty="0"/>
              <a:t>images – images. Don’t know what else to say.</a:t>
            </a:r>
          </a:p>
          <a:p>
            <a:r>
              <a:rPr lang="en-US" sz="2000" dirty="0" err="1"/>
              <a:t>js</a:t>
            </a:r>
            <a:r>
              <a:rPr lang="en-US" sz="2000" dirty="0"/>
              <a:t> – all front-end code to be interpreted by the browser</a:t>
            </a:r>
          </a:p>
          <a:p>
            <a:r>
              <a:rPr lang="en-US" sz="2000" dirty="0"/>
              <a:t>styles – any custom styles used other than bootstraps default</a:t>
            </a:r>
          </a:p>
          <a:p>
            <a:r>
              <a:rPr lang="en-US" sz="2000" dirty="0"/>
              <a:t>index.html – entry point loaded by the browser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DC2F29-25BB-A9C0-2216-060556D1E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3470" y="548640"/>
            <a:ext cx="1955275" cy="568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813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24BFD5-D814-402B-B6C4-EEF6AE14B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E67D2-E9EE-028D-154D-14EDF71F3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2362"/>
            <a:ext cx="6281928" cy="41354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Lets look at the code!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FED7E8-9A97-475F-9FA4-113410D44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6139" y="1031284"/>
            <a:ext cx="3647661" cy="4436126"/>
          </a:xfrm>
          <a:custGeom>
            <a:avLst/>
            <a:gdLst>
              <a:gd name="connsiteX0" fmla="*/ 0 w 3647661"/>
              <a:gd name="connsiteY0" fmla="*/ 0 h 4436126"/>
              <a:gd name="connsiteX1" fmla="*/ 498514 w 3647661"/>
              <a:gd name="connsiteY1" fmla="*/ 0 h 4436126"/>
              <a:gd name="connsiteX2" fmla="*/ 1069981 w 3647661"/>
              <a:gd name="connsiteY2" fmla="*/ 0 h 4436126"/>
              <a:gd name="connsiteX3" fmla="*/ 1714401 w 3647661"/>
              <a:gd name="connsiteY3" fmla="*/ 0 h 4436126"/>
              <a:gd name="connsiteX4" fmla="*/ 2285868 w 3647661"/>
              <a:gd name="connsiteY4" fmla="*/ 0 h 4436126"/>
              <a:gd name="connsiteX5" fmla="*/ 2784381 w 3647661"/>
              <a:gd name="connsiteY5" fmla="*/ 0 h 4436126"/>
              <a:gd name="connsiteX6" fmla="*/ 3647661 w 3647661"/>
              <a:gd name="connsiteY6" fmla="*/ 0 h 4436126"/>
              <a:gd name="connsiteX7" fmla="*/ 3647661 w 3647661"/>
              <a:gd name="connsiteY7" fmla="*/ 633732 h 4436126"/>
              <a:gd name="connsiteX8" fmla="*/ 3647661 w 3647661"/>
              <a:gd name="connsiteY8" fmla="*/ 1267465 h 4436126"/>
              <a:gd name="connsiteX9" fmla="*/ 3647661 w 3647661"/>
              <a:gd name="connsiteY9" fmla="*/ 1768113 h 4436126"/>
              <a:gd name="connsiteX10" fmla="*/ 3647661 w 3647661"/>
              <a:gd name="connsiteY10" fmla="*/ 2446207 h 4436126"/>
              <a:gd name="connsiteX11" fmla="*/ 3647661 w 3647661"/>
              <a:gd name="connsiteY11" fmla="*/ 2946855 h 4436126"/>
              <a:gd name="connsiteX12" fmla="*/ 3647661 w 3647661"/>
              <a:gd name="connsiteY12" fmla="*/ 3580587 h 4436126"/>
              <a:gd name="connsiteX13" fmla="*/ 3647661 w 3647661"/>
              <a:gd name="connsiteY13" fmla="*/ 4436126 h 4436126"/>
              <a:gd name="connsiteX14" fmla="*/ 3039718 w 3647661"/>
              <a:gd name="connsiteY14" fmla="*/ 4436126 h 4436126"/>
              <a:gd name="connsiteX15" fmla="*/ 2431774 w 3647661"/>
              <a:gd name="connsiteY15" fmla="*/ 4436126 h 4436126"/>
              <a:gd name="connsiteX16" fmla="*/ 1823831 w 3647661"/>
              <a:gd name="connsiteY16" fmla="*/ 4436126 h 4436126"/>
              <a:gd name="connsiteX17" fmla="*/ 1288840 w 3647661"/>
              <a:gd name="connsiteY17" fmla="*/ 4436126 h 4436126"/>
              <a:gd name="connsiteX18" fmla="*/ 607943 w 3647661"/>
              <a:gd name="connsiteY18" fmla="*/ 4436126 h 4436126"/>
              <a:gd name="connsiteX19" fmla="*/ 0 w 3647661"/>
              <a:gd name="connsiteY19" fmla="*/ 4436126 h 4436126"/>
              <a:gd name="connsiteX20" fmla="*/ 0 w 3647661"/>
              <a:gd name="connsiteY20" fmla="*/ 3758032 h 4436126"/>
              <a:gd name="connsiteX21" fmla="*/ 0 w 3647661"/>
              <a:gd name="connsiteY21" fmla="*/ 3035578 h 4436126"/>
              <a:gd name="connsiteX22" fmla="*/ 0 w 3647661"/>
              <a:gd name="connsiteY22" fmla="*/ 2401845 h 4436126"/>
              <a:gd name="connsiteX23" fmla="*/ 0 w 3647661"/>
              <a:gd name="connsiteY23" fmla="*/ 1768113 h 4436126"/>
              <a:gd name="connsiteX24" fmla="*/ 0 w 3647661"/>
              <a:gd name="connsiteY24" fmla="*/ 1178742 h 4436126"/>
              <a:gd name="connsiteX25" fmla="*/ 0 w 3647661"/>
              <a:gd name="connsiteY25" fmla="*/ 589371 h 4436126"/>
              <a:gd name="connsiteX26" fmla="*/ 0 w 3647661"/>
              <a:gd name="connsiteY26" fmla="*/ 0 h 443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47661" h="4436126" fill="none" extrusionOk="0">
                <a:moveTo>
                  <a:pt x="0" y="0"/>
                </a:moveTo>
                <a:cubicBezTo>
                  <a:pt x="116158" y="-16963"/>
                  <a:pt x="364681" y="-4006"/>
                  <a:pt x="498514" y="0"/>
                </a:cubicBezTo>
                <a:cubicBezTo>
                  <a:pt x="632347" y="4006"/>
                  <a:pt x="950865" y="15164"/>
                  <a:pt x="1069981" y="0"/>
                </a:cubicBezTo>
                <a:cubicBezTo>
                  <a:pt x="1189097" y="-15164"/>
                  <a:pt x="1556518" y="-23132"/>
                  <a:pt x="1714401" y="0"/>
                </a:cubicBezTo>
                <a:cubicBezTo>
                  <a:pt x="1872284" y="23132"/>
                  <a:pt x="2015985" y="9364"/>
                  <a:pt x="2285868" y="0"/>
                </a:cubicBezTo>
                <a:cubicBezTo>
                  <a:pt x="2555751" y="-9364"/>
                  <a:pt x="2555148" y="14141"/>
                  <a:pt x="2784381" y="0"/>
                </a:cubicBezTo>
                <a:cubicBezTo>
                  <a:pt x="3013614" y="-14141"/>
                  <a:pt x="3216105" y="-3763"/>
                  <a:pt x="3647661" y="0"/>
                </a:cubicBezTo>
                <a:cubicBezTo>
                  <a:pt x="3623206" y="221859"/>
                  <a:pt x="3622213" y="458853"/>
                  <a:pt x="3647661" y="633732"/>
                </a:cubicBezTo>
                <a:cubicBezTo>
                  <a:pt x="3673109" y="808611"/>
                  <a:pt x="3674779" y="1138417"/>
                  <a:pt x="3647661" y="1267465"/>
                </a:cubicBezTo>
                <a:cubicBezTo>
                  <a:pt x="3620543" y="1396513"/>
                  <a:pt x="3664792" y="1625185"/>
                  <a:pt x="3647661" y="1768113"/>
                </a:cubicBezTo>
                <a:cubicBezTo>
                  <a:pt x="3630530" y="1911041"/>
                  <a:pt x="3671056" y="2135008"/>
                  <a:pt x="3647661" y="2446207"/>
                </a:cubicBezTo>
                <a:cubicBezTo>
                  <a:pt x="3624266" y="2757406"/>
                  <a:pt x="3642702" y="2713342"/>
                  <a:pt x="3647661" y="2946855"/>
                </a:cubicBezTo>
                <a:cubicBezTo>
                  <a:pt x="3652620" y="3180368"/>
                  <a:pt x="3664319" y="3290221"/>
                  <a:pt x="3647661" y="3580587"/>
                </a:cubicBezTo>
                <a:cubicBezTo>
                  <a:pt x="3631003" y="3870953"/>
                  <a:pt x="3617531" y="4259425"/>
                  <a:pt x="3647661" y="4436126"/>
                </a:cubicBezTo>
                <a:cubicBezTo>
                  <a:pt x="3523929" y="4410412"/>
                  <a:pt x="3241413" y="4436068"/>
                  <a:pt x="3039718" y="4436126"/>
                </a:cubicBezTo>
                <a:cubicBezTo>
                  <a:pt x="2838023" y="4436184"/>
                  <a:pt x="2630387" y="4431142"/>
                  <a:pt x="2431774" y="4436126"/>
                </a:cubicBezTo>
                <a:cubicBezTo>
                  <a:pt x="2233161" y="4441110"/>
                  <a:pt x="2003296" y="4449826"/>
                  <a:pt x="1823831" y="4436126"/>
                </a:cubicBezTo>
                <a:cubicBezTo>
                  <a:pt x="1644366" y="4422426"/>
                  <a:pt x="1399453" y="4442442"/>
                  <a:pt x="1288840" y="4436126"/>
                </a:cubicBezTo>
                <a:cubicBezTo>
                  <a:pt x="1178227" y="4429810"/>
                  <a:pt x="793482" y="4411099"/>
                  <a:pt x="607943" y="4436126"/>
                </a:cubicBezTo>
                <a:cubicBezTo>
                  <a:pt x="422404" y="4461153"/>
                  <a:pt x="158703" y="4453091"/>
                  <a:pt x="0" y="4436126"/>
                </a:cubicBezTo>
                <a:cubicBezTo>
                  <a:pt x="8129" y="4099466"/>
                  <a:pt x="23502" y="4014012"/>
                  <a:pt x="0" y="3758032"/>
                </a:cubicBezTo>
                <a:cubicBezTo>
                  <a:pt x="-23502" y="3502052"/>
                  <a:pt x="8018" y="3295661"/>
                  <a:pt x="0" y="3035578"/>
                </a:cubicBezTo>
                <a:cubicBezTo>
                  <a:pt x="-8018" y="2775495"/>
                  <a:pt x="-8720" y="2595880"/>
                  <a:pt x="0" y="2401845"/>
                </a:cubicBezTo>
                <a:cubicBezTo>
                  <a:pt x="8720" y="2207810"/>
                  <a:pt x="9279" y="1982551"/>
                  <a:pt x="0" y="1768113"/>
                </a:cubicBezTo>
                <a:cubicBezTo>
                  <a:pt x="-9279" y="1553675"/>
                  <a:pt x="7090" y="1354447"/>
                  <a:pt x="0" y="1178742"/>
                </a:cubicBezTo>
                <a:cubicBezTo>
                  <a:pt x="-7090" y="1003037"/>
                  <a:pt x="-23786" y="768334"/>
                  <a:pt x="0" y="589371"/>
                </a:cubicBezTo>
                <a:cubicBezTo>
                  <a:pt x="23786" y="410408"/>
                  <a:pt x="-16955" y="242082"/>
                  <a:pt x="0" y="0"/>
                </a:cubicBezTo>
                <a:close/>
              </a:path>
              <a:path w="3647661" h="4436126" stroke="0" extrusionOk="0">
                <a:moveTo>
                  <a:pt x="0" y="0"/>
                </a:moveTo>
                <a:cubicBezTo>
                  <a:pt x="171149" y="-7244"/>
                  <a:pt x="374684" y="2591"/>
                  <a:pt x="534990" y="0"/>
                </a:cubicBezTo>
                <a:cubicBezTo>
                  <a:pt x="695296" y="-2591"/>
                  <a:pt x="907320" y="7483"/>
                  <a:pt x="1069981" y="0"/>
                </a:cubicBezTo>
                <a:cubicBezTo>
                  <a:pt x="1232642" y="-7483"/>
                  <a:pt x="1543604" y="-26203"/>
                  <a:pt x="1677924" y="0"/>
                </a:cubicBezTo>
                <a:cubicBezTo>
                  <a:pt x="1812244" y="26203"/>
                  <a:pt x="2140632" y="31361"/>
                  <a:pt x="2322344" y="0"/>
                </a:cubicBezTo>
                <a:cubicBezTo>
                  <a:pt x="2504056" y="-31361"/>
                  <a:pt x="2658834" y="3381"/>
                  <a:pt x="2893811" y="0"/>
                </a:cubicBezTo>
                <a:cubicBezTo>
                  <a:pt x="3128788" y="-3381"/>
                  <a:pt x="3338741" y="-10376"/>
                  <a:pt x="3647661" y="0"/>
                </a:cubicBezTo>
                <a:cubicBezTo>
                  <a:pt x="3628986" y="244498"/>
                  <a:pt x="3624774" y="362520"/>
                  <a:pt x="3647661" y="545010"/>
                </a:cubicBezTo>
                <a:cubicBezTo>
                  <a:pt x="3670549" y="727500"/>
                  <a:pt x="3619543" y="968439"/>
                  <a:pt x="3647661" y="1134381"/>
                </a:cubicBezTo>
                <a:cubicBezTo>
                  <a:pt x="3675779" y="1300323"/>
                  <a:pt x="3670065" y="1646297"/>
                  <a:pt x="3647661" y="1856836"/>
                </a:cubicBezTo>
                <a:cubicBezTo>
                  <a:pt x="3625257" y="2067375"/>
                  <a:pt x="3632904" y="2315399"/>
                  <a:pt x="3647661" y="2490568"/>
                </a:cubicBezTo>
                <a:cubicBezTo>
                  <a:pt x="3662418" y="2665737"/>
                  <a:pt x="3616073" y="2880164"/>
                  <a:pt x="3647661" y="3124300"/>
                </a:cubicBezTo>
                <a:cubicBezTo>
                  <a:pt x="3679249" y="3368436"/>
                  <a:pt x="3677361" y="3519722"/>
                  <a:pt x="3647661" y="3758032"/>
                </a:cubicBezTo>
                <a:cubicBezTo>
                  <a:pt x="3617961" y="3996342"/>
                  <a:pt x="3615180" y="4147465"/>
                  <a:pt x="3647661" y="4436126"/>
                </a:cubicBezTo>
                <a:cubicBezTo>
                  <a:pt x="3506685" y="4421969"/>
                  <a:pt x="3266652" y="4433618"/>
                  <a:pt x="3149147" y="4436126"/>
                </a:cubicBezTo>
                <a:cubicBezTo>
                  <a:pt x="3031642" y="4438634"/>
                  <a:pt x="2832267" y="4432536"/>
                  <a:pt x="2650634" y="4436126"/>
                </a:cubicBezTo>
                <a:cubicBezTo>
                  <a:pt x="2469001" y="4439716"/>
                  <a:pt x="2324677" y="4416284"/>
                  <a:pt x="2042690" y="4436126"/>
                </a:cubicBezTo>
                <a:cubicBezTo>
                  <a:pt x="1760703" y="4455968"/>
                  <a:pt x="1686949" y="4416099"/>
                  <a:pt x="1398270" y="4436126"/>
                </a:cubicBezTo>
                <a:cubicBezTo>
                  <a:pt x="1109591" y="4456153"/>
                  <a:pt x="1071585" y="4455485"/>
                  <a:pt x="899756" y="4436126"/>
                </a:cubicBezTo>
                <a:cubicBezTo>
                  <a:pt x="727927" y="4416767"/>
                  <a:pt x="344407" y="4430463"/>
                  <a:pt x="0" y="4436126"/>
                </a:cubicBezTo>
                <a:cubicBezTo>
                  <a:pt x="5440" y="4303018"/>
                  <a:pt x="91" y="4161914"/>
                  <a:pt x="0" y="3891116"/>
                </a:cubicBezTo>
                <a:cubicBezTo>
                  <a:pt x="-91" y="3620318"/>
                  <a:pt x="-11601" y="3462294"/>
                  <a:pt x="0" y="3301745"/>
                </a:cubicBezTo>
                <a:cubicBezTo>
                  <a:pt x="11601" y="3141196"/>
                  <a:pt x="22776" y="2916996"/>
                  <a:pt x="0" y="2756735"/>
                </a:cubicBezTo>
                <a:cubicBezTo>
                  <a:pt x="-22776" y="2596474"/>
                  <a:pt x="5257" y="2440491"/>
                  <a:pt x="0" y="2256087"/>
                </a:cubicBezTo>
                <a:cubicBezTo>
                  <a:pt x="-5257" y="2071683"/>
                  <a:pt x="20189" y="1902567"/>
                  <a:pt x="0" y="1666716"/>
                </a:cubicBezTo>
                <a:cubicBezTo>
                  <a:pt x="-20189" y="1430865"/>
                  <a:pt x="-21241" y="1161108"/>
                  <a:pt x="0" y="988622"/>
                </a:cubicBezTo>
                <a:cubicBezTo>
                  <a:pt x="21241" y="816136"/>
                  <a:pt x="17108" y="40674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8728339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D2C63-4DC2-861A-50EB-B34CE4CDD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8114" y="1232452"/>
            <a:ext cx="3200400" cy="40253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(Proceed with un-rehearsed code deep dive)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A39B854-4B6C-4F7F-A602-6F97770CE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5439978"/>
            <a:ext cx="6281928" cy="18288"/>
          </a:xfrm>
          <a:custGeom>
            <a:avLst/>
            <a:gdLst>
              <a:gd name="connsiteX0" fmla="*/ 0 w 6281928"/>
              <a:gd name="connsiteY0" fmla="*/ 0 h 18288"/>
              <a:gd name="connsiteX1" fmla="*/ 572353 w 6281928"/>
              <a:gd name="connsiteY1" fmla="*/ 0 h 18288"/>
              <a:gd name="connsiteX2" fmla="*/ 1207526 w 6281928"/>
              <a:gd name="connsiteY2" fmla="*/ 0 h 18288"/>
              <a:gd name="connsiteX3" fmla="*/ 1779880 w 6281928"/>
              <a:gd name="connsiteY3" fmla="*/ 0 h 18288"/>
              <a:gd name="connsiteX4" fmla="*/ 2540691 w 6281928"/>
              <a:gd name="connsiteY4" fmla="*/ 0 h 18288"/>
              <a:gd name="connsiteX5" fmla="*/ 3238683 w 6281928"/>
              <a:gd name="connsiteY5" fmla="*/ 0 h 18288"/>
              <a:gd name="connsiteX6" fmla="*/ 3936675 w 6281928"/>
              <a:gd name="connsiteY6" fmla="*/ 0 h 18288"/>
              <a:gd name="connsiteX7" fmla="*/ 4760305 w 6281928"/>
              <a:gd name="connsiteY7" fmla="*/ 0 h 18288"/>
              <a:gd name="connsiteX8" fmla="*/ 5521117 w 6281928"/>
              <a:gd name="connsiteY8" fmla="*/ 0 h 18288"/>
              <a:gd name="connsiteX9" fmla="*/ 6281928 w 6281928"/>
              <a:gd name="connsiteY9" fmla="*/ 0 h 18288"/>
              <a:gd name="connsiteX10" fmla="*/ 6281928 w 6281928"/>
              <a:gd name="connsiteY10" fmla="*/ 18288 h 18288"/>
              <a:gd name="connsiteX11" fmla="*/ 5772394 w 6281928"/>
              <a:gd name="connsiteY11" fmla="*/ 18288 h 18288"/>
              <a:gd name="connsiteX12" fmla="*/ 5200040 w 6281928"/>
              <a:gd name="connsiteY12" fmla="*/ 18288 h 18288"/>
              <a:gd name="connsiteX13" fmla="*/ 4439229 w 6281928"/>
              <a:gd name="connsiteY13" fmla="*/ 18288 h 18288"/>
              <a:gd name="connsiteX14" fmla="*/ 3615599 w 6281928"/>
              <a:gd name="connsiteY14" fmla="*/ 18288 h 18288"/>
              <a:gd name="connsiteX15" fmla="*/ 2980426 w 6281928"/>
              <a:gd name="connsiteY15" fmla="*/ 18288 h 18288"/>
              <a:gd name="connsiteX16" fmla="*/ 2156795 w 6281928"/>
              <a:gd name="connsiteY16" fmla="*/ 18288 h 18288"/>
              <a:gd name="connsiteX17" fmla="*/ 1584442 w 6281928"/>
              <a:gd name="connsiteY17" fmla="*/ 18288 h 18288"/>
              <a:gd name="connsiteX18" fmla="*/ 1074908 w 6281928"/>
              <a:gd name="connsiteY18" fmla="*/ 18288 h 18288"/>
              <a:gd name="connsiteX19" fmla="*/ 0 w 6281928"/>
              <a:gd name="connsiteY19" fmla="*/ 18288 h 18288"/>
              <a:gd name="connsiteX20" fmla="*/ 0 w 6281928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81928" h="18288" fill="none" extrusionOk="0">
                <a:moveTo>
                  <a:pt x="0" y="0"/>
                </a:moveTo>
                <a:cubicBezTo>
                  <a:pt x="205960" y="24870"/>
                  <a:pt x="343550" y="5918"/>
                  <a:pt x="572353" y="0"/>
                </a:cubicBezTo>
                <a:cubicBezTo>
                  <a:pt x="801156" y="-5918"/>
                  <a:pt x="1015649" y="-11381"/>
                  <a:pt x="1207526" y="0"/>
                </a:cubicBezTo>
                <a:cubicBezTo>
                  <a:pt x="1399403" y="11381"/>
                  <a:pt x="1549725" y="7866"/>
                  <a:pt x="1779880" y="0"/>
                </a:cubicBezTo>
                <a:cubicBezTo>
                  <a:pt x="2010035" y="-7866"/>
                  <a:pt x="2190674" y="12826"/>
                  <a:pt x="2540691" y="0"/>
                </a:cubicBezTo>
                <a:cubicBezTo>
                  <a:pt x="2890708" y="-12826"/>
                  <a:pt x="3025718" y="-18534"/>
                  <a:pt x="3238683" y="0"/>
                </a:cubicBezTo>
                <a:cubicBezTo>
                  <a:pt x="3451648" y="18534"/>
                  <a:pt x="3603947" y="14884"/>
                  <a:pt x="3936675" y="0"/>
                </a:cubicBezTo>
                <a:cubicBezTo>
                  <a:pt x="4269403" y="-14884"/>
                  <a:pt x="4480718" y="-24607"/>
                  <a:pt x="4760305" y="0"/>
                </a:cubicBezTo>
                <a:cubicBezTo>
                  <a:pt x="5039892" y="24607"/>
                  <a:pt x="5359549" y="-31311"/>
                  <a:pt x="5521117" y="0"/>
                </a:cubicBezTo>
                <a:cubicBezTo>
                  <a:pt x="5682685" y="31311"/>
                  <a:pt x="5986067" y="-12593"/>
                  <a:pt x="6281928" y="0"/>
                </a:cubicBezTo>
                <a:cubicBezTo>
                  <a:pt x="6282307" y="7355"/>
                  <a:pt x="6282212" y="10249"/>
                  <a:pt x="6281928" y="18288"/>
                </a:cubicBezTo>
                <a:cubicBezTo>
                  <a:pt x="6078981" y="8428"/>
                  <a:pt x="5961061" y="2290"/>
                  <a:pt x="5772394" y="18288"/>
                </a:cubicBezTo>
                <a:cubicBezTo>
                  <a:pt x="5583727" y="34286"/>
                  <a:pt x="5329968" y="24208"/>
                  <a:pt x="5200040" y="18288"/>
                </a:cubicBezTo>
                <a:cubicBezTo>
                  <a:pt x="5070112" y="12368"/>
                  <a:pt x="4793288" y="21070"/>
                  <a:pt x="4439229" y="18288"/>
                </a:cubicBezTo>
                <a:cubicBezTo>
                  <a:pt x="4085170" y="15506"/>
                  <a:pt x="3813765" y="-16466"/>
                  <a:pt x="3615599" y="18288"/>
                </a:cubicBezTo>
                <a:cubicBezTo>
                  <a:pt x="3417433" y="53042"/>
                  <a:pt x="3133643" y="20727"/>
                  <a:pt x="2980426" y="18288"/>
                </a:cubicBezTo>
                <a:cubicBezTo>
                  <a:pt x="2827209" y="15849"/>
                  <a:pt x="2380685" y="51850"/>
                  <a:pt x="2156795" y="18288"/>
                </a:cubicBezTo>
                <a:cubicBezTo>
                  <a:pt x="1932905" y="-15274"/>
                  <a:pt x="1716744" y="-1398"/>
                  <a:pt x="1584442" y="18288"/>
                </a:cubicBezTo>
                <a:cubicBezTo>
                  <a:pt x="1452140" y="37974"/>
                  <a:pt x="1280887" y="12750"/>
                  <a:pt x="1074908" y="18288"/>
                </a:cubicBezTo>
                <a:cubicBezTo>
                  <a:pt x="868929" y="23826"/>
                  <a:pt x="318124" y="-17878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6281928" h="18288" stroke="0" extrusionOk="0">
                <a:moveTo>
                  <a:pt x="0" y="0"/>
                </a:moveTo>
                <a:cubicBezTo>
                  <a:pt x="135290" y="27650"/>
                  <a:pt x="488372" y="4391"/>
                  <a:pt x="635173" y="0"/>
                </a:cubicBezTo>
                <a:cubicBezTo>
                  <a:pt x="781974" y="-4391"/>
                  <a:pt x="992816" y="14310"/>
                  <a:pt x="1144707" y="0"/>
                </a:cubicBezTo>
                <a:cubicBezTo>
                  <a:pt x="1296598" y="-14310"/>
                  <a:pt x="1796462" y="-1258"/>
                  <a:pt x="1968337" y="0"/>
                </a:cubicBezTo>
                <a:cubicBezTo>
                  <a:pt x="2140212" y="1258"/>
                  <a:pt x="2343376" y="-12852"/>
                  <a:pt x="2603510" y="0"/>
                </a:cubicBezTo>
                <a:cubicBezTo>
                  <a:pt x="2863644" y="12852"/>
                  <a:pt x="2935073" y="-10591"/>
                  <a:pt x="3238683" y="0"/>
                </a:cubicBezTo>
                <a:cubicBezTo>
                  <a:pt x="3542293" y="10591"/>
                  <a:pt x="3731676" y="3538"/>
                  <a:pt x="4062313" y="0"/>
                </a:cubicBezTo>
                <a:cubicBezTo>
                  <a:pt x="4392950" y="-3538"/>
                  <a:pt x="4440715" y="28126"/>
                  <a:pt x="4634667" y="0"/>
                </a:cubicBezTo>
                <a:cubicBezTo>
                  <a:pt x="4828619" y="-28126"/>
                  <a:pt x="5052661" y="8974"/>
                  <a:pt x="5458297" y="0"/>
                </a:cubicBezTo>
                <a:cubicBezTo>
                  <a:pt x="5863933" y="-8974"/>
                  <a:pt x="5906900" y="-24516"/>
                  <a:pt x="6281928" y="0"/>
                </a:cubicBezTo>
                <a:cubicBezTo>
                  <a:pt x="6282268" y="5688"/>
                  <a:pt x="6281759" y="13142"/>
                  <a:pt x="6281928" y="18288"/>
                </a:cubicBezTo>
                <a:cubicBezTo>
                  <a:pt x="6036108" y="15339"/>
                  <a:pt x="5743611" y="10415"/>
                  <a:pt x="5583936" y="18288"/>
                </a:cubicBezTo>
                <a:cubicBezTo>
                  <a:pt x="5424261" y="26161"/>
                  <a:pt x="5250533" y="-179"/>
                  <a:pt x="4948763" y="18288"/>
                </a:cubicBezTo>
                <a:cubicBezTo>
                  <a:pt x="4646993" y="36755"/>
                  <a:pt x="4354673" y="7565"/>
                  <a:pt x="4125133" y="18288"/>
                </a:cubicBezTo>
                <a:cubicBezTo>
                  <a:pt x="3895593" y="29012"/>
                  <a:pt x="3570246" y="29209"/>
                  <a:pt x="3301502" y="18288"/>
                </a:cubicBezTo>
                <a:cubicBezTo>
                  <a:pt x="3032758" y="7367"/>
                  <a:pt x="2955340" y="11905"/>
                  <a:pt x="2729149" y="18288"/>
                </a:cubicBezTo>
                <a:cubicBezTo>
                  <a:pt x="2502958" y="24671"/>
                  <a:pt x="2269423" y="3142"/>
                  <a:pt x="2031157" y="18288"/>
                </a:cubicBezTo>
                <a:cubicBezTo>
                  <a:pt x="1792891" y="33434"/>
                  <a:pt x="1484731" y="22122"/>
                  <a:pt x="1207526" y="18288"/>
                </a:cubicBezTo>
                <a:cubicBezTo>
                  <a:pt x="930321" y="14454"/>
                  <a:pt x="560231" y="-33402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Photos: Mother, Daughter Pandas Celebrate Birthdays at Malaysia Zoo - WSJ">
            <a:extLst>
              <a:ext uri="{FF2B5EF4-FFF2-40B4-BE49-F238E27FC236}">
                <a16:creationId xmlns:a16="http://schemas.microsoft.com/office/drawing/2014/main" id="{E07929EA-DE4F-0D39-F5F5-2C44E530CD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9" t="-1" r="22154" b="-2054"/>
          <a:stretch/>
        </p:blipFill>
        <p:spPr bwMode="auto">
          <a:xfrm>
            <a:off x="7928114" y="1183300"/>
            <a:ext cx="3200400" cy="294476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724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</TotalTime>
  <Words>464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Pandas at REST – an Intro to web dev</vt:lpstr>
      <vt:lpstr>What is REST?</vt:lpstr>
      <vt:lpstr>Wait, what is the nerdy definition?</vt:lpstr>
      <vt:lpstr>What will I cover?</vt:lpstr>
      <vt:lpstr>What does my web app do?</vt:lpstr>
      <vt:lpstr>Well, lets see it then!</vt:lpstr>
      <vt:lpstr>Web App Structure – Backend Server</vt:lpstr>
      <vt:lpstr>Web App Structure – Front End</vt:lpstr>
      <vt:lpstr>Lets look at the code!</vt:lpstr>
      <vt:lpstr>Demo Topics to hit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 at REST – an Intro to web dev</dc:title>
  <dc:creator>Jordan Jensen</dc:creator>
  <cp:lastModifiedBy>Jordan Jensen</cp:lastModifiedBy>
  <cp:revision>1</cp:revision>
  <dcterms:created xsi:type="dcterms:W3CDTF">2024-03-18T20:27:24Z</dcterms:created>
  <dcterms:modified xsi:type="dcterms:W3CDTF">2024-03-19T21:00:25Z</dcterms:modified>
</cp:coreProperties>
</file>