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font" Target="fonts/Economica-regular.fntdata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dcf9f5c51_2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5dcf9f5c51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dcf9f5c51_2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5dcf9f5c51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dcf9f5c51_2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5dcf9f5c51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dcf9f5c5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dcf9f5c5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7" name="Google Shape;67;p17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2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4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Chatbot Automation</a:t>
            </a:r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September 24,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Chatbot Automation</a:t>
            </a:r>
            <a:endParaRPr/>
          </a:p>
        </p:txBody>
      </p:sp>
      <p:cxnSp>
        <p:nvCxnSpPr>
          <p:cNvPr id="114" name="Google Shape;114;p26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5" name="Google Shape;115;p26"/>
          <p:cNvGrpSpPr/>
          <p:nvPr/>
        </p:nvGrpSpPr>
        <p:grpSpPr>
          <a:xfrm>
            <a:off x="437825" y="1568589"/>
            <a:ext cx="2685450" cy="3086700"/>
            <a:chOff x="437825" y="1568589"/>
            <a:chExt cx="2685450" cy="3086700"/>
          </a:xfrm>
        </p:grpSpPr>
        <p:sp>
          <p:nvSpPr>
            <p:cNvPr id="116" name="Google Shape;116;p26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26"/>
          <p:cNvSpPr txBox="1"/>
          <p:nvPr>
            <p:ph idx="4294967295" type="body"/>
          </p:nvPr>
        </p:nvSpPr>
        <p:spPr>
          <a:xfrm>
            <a:off x="516625" y="1562875"/>
            <a:ext cx="2484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Innovation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26"/>
          <p:cNvSpPr txBox="1"/>
          <p:nvPr>
            <p:ph idx="4294967295" type="body"/>
          </p:nvPr>
        </p:nvSpPr>
        <p:spPr>
          <a:xfrm>
            <a:off x="518000" y="2091275"/>
            <a:ext cx="2494500" cy="25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r>
              <a:rPr lang="en" sz="1400"/>
              <a:t>Making the Process improvement and minimize the manual interve</a:t>
            </a:r>
            <a:endParaRPr sz="1400"/>
          </a:p>
        </p:txBody>
      </p:sp>
      <p:grpSp>
        <p:nvGrpSpPr>
          <p:cNvPr id="120" name="Google Shape;120;p26"/>
          <p:cNvGrpSpPr/>
          <p:nvPr/>
        </p:nvGrpSpPr>
        <p:grpSpPr>
          <a:xfrm>
            <a:off x="3230400" y="1568589"/>
            <a:ext cx="2683200" cy="3086700"/>
            <a:chOff x="3230400" y="1568589"/>
            <a:chExt cx="2683200" cy="3086700"/>
          </a:xfrm>
        </p:grpSpPr>
        <p:sp>
          <p:nvSpPr>
            <p:cNvPr id="121" name="Google Shape;121;p26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6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26"/>
          <p:cNvSpPr txBox="1"/>
          <p:nvPr>
            <p:ph idx="4294967295" type="body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Novelty of the Idea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6"/>
          <p:cNvSpPr txBox="1"/>
          <p:nvPr>
            <p:ph idx="4294967295" type="body"/>
          </p:nvPr>
        </p:nvSpPr>
        <p:spPr>
          <a:xfrm>
            <a:off x="3316825" y="2091277"/>
            <a:ext cx="2484300" cy="25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They provided real-life interactions, better end-user experience, higher productivity, and are cost-effective</a:t>
            </a:r>
            <a:endParaRPr sz="1400"/>
          </a:p>
        </p:txBody>
      </p:sp>
      <p:grpSp>
        <p:nvGrpSpPr>
          <p:cNvPr id="125" name="Google Shape;125;p26"/>
          <p:cNvGrpSpPr/>
          <p:nvPr/>
        </p:nvGrpSpPr>
        <p:grpSpPr>
          <a:xfrm>
            <a:off x="6022975" y="1568589"/>
            <a:ext cx="2685450" cy="3086700"/>
            <a:chOff x="6022975" y="1568589"/>
            <a:chExt cx="2685450" cy="3086700"/>
          </a:xfrm>
        </p:grpSpPr>
        <p:sp>
          <p:nvSpPr>
            <p:cNvPr id="126" name="Google Shape;126;p26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26"/>
          <p:cNvSpPr txBox="1"/>
          <p:nvPr>
            <p:ph idx="4294967295" type="body"/>
          </p:nvPr>
        </p:nvSpPr>
        <p:spPr>
          <a:xfrm>
            <a:off x="6107075" y="1562875"/>
            <a:ext cx="2484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Uses of Service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6"/>
          <p:cNvSpPr txBox="1"/>
          <p:nvPr>
            <p:ph idx="4294967295" type="body"/>
          </p:nvPr>
        </p:nvSpPr>
        <p:spPr>
          <a:xfrm>
            <a:off x="6105400" y="2091277"/>
            <a:ext cx="2494500" cy="25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r>
              <a:rPr lang="en" sz="1400"/>
              <a:t>Cost Saving </a:t>
            </a:r>
            <a:br>
              <a:rPr lang="en" sz="1400"/>
            </a:br>
            <a:r>
              <a:rPr lang="en" sz="1400"/>
              <a:t>Enhance the Customer Engagement </a:t>
            </a:r>
            <a:br>
              <a:rPr lang="en" sz="1400"/>
            </a:br>
            <a:r>
              <a:rPr lang="en" sz="1400"/>
              <a:t>Save the time </a:t>
            </a:r>
            <a:br>
              <a:rPr lang="en" sz="1400"/>
            </a:br>
            <a:r>
              <a:rPr lang="en" sz="1400"/>
              <a:t>Industry Agnostic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25" y="189575"/>
            <a:ext cx="8839198" cy="4558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00" y="1289600"/>
            <a:ext cx="830472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/>
          <p:cNvSpPr txBox="1"/>
          <p:nvPr/>
        </p:nvSpPr>
        <p:spPr>
          <a:xfrm>
            <a:off x="197200" y="2624050"/>
            <a:ext cx="11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8"/>
          <p:cNvSpPr txBox="1"/>
          <p:nvPr/>
        </p:nvSpPr>
        <p:spPr>
          <a:xfrm>
            <a:off x="906650" y="287050"/>
            <a:ext cx="7480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lgerian"/>
                <a:ea typeface="Algerian"/>
                <a:cs typeface="Algerian"/>
                <a:sym typeface="Algerian"/>
              </a:rPr>
              <a:t>DATA FLOW Diagram </a:t>
            </a:r>
            <a:endParaRPr b="1" sz="170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