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Oswald" panose="020B0604020202020204" charset="0"/>
      <p:regular r:id="rId26"/>
      <p:bold r:id="rId27"/>
    </p:embeddedFont>
    <p:embeddedFont>
      <p:font typeface="Source Code Pro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2E3ED1-E56A-4AAB-8C59-8A4AE6DADC7D}">
  <a:tblStyle styleId="{0F2E3ED1-E56A-4AAB-8C59-8A4AE6DADC7D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1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171927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933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3376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66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6902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249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185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16614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563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70875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7823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494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9534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0943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2812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9932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3320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38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843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1567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12000"/>
            </a:lvl1pPr>
            <a:lvl2pPr lvl="1" rtl="0">
              <a:spcBef>
                <a:spcPts val="0"/>
              </a:spcBef>
              <a:buSzPct val="100000"/>
              <a:defRPr sz="12000"/>
            </a:lvl2pPr>
            <a:lvl3pPr lvl="2" rtl="0">
              <a:spcBef>
                <a:spcPts val="0"/>
              </a:spcBef>
              <a:buSzPct val="100000"/>
              <a:defRPr sz="12000"/>
            </a:lvl3pPr>
            <a:lvl4pPr lvl="3" rtl="0">
              <a:spcBef>
                <a:spcPts val="0"/>
              </a:spcBef>
              <a:buSzPct val="100000"/>
              <a:defRPr sz="12000"/>
            </a:lvl4pPr>
            <a:lvl5pPr lvl="4" rtl="0">
              <a:spcBef>
                <a:spcPts val="0"/>
              </a:spcBef>
              <a:buSzPct val="100000"/>
              <a:defRPr sz="12000"/>
            </a:lvl5pPr>
            <a:lvl6pPr lvl="5" rtl="0">
              <a:spcBef>
                <a:spcPts val="0"/>
              </a:spcBef>
              <a:buSzPct val="100000"/>
              <a:defRPr sz="12000"/>
            </a:lvl6pPr>
            <a:lvl7pPr lvl="6" rtl="0">
              <a:spcBef>
                <a:spcPts val="0"/>
              </a:spcBef>
              <a:buSzPct val="100000"/>
              <a:defRPr sz="12000"/>
            </a:lvl7pPr>
            <a:lvl8pPr lvl="7" rtl="0">
              <a:spcBef>
                <a:spcPts val="0"/>
              </a:spcBef>
              <a:buSzPct val="100000"/>
              <a:defRPr sz="12000"/>
            </a:lvl8pPr>
            <a:lvl9pPr lvl="8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618203"/>
            <a:ext cx="2808000" cy="295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near_regression" TargetMode="External"/><Relationship Id="rId7" Type="http://schemas.openxmlformats.org/officeDocument/2006/relationships/hyperlink" Target="http://www.nseindia.com/live_market/dynaContent/live_watch/get_quote/GetQuote.jsp?symbol=BRITANNIA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money.rediff.com/index.html" TargetMode="External"/><Relationship Id="rId5" Type="http://schemas.openxmlformats.org/officeDocument/2006/relationships/hyperlink" Target="http://www.moneycontrol.com/india/stockpricequote/food-processing/britanniaindustries/BI" TargetMode="External"/><Relationship Id="rId4" Type="http://schemas.openxmlformats.org/officeDocument/2006/relationships/hyperlink" Target="https://en.wikipedia.org/wiki/Gradient_descent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430800" y="539125"/>
            <a:ext cx="8282400" cy="128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4800"/>
              <a:t>    Model to predict stock prices!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dirty="0"/>
              <a:t>									</a:t>
            </a:r>
          </a:p>
          <a:p>
            <a:pPr marL="4572000" lvl="0" indent="457200" algn="l" rtl="0">
              <a:spcBef>
                <a:spcPts val="0"/>
              </a:spcBef>
              <a:buNone/>
            </a:pPr>
            <a:r>
              <a:rPr lang="en" sz="2400" dirty="0"/>
              <a:t>Presented by :</a:t>
            </a:r>
          </a:p>
          <a:p>
            <a:pPr marL="4572000" lvl="0" indent="457200" algn="l" rtl="0">
              <a:spcBef>
                <a:spcPts val="0"/>
              </a:spcBef>
              <a:buNone/>
            </a:pPr>
            <a:r>
              <a:rPr lang="en" sz="2400" smtClean="0"/>
              <a:t>Anil Tiwari</a:t>
            </a:r>
            <a:endParaRPr lang="en" sz="2400" dirty="0"/>
          </a:p>
          <a:p>
            <a:pPr marL="4114800" lvl="0" indent="0" algn="l" rtl="0">
              <a:spcBef>
                <a:spcPts val="0"/>
              </a:spcBef>
              <a:buNone/>
            </a:pPr>
            <a:endParaRPr sz="2400" dirty="0"/>
          </a:p>
          <a:p>
            <a:pPr marL="4114800" lvl="0" indent="0" algn="l">
              <a:spcBef>
                <a:spcPts val="0"/>
              </a:spcBef>
              <a:buNone/>
            </a:pPr>
            <a:endParaRPr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00B050"/>
                </a:solidFill>
              </a:rPr>
              <a:t>Gradient descent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Arial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We have to find theta vector for which we should have minimum cost function output.</a:t>
            </a:r>
          </a:p>
          <a:p>
            <a:pPr marL="457200" lvl="0" indent="-228600" rtl="0">
              <a:spcBef>
                <a:spcPts val="0"/>
              </a:spcBef>
              <a:buFont typeface="Arial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Initial theta vector corresponds to a point on the cost function curve.</a:t>
            </a:r>
          </a:p>
          <a:p>
            <a:pPr marL="457200" lvl="0" indent="-228600" rtl="0">
              <a:spcBef>
                <a:spcPts val="0"/>
              </a:spcBef>
              <a:buFont typeface="Arial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So our problem is to find the local minima on that curve.</a:t>
            </a:r>
          </a:p>
          <a:p>
            <a:pPr marL="457200" lvl="0" indent="-228600" rtl="0">
              <a:spcBef>
                <a:spcPts val="0"/>
              </a:spcBef>
              <a:buFont typeface="Arial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Basic intuition behind Gradient descent is that we will take small steps towards local minima.</a:t>
            </a:r>
          </a:p>
          <a:p>
            <a:pPr marL="457200" lvl="0" indent="-228600" rtl="0">
              <a:spcBef>
                <a:spcPts val="0"/>
              </a:spcBef>
              <a:buFont typeface="Arial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We use partial differential equation to find the direction to move.</a:t>
            </a:r>
          </a:p>
          <a:p>
            <a:pPr marL="457200" lvl="0" indent="-228600">
              <a:spcBef>
                <a:spcPts val="0"/>
              </a:spcBef>
              <a:buFont typeface="Arial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For step size we use a constant value called learning rate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00B050"/>
                </a:solidFill>
              </a:rPr>
              <a:t>Contd...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Choice of learning rate is very critical.</a:t>
            </a:r>
          </a:p>
          <a:p>
            <a:pPr marL="457200" lvl="0" indent="-2286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Too small will slow down the learning rate</a:t>
            </a:r>
          </a:p>
          <a:p>
            <a:pPr marL="457200" lvl="0" indent="-2286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Too big may lead to overshoot of local minima</a:t>
            </a:r>
          </a:p>
          <a:p>
            <a:pPr marL="457200" lvl="0" indent="-2286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We have experimented with some values and come up with 0.01</a:t>
            </a:r>
          </a:p>
          <a:p>
            <a:pPr marL="457200" lvl="0" indent="-2286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For how many iteration we will run gradient descent ?</a:t>
            </a:r>
          </a:p>
          <a:p>
            <a:pPr marL="457200" lvl="0" indent="-2286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More the iteration more better will be the prediction.</a:t>
            </a:r>
          </a:p>
          <a:p>
            <a:pPr marL="457200" lvl="0" indent="-2286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After some experimentation we finalized with 400 iteration.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00B050"/>
                </a:solidFill>
              </a:rPr>
              <a:t>Implementation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Used python to parsing data from file.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We have used octave for implementation of gradient descent algorithm.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Load data and separate into X(features) and Y(results</a:t>
            </a:r>
            <a:r>
              <a:rPr lang="en" dirty="0" smtClean="0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Normalize the data!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Start {Learn </a:t>
            </a:r>
            <a:r>
              <a:rPr lang="en" dirty="0"/>
              <a:t>from last 10 days, use the theta for next 10 days, improve theta on these 10 </a:t>
            </a:r>
            <a:r>
              <a:rPr lang="en" dirty="0" smtClean="0"/>
              <a:t>days} GoTo Start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00B050"/>
                </a:solidFill>
              </a:rPr>
              <a:t>Training Data	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u="sng" dirty="0"/>
              <a:t>Feature List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Xi = [open_p,high_p,low_p,total_v,tradesNo,trunOver,Market Cap]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     </a:t>
            </a:r>
            <a:r>
              <a:rPr lang="en" sz="1400" dirty="0"/>
              <a:t>X1     X2     X3    X4       X5       X6       X7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 u="sng" dirty="0"/>
              <a:t>Target List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Yi = [close_p]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11700" y="1440675"/>
            <a:ext cx="85206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Used 500 data sets from Feb 2014 to Feb 2015.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Example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lv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00B050"/>
                </a:solidFill>
              </a:rPr>
              <a:t>Contd..</a:t>
            </a:r>
          </a:p>
        </p:txBody>
      </p:sp>
      <p:graphicFrame>
        <p:nvGraphicFramePr>
          <p:cNvPr id="142" name="Shape 142"/>
          <p:cNvGraphicFramePr/>
          <p:nvPr/>
        </p:nvGraphicFramePr>
        <p:xfrm>
          <a:off x="146250" y="2513925"/>
          <a:ext cx="8851500" cy="1838684"/>
        </p:xfrm>
        <a:graphic>
          <a:graphicData uri="http://schemas.openxmlformats.org/drawingml/2006/table">
            <a:tbl>
              <a:tblPr>
                <a:noFill/>
                <a:tableStyleId>{0F2E3ED1-E56A-4AAB-8C59-8A4AE6DADC7D}</a:tableStyleId>
              </a:tblPr>
              <a:tblGrid>
                <a:gridCol w="1622475"/>
                <a:gridCol w="1126250"/>
                <a:gridCol w="680525"/>
                <a:gridCol w="647350"/>
                <a:gridCol w="659475"/>
                <a:gridCol w="727375"/>
                <a:gridCol w="706575"/>
                <a:gridCol w="1335750"/>
                <a:gridCol w="702475"/>
                <a:gridCol w="643250"/>
              </a:tblGrid>
              <a:tr h="5925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 i="1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CO_NAME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 i="1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Date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 i="1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Open Price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 i="1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Low Price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 i="1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High Price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 i="1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Total Volume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 i="1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No. of Trades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 i="1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Net Turnover -Rs. Thousand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 i="1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Market Cap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 i="1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Close Price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1100" b="1" i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</a:tr>
              <a:tr h="5543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highlight>
                            <a:srgbClr val="FFFFFF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Britannia Inds.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10/2/2014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905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919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903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62531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2455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56983.5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10917.85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highlight>
                            <a:srgbClr val="FFFFFF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910.2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1200">
                        <a:highlight>
                          <a:srgbClr val="FFFFFF"/>
                        </a:highlight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</a:tr>
              <a:tr h="4389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X1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X2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X3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X4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X5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X6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 X7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</a:t>
                      </a:r>
                      <a:r>
                        <a:rPr lang="en" b="1"/>
                        <a:t> Y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00B050"/>
                </a:solidFill>
              </a:rPr>
              <a:t>Results!!!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1700" y="1454750"/>
            <a:ext cx="85206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u="sng" dirty="0">
                <a:solidFill>
                  <a:srgbClr val="000000"/>
                </a:solidFill>
              </a:rPr>
              <a:t>Prediction for next 10 days</a:t>
            </a:r>
            <a:r>
              <a:rPr lang="en" u="sng" dirty="0">
                <a:solidFill>
                  <a:srgbClr val="000000"/>
                </a:solidFill>
              </a:rPr>
              <a:t>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Britannia Inds		:		</a:t>
            </a:r>
            <a:r>
              <a:rPr lang="en" sz="1400" dirty="0" smtClean="0">
                <a:solidFill>
                  <a:srgbClr val="000000"/>
                </a:solidFill>
              </a:rPr>
              <a:t>Fall	 </a:t>
            </a:r>
            <a:r>
              <a:rPr lang="en" sz="1400" dirty="0">
                <a:solidFill>
                  <a:srgbClr val="000000"/>
                </a:solidFill>
              </a:rPr>
              <a:t>44 points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Vedanta			</a:t>
            </a:r>
            <a:r>
              <a:rPr lang="en" sz="1400" dirty="0" smtClean="0">
                <a:solidFill>
                  <a:srgbClr val="000000"/>
                </a:solidFill>
              </a:rPr>
              <a:t>:</a:t>
            </a:r>
            <a:r>
              <a:rPr lang="en" sz="1400" dirty="0">
                <a:solidFill>
                  <a:srgbClr val="000000"/>
                </a:solidFill>
              </a:rPr>
              <a:t>		</a:t>
            </a:r>
            <a:r>
              <a:rPr lang="en" sz="1400" dirty="0" smtClean="0">
                <a:solidFill>
                  <a:srgbClr val="000000"/>
                </a:solidFill>
              </a:rPr>
              <a:t>Fall	 </a:t>
            </a:r>
            <a:r>
              <a:rPr lang="en" sz="1400" dirty="0">
                <a:solidFill>
                  <a:srgbClr val="000000"/>
                </a:solidFill>
              </a:rPr>
              <a:t>66 points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St Bk of India		:		</a:t>
            </a:r>
            <a:r>
              <a:rPr lang="en" sz="1400" dirty="0" smtClean="0">
                <a:solidFill>
                  <a:srgbClr val="000000"/>
                </a:solidFill>
              </a:rPr>
              <a:t>Rise	 </a:t>
            </a:r>
            <a:r>
              <a:rPr lang="en" sz="1400" dirty="0">
                <a:solidFill>
                  <a:srgbClr val="000000"/>
                </a:solidFill>
              </a:rPr>
              <a:t>150 points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Nilkamal Ltd		</a:t>
            </a:r>
            <a:r>
              <a:rPr lang="en" sz="1400" dirty="0" smtClean="0">
                <a:solidFill>
                  <a:srgbClr val="000000"/>
                </a:solidFill>
              </a:rPr>
              <a:t>:</a:t>
            </a:r>
            <a:r>
              <a:rPr lang="en" sz="1400" dirty="0">
                <a:solidFill>
                  <a:srgbClr val="000000"/>
                </a:solidFill>
              </a:rPr>
              <a:t>		</a:t>
            </a:r>
            <a:r>
              <a:rPr lang="en" sz="1400" dirty="0" smtClean="0">
                <a:solidFill>
                  <a:srgbClr val="000000"/>
                </a:solidFill>
              </a:rPr>
              <a:t>Rise	 </a:t>
            </a:r>
            <a:r>
              <a:rPr lang="en" sz="1400" dirty="0">
                <a:solidFill>
                  <a:srgbClr val="000000"/>
                </a:solidFill>
              </a:rPr>
              <a:t>570 points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Aurobindo Ph.		:		</a:t>
            </a:r>
            <a:r>
              <a:rPr lang="en" sz="1400" dirty="0" smtClean="0">
                <a:solidFill>
                  <a:srgbClr val="000000"/>
                </a:solidFill>
              </a:rPr>
              <a:t>Rise	 </a:t>
            </a:r>
            <a:r>
              <a:rPr lang="en" sz="1400" dirty="0">
                <a:solidFill>
                  <a:srgbClr val="000000"/>
                </a:solidFill>
              </a:rPr>
              <a:t>236 points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TCS			</a:t>
            </a:r>
            <a:r>
              <a:rPr lang="en" sz="1400" dirty="0" smtClean="0">
                <a:solidFill>
                  <a:srgbClr val="000000"/>
                </a:solidFill>
              </a:rPr>
              <a:t>:</a:t>
            </a:r>
            <a:r>
              <a:rPr lang="en" sz="1400" dirty="0">
                <a:solidFill>
                  <a:srgbClr val="000000"/>
                </a:solidFill>
              </a:rPr>
              <a:t>		</a:t>
            </a:r>
            <a:r>
              <a:rPr lang="en" sz="1400" dirty="0" smtClean="0">
                <a:solidFill>
                  <a:srgbClr val="000000"/>
                </a:solidFill>
              </a:rPr>
              <a:t>Rise	 </a:t>
            </a:r>
            <a:r>
              <a:rPr lang="en" sz="1400" dirty="0">
                <a:solidFill>
                  <a:srgbClr val="000000"/>
                </a:solidFill>
              </a:rPr>
              <a:t>222 points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Jet Airways		</a:t>
            </a:r>
            <a:r>
              <a:rPr lang="en" sz="1400" dirty="0" smtClean="0">
                <a:solidFill>
                  <a:srgbClr val="000000"/>
                </a:solidFill>
              </a:rPr>
              <a:t>:</a:t>
            </a:r>
            <a:r>
              <a:rPr lang="en" sz="1400" dirty="0">
                <a:solidFill>
                  <a:srgbClr val="000000"/>
                </a:solidFill>
              </a:rPr>
              <a:t>		</a:t>
            </a:r>
            <a:r>
              <a:rPr lang="en" sz="1400" dirty="0" smtClean="0">
                <a:solidFill>
                  <a:srgbClr val="000000"/>
                </a:solidFill>
              </a:rPr>
              <a:t>Fall	 </a:t>
            </a:r>
            <a:r>
              <a:rPr lang="en" sz="1400" dirty="0">
                <a:solidFill>
                  <a:srgbClr val="000000"/>
                </a:solidFill>
              </a:rPr>
              <a:t>54 points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Intrasoft Tech		:		</a:t>
            </a:r>
            <a:r>
              <a:rPr lang="en" sz="1400" dirty="0" smtClean="0">
                <a:solidFill>
                  <a:srgbClr val="000000"/>
                </a:solidFill>
              </a:rPr>
              <a:t>Fall	 </a:t>
            </a:r>
            <a:r>
              <a:rPr lang="en" sz="1400" dirty="0">
                <a:solidFill>
                  <a:srgbClr val="000000"/>
                </a:solidFill>
              </a:rPr>
              <a:t>97 points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ShRenukaSugar		:		</a:t>
            </a:r>
            <a:r>
              <a:rPr lang="en" sz="1400" dirty="0" smtClean="0">
                <a:solidFill>
                  <a:srgbClr val="000000"/>
                </a:solidFill>
              </a:rPr>
              <a:t>Fall	 </a:t>
            </a:r>
            <a:r>
              <a:rPr lang="en" sz="1400" dirty="0">
                <a:solidFill>
                  <a:srgbClr val="000000"/>
                </a:solidFill>
              </a:rPr>
              <a:t>60 points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Yes Bank			</a:t>
            </a:r>
            <a:r>
              <a:rPr lang="en" sz="1400" dirty="0" smtClean="0">
                <a:solidFill>
                  <a:srgbClr val="000000"/>
                </a:solidFill>
              </a:rPr>
              <a:t>:</a:t>
            </a:r>
            <a:r>
              <a:rPr lang="en" sz="1400" dirty="0">
                <a:solidFill>
                  <a:srgbClr val="000000"/>
                </a:solidFill>
              </a:rPr>
              <a:t>		</a:t>
            </a:r>
            <a:r>
              <a:rPr lang="en" sz="1400" dirty="0" smtClean="0">
                <a:solidFill>
                  <a:srgbClr val="000000"/>
                </a:solidFill>
              </a:rPr>
              <a:t>Rise	 74 </a:t>
            </a:r>
            <a:r>
              <a:rPr lang="en" sz="1400" dirty="0">
                <a:solidFill>
                  <a:srgbClr val="000000"/>
                </a:solidFill>
              </a:rPr>
              <a:t>points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------------------------------------------------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</a:rPr>
              <a:t>	</a:t>
            </a:r>
            <a:r>
              <a:rPr lang="en" sz="1400" b="1" dirty="0" smtClean="0">
                <a:solidFill>
                  <a:srgbClr val="000000"/>
                </a:solidFill>
              </a:rPr>
              <a:t> </a:t>
            </a:r>
            <a:r>
              <a:rPr lang="en" sz="1400" dirty="0" smtClean="0">
                <a:solidFill>
                  <a:srgbClr val="000000"/>
                </a:solidFill>
              </a:rPr>
              <a:t>                      </a:t>
            </a:r>
            <a:r>
              <a:rPr lang="en" sz="1400" dirty="0">
                <a:solidFill>
                  <a:srgbClr val="000000"/>
                </a:solidFill>
              </a:rPr>
              <a:t>	</a:t>
            </a:r>
            <a:r>
              <a:rPr lang="en" sz="1400" dirty="0" smtClean="0">
                <a:solidFill>
                  <a:srgbClr val="000000"/>
                </a:solidFill>
              </a:rPr>
              <a:t>	</a:t>
            </a:r>
            <a:r>
              <a:rPr lang="en" sz="1400" b="1" dirty="0" smtClean="0">
                <a:solidFill>
                  <a:srgbClr val="000000"/>
                </a:solidFill>
              </a:rPr>
              <a:t>Prediction</a:t>
            </a:r>
            <a:r>
              <a:rPr lang="en" sz="1400" dirty="0" smtClean="0">
                <a:solidFill>
                  <a:srgbClr val="000000"/>
                </a:solidFill>
              </a:rPr>
              <a:t> </a:t>
            </a:r>
            <a:r>
              <a:rPr lang="en" sz="1400" b="1" dirty="0">
                <a:solidFill>
                  <a:srgbClr val="000000"/>
                </a:solidFill>
              </a:rPr>
              <a:t>1573 points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00B050"/>
                </a:solidFill>
              </a:rPr>
              <a:t>Distribution based on points!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000000"/>
                </a:solidFill>
              </a:rPr>
              <a:t>Number of shares of each stock in a portfolio: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Britannia Inds		:		2.8%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Vedanta			</a:t>
            </a:r>
            <a:r>
              <a:rPr lang="en" sz="1400" dirty="0" smtClean="0">
                <a:solidFill>
                  <a:srgbClr val="000000"/>
                </a:solidFill>
              </a:rPr>
              <a:t>:</a:t>
            </a:r>
            <a:r>
              <a:rPr lang="en" sz="1400" dirty="0">
                <a:solidFill>
                  <a:srgbClr val="000000"/>
                </a:solidFill>
              </a:rPr>
              <a:t>		4.2%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St Bk of India		:		9.5%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Nilkamal Ltd		</a:t>
            </a:r>
            <a:r>
              <a:rPr lang="en" sz="1400" dirty="0" smtClean="0">
                <a:solidFill>
                  <a:srgbClr val="000000"/>
                </a:solidFill>
              </a:rPr>
              <a:t>:</a:t>
            </a:r>
            <a:r>
              <a:rPr lang="en" sz="1400" dirty="0">
                <a:solidFill>
                  <a:srgbClr val="000000"/>
                </a:solidFill>
              </a:rPr>
              <a:t>		36%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Aurobindo Ph.		</a:t>
            </a:r>
            <a:r>
              <a:rPr lang="en" sz="1400" dirty="0" smtClean="0">
                <a:solidFill>
                  <a:srgbClr val="000000"/>
                </a:solidFill>
              </a:rPr>
              <a:t>:</a:t>
            </a:r>
            <a:r>
              <a:rPr lang="en" sz="1400" dirty="0">
                <a:solidFill>
                  <a:srgbClr val="000000"/>
                </a:solidFill>
              </a:rPr>
              <a:t>		15%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TCS			:		14%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Jet Airways		:		3.4%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Intrasoft Tech		:		6.0%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ShRenukaSugar		:		3.8%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Yes Bank			:		5.3%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00B050"/>
                </a:solidFill>
              </a:rPr>
              <a:t>Improvements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got very less time to come up this solution, 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Use user data. 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Adding the user prediction using weighted majority.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Expert weighted attributes.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Risk Teller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00B050"/>
                </a:solidFill>
              </a:rPr>
              <a:t>Reference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  <a:buAutoNum type="arabicPeriod"/>
            </a:pPr>
            <a:r>
              <a:rPr lang="en" sz="1400" u="sng">
                <a:solidFill>
                  <a:srgbClr val="1155CC"/>
                </a:solidFill>
                <a:hlinkClick r:id="rId3"/>
              </a:rPr>
              <a:t>https://en.wikipedia.org/wiki/Linear_regression</a:t>
            </a:r>
          </a:p>
          <a:p>
            <a:pPr marL="457200" lvl="0" indent="-317500" rtl="0">
              <a:spcBef>
                <a:spcPts val="0"/>
              </a:spcBef>
              <a:buSzPct val="100000"/>
              <a:buAutoNum type="arabicPeriod"/>
            </a:pPr>
            <a:r>
              <a:rPr lang="en" sz="1400" u="sng">
                <a:solidFill>
                  <a:srgbClr val="1155CC"/>
                </a:solidFill>
                <a:hlinkClick r:id="rId4"/>
              </a:rPr>
              <a:t>https://en.wikipedia.org/wiki/Gradient_descent</a:t>
            </a:r>
          </a:p>
          <a:p>
            <a:pPr marL="457200" lvl="0" indent="-317500" rtl="0">
              <a:spcBef>
                <a:spcPts val="0"/>
              </a:spcBef>
              <a:buSzPct val="100000"/>
              <a:buAutoNum type="arabicPeriod"/>
            </a:pPr>
            <a:r>
              <a:rPr lang="en" sz="1400" u="sng">
                <a:solidFill>
                  <a:srgbClr val="1155CC"/>
                </a:solidFill>
                <a:hlinkClick r:id="rId5"/>
              </a:rPr>
              <a:t>http://www.moneycontrol.com/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 u="sng">
                <a:solidFill>
                  <a:srgbClr val="1155CC"/>
                </a:solidFill>
                <a:hlinkClick r:id="rId6"/>
              </a:rPr>
              <a:t>http://money.rediff.com/index.html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rtl="0">
              <a:spcBef>
                <a:spcPts val="0"/>
              </a:spcBef>
              <a:buSzPct val="100000"/>
              <a:buAutoNum type="arabicPeriod"/>
            </a:pPr>
            <a:r>
              <a:rPr lang="en" sz="1400" u="sng">
                <a:solidFill>
                  <a:srgbClr val="1155CC"/>
                </a:solidFill>
                <a:hlinkClick r:id="rId7"/>
              </a:rPr>
              <a:t>http://www.nseindia.com/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2574" y="1796399"/>
            <a:ext cx="4042875" cy="26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05604" y="372500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</a:rPr>
              <a:t>Outline	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2407695" y="739250"/>
            <a:ext cx="85206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sz="1200" b="1" dirty="0"/>
              <a:t>Problem </a:t>
            </a:r>
            <a:r>
              <a:rPr lang="en" sz="1200" b="1" dirty="0" smtClean="0"/>
              <a:t>Statement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sz="1200" b="1" dirty="0" smtClean="0"/>
              <a:t>Motivation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sz="1200" b="1" dirty="0" smtClean="0"/>
              <a:t>Our solution model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sz="1200" b="1" dirty="0" smtClean="0"/>
              <a:t>Machine </a:t>
            </a:r>
            <a:r>
              <a:rPr lang="en" sz="1200" b="1" dirty="0"/>
              <a:t>learning algorithm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sz="1200" b="1" dirty="0"/>
              <a:t>Implementation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sz="1200" b="1" dirty="0"/>
              <a:t>Training Data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sz="1200" b="1" dirty="0"/>
              <a:t>Results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sz="1200" b="1" dirty="0"/>
              <a:t>Improvements 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sz="1200" b="1" dirty="0"/>
              <a:t>References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en" sz="1200" b="1" dirty="0"/>
              <a:t>Questions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</a:rPr>
              <a:t>The Problem statement!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We are given 10 stocks with attributes.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We have to use ~2year’s stock data. 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Build your MODEL, use the data, maximize the returns!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414700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00B050"/>
                </a:solidFill>
              </a:rPr>
              <a:t>Motivation </a:t>
            </a:r>
            <a:r>
              <a:rPr lang="en" dirty="0"/>
              <a:t>		(For </a:t>
            </a:r>
            <a:r>
              <a:rPr lang="en" dirty="0">
                <a:solidFill>
                  <a:srgbClr val="FF0000"/>
                </a:solidFill>
              </a:rPr>
              <a:t>you</a:t>
            </a:r>
            <a:r>
              <a:rPr lang="en" dirty="0"/>
              <a:t>!)</a:t>
            </a:r>
          </a:p>
        </p:txBody>
      </p:sp>
      <p:graphicFrame>
        <p:nvGraphicFramePr>
          <p:cNvPr id="81" name="Shape 81"/>
          <p:cNvGraphicFramePr/>
          <p:nvPr>
            <p:extLst>
              <p:ext uri="{D42A27DB-BD31-4B8C-83A1-F6EECF244321}">
                <p14:modId xmlns:p14="http://schemas.microsoft.com/office/powerpoint/2010/main" val="1078820506"/>
              </p:ext>
            </p:extLst>
          </p:nvPr>
        </p:nvGraphicFramePr>
        <p:xfrm>
          <a:off x="265300" y="1277950"/>
          <a:ext cx="8629318" cy="3584403"/>
        </p:xfrm>
        <a:graphic>
          <a:graphicData uri="http://schemas.openxmlformats.org/drawingml/2006/table">
            <a:tbl>
              <a:tblPr>
                <a:noFill/>
                <a:tableStyleId>{0F2E3ED1-E56A-4AAB-8C59-8A4AE6DADC7D}</a:tableStyleId>
              </a:tblPr>
              <a:tblGrid>
                <a:gridCol w="2640128"/>
                <a:gridCol w="1308668"/>
                <a:gridCol w="1495763"/>
                <a:gridCol w="768946"/>
                <a:gridCol w="1315881"/>
                <a:gridCol w="1099932"/>
              </a:tblGrid>
              <a:tr h="6268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Company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26th Feb</a:t>
                      </a:r>
                      <a:r>
                        <a:rPr lang="en" sz="18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3rd March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Rise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Allotted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Profit </a:t>
                      </a:r>
                    </a:p>
                  </a:txBody>
                  <a:tcPr marL="91425" marR="91425" marT="91425" marB="91425"/>
                </a:tc>
              </a:tr>
              <a:tr h="7149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Nilkamal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930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1064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134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38%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54,752</a:t>
                      </a:r>
                    </a:p>
                  </a:txBody>
                  <a:tcPr marL="91425" marR="91425" marT="91425" marB="91425"/>
                </a:tc>
              </a:tr>
              <a:tr h="7149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Aurobindo Pharma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588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698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15%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28,061</a:t>
                      </a:r>
                    </a:p>
                  </a:txBody>
                  <a:tcPr marL="91425" marR="91425" marT="91425" marB="91425"/>
                </a:tc>
              </a:tr>
              <a:tr h="572282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TCS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2210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2373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163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14%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10,325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6127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SBI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183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9.5%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17,161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00B050"/>
                </a:solidFill>
              </a:rPr>
              <a:t>Our Solution Model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1475850"/>
            <a:ext cx="8382600" cy="2616900"/>
          </a:xfrm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Feature Vector (attributes) + The Close Price = Linear Regression. 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 smtClean="0"/>
              <a:t>But, is stock </a:t>
            </a:r>
            <a:r>
              <a:rPr lang="en" dirty="0"/>
              <a:t>prediction </a:t>
            </a:r>
            <a:r>
              <a:rPr lang="en" dirty="0" smtClean="0"/>
              <a:t>that </a:t>
            </a:r>
            <a:r>
              <a:rPr lang="en" dirty="0"/>
              <a:t>simple</a:t>
            </a:r>
            <a:r>
              <a:rPr lang="en" dirty="0" smtClean="0"/>
              <a:t>?  </a:t>
            </a:r>
            <a:r>
              <a:rPr lang="en" b="1" dirty="0" smtClean="0">
                <a:solidFill>
                  <a:srgbClr val="FF0000"/>
                </a:solidFill>
              </a:rPr>
              <a:t>NO</a:t>
            </a:r>
            <a:endParaRPr lang="en" b="1" dirty="0">
              <a:solidFill>
                <a:srgbClr val="FF0000"/>
              </a:solidFill>
            </a:endParaRP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Temporal Correlation!</a:t>
            </a:r>
            <a:r>
              <a:rPr lang="en" i="1" dirty="0"/>
              <a:t/>
            </a:r>
            <a:br>
              <a:rPr lang="en" i="1" dirty="0"/>
            </a:br>
            <a:r>
              <a:rPr lang="en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(for example, stock behavior one year ago is different from stock behavior now)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 dirty="0">
                <a:solidFill>
                  <a:srgbClr val="000000"/>
                </a:solidFill>
              </a:rPr>
              <a:t>We modify the linear regression model by allowing the vector [θ] to change with time.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 dirty="0">
                <a:solidFill>
                  <a:srgbClr val="000000"/>
                </a:solidFill>
              </a:rPr>
              <a:t>Its virtual money! (Still we care)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                   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cont...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>
                <a:solidFill>
                  <a:srgbClr val="FF0000"/>
                </a:solidFill>
              </a:rPr>
              <a:t>Do not put all your eggs in one basket! </a:t>
            </a:r>
          </a:p>
          <a:p>
            <a:pPr marL="1828800" lvl="0" indent="457200" rtl="0">
              <a:spcBef>
                <a:spcPts val="0"/>
              </a:spcBef>
              <a:buNone/>
            </a:pPr>
            <a:r>
              <a:rPr lang="en" b="1" i="1" dirty="0">
                <a:solidFill>
                  <a:srgbClr val="FF0000"/>
                </a:solidFill>
              </a:rPr>
              <a:t>                       --Mr Warren Buffett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u="sng" dirty="0">
                <a:solidFill>
                  <a:srgbClr val="6AA84F"/>
                </a:solidFill>
              </a:rPr>
              <a:t>Implementation of Above quote!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rgbClr val="38761D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Change_predicted </a:t>
            </a:r>
            <a:r>
              <a:rPr lang="en" sz="1100" dirty="0"/>
              <a:t>= ( [(AvgFeature) * (theta)] – ValueOn26thFeb 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If LOSS: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           if(less than 40)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                 Value = 1000 / (abs(Change_predicted))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           else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                 abs(change_predicted)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If GAIN: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           Value = (5)* Change_predicted </a:t>
            </a:r>
          </a:p>
          <a:p>
            <a:pPr lvl="0">
              <a:spcBef>
                <a:spcPts val="0"/>
              </a:spcBef>
              <a:buNone/>
            </a:pPr>
            <a:endParaRPr sz="1100" dirty="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B050"/>
                </a:solidFill>
              </a:rPr>
              <a:t>Linear Regression 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Linear regression is a type of supervised learning.</a:t>
            </a:r>
          </a:p>
          <a:p>
            <a:pPr marL="457200" lvl="0" indent="-2286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 machine learning it is used for problems which involve set of input and output data and we want to predict output for future inputs.</a:t>
            </a:r>
          </a:p>
          <a:p>
            <a:pPr marL="457200" lvl="0" indent="-2286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Linear regression algorithms learns from given input and output sets. So more the data better will be the prediction.</a:t>
            </a:r>
          </a:p>
          <a:p>
            <a:pPr marL="457200" lvl="0" indent="-2286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Output takes continuous values.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00B050"/>
                </a:solidFill>
              </a:rPr>
              <a:t>Why linear regression to solve this problem ?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A stocks can have multiple attributes e.g. opening price, closing price, high value, low value, volumes etc.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Problem requires to predict whether stock value will go up or down.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We are interested in closing price value and want to see whether it will go up or down.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Closing price can have continuous values.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Therefore linear regression.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00B050"/>
                </a:solidFill>
              </a:rPr>
              <a:t>How the system will learn ? 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Arial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We have defined a hypothesis function which is an n-dimensional linear expression.</a:t>
            </a:r>
          </a:p>
          <a:p>
            <a:pPr marL="457200" lvl="0" indent="-228600" rtl="0">
              <a:spcBef>
                <a:spcPts val="0"/>
              </a:spcBef>
              <a:buFont typeface="Arial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n is the number of attributes we are considering.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A 1-dimensional hypothesis function will be like this </a:t>
            </a:r>
            <a:r>
              <a:rPr lang="en" sz="1250" dirty="0">
                <a:solidFill>
                  <a:srgbClr val="4040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" sz="900" dirty="0">
                <a:solidFill>
                  <a:srgbClr val="4040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θ</a:t>
            </a:r>
            <a:r>
              <a:rPr lang="en" sz="1250" dirty="0">
                <a:solidFill>
                  <a:srgbClr val="4040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(x)=θ</a:t>
            </a:r>
            <a:r>
              <a:rPr lang="en" sz="900" dirty="0">
                <a:solidFill>
                  <a:srgbClr val="4040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 sz="1250" dirty="0">
                <a:solidFill>
                  <a:srgbClr val="4040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+θ</a:t>
            </a:r>
            <a:r>
              <a:rPr lang="en" sz="900" dirty="0">
                <a:solidFill>
                  <a:srgbClr val="4040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250" dirty="0">
                <a:solidFill>
                  <a:srgbClr val="4040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  </a:t>
            </a:r>
          </a:p>
          <a:p>
            <a:pPr marL="457200" lvl="0" indent="-228600" rtl="0">
              <a:spcBef>
                <a:spcPts val="0"/>
              </a:spcBef>
              <a:buClr>
                <a:srgbClr val="404040"/>
              </a:buClr>
              <a:buFont typeface="Arial"/>
            </a:pPr>
            <a:r>
              <a:rPr lang="en" dirty="0">
                <a:solidFill>
                  <a:srgbClr val="4040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our hypothesis function we will have an n+1 dimensional vector with some initial arbitrary value.</a:t>
            </a:r>
          </a:p>
          <a:p>
            <a:pPr marL="457200" lvl="0" indent="-228600" rtl="0">
              <a:spcBef>
                <a:spcPts val="0"/>
              </a:spcBef>
              <a:buClr>
                <a:srgbClr val="404040"/>
              </a:buClr>
              <a:buFont typeface="Arial"/>
            </a:pPr>
            <a:r>
              <a:rPr lang="en" dirty="0">
                <a:solidFill>
                  <a:srgbClr val="4040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have also defined a cost function which will compute the difference between output by our hypothesis function and actual output.</a:t>
            </a:r>
          </a:p>
          <a:p>
            <a:pPr marL="457200" lvl="0" indent="-228600" rtl="0">
              <a:spcBef>
                <a:spcPts val="0"/>
              </a:spcBef>
              <a:buClr>
                <a:srgbClr val="404040"/>
              </a:buClr>
              <a:buFont typeface="Arial"/>
            </a:pPr>
            <a:r>
              <a:rPr lang="en" dirty="0">
                <a:solidFill>
                  <a:srgbClr val="4040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 our goal is to come up with a theta vector which will minimize the cost.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799</Words>
  <Application>Microsoft Office PowerPoint</Application>
  <PresentationFormat>On-screen Show (16:9)</PresentationFormat>
  <Paragraphs>192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Courier New</vt:lpstr>
      <vt:lpstr>Calibri</vt:lpstr>
      <vt:lpstr>Oswald</vt:lpstr>
      <vt:lpstr>Source Code Pro</vt:lpstr>
      <vt:lpstr>modern-writer</vt:lpstr>
      <vt:lpstr>    Model to predict stock prices!</vt:lpstr>
      <vt:lpstr>Outline </vt:lpstr>
      <vt:lpstr>The Problem statement!</vt:lpstr>
      <vt:lpstr>Motivation   (For you!)</vt:lpstr>
      <vt:lpstr>Our Solution Model</vt:lpstr>
      <vt:lpstr>cont...</vt:lpstr>
      <vt:lpstr>Linear Regression </vt:lpstr>
      <vt:lpstr>Why linear regression to solve this problem ?</vt:lpstr>
      <vt:lpstr>How the system will learn ? </vt:lpstr>
      <vt:lpstr>Gradient descent</vt:lpstr>
      <vt:lpstr>Contd...</vt:lpstr>
      <vt:lpstr>Implementation</vt:lpstr>
      <vt:lpstr>Training Data </vt:lpstr>
      <vt:lpstr>Contd..</vt:lpstr>
      <vt:lpstr>Results!!!</vt:lpstr>
      <vt:lpstr>Distribution based on points!</vt:lpstr>
      <vt:lpstr>Improvements</vt:lpstr>
      <vt:lpstr>Reference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Model to predict stock prices!</dc:title>
  <cp:lastModifiedBy>TiAnil</cp:lastModifiedBy>
  <cp:revision>6</cp:revision>
  <dcterms:modified xsi:type="dcterms:W3CDTF">2016-03-11T02:18:13Z</dcterms:modified>
</cp:coreProperties>
</file>