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4" r:id="rId6"/>
    <p:sldId id="265" r:id="rId7"/>
    <p:sldId id="266" r:id="rId8"/>
    <p:sldId id="260" r:id="rId9"/>
    <p:sldId id="261" r:id="rId10"/>
    <p:sldId id="262"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246423-A1EA-400F-9C6E-4C8FB6A1E799}"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C01A4-4795-446F-BA5F-EF500CA0869B}" type="slidenum">
              <a:rPr lang="en-IN" smtClean="0"/>
              <a:t>‹#›</a:t>
            </a:fld>
            <a:endParaRPr lang="en-IN"/>
          </a:p>
        </p:txBody>
      </p:sp>
    </p:spTree>
    <p:extLst>
      <p:ext uri="{BB962C8B-B14F-4D97-AF65-F5344CB8AC3E}">
        <p14:creationId xmlns:p14="http://schemas.microsoft.com/office/powerpoint/2010/main" val="11910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46423-A1EA-400F-9C6E-4C8FB6A1E799}"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C01A4-4795-446F-BA5F-EF500CA0869B}" type="slidenum">
              <a:rPr lang="en-IN" smtClean="0"/>
              <a:t>‹#›</a:t>
            </a:fld>
            <a:endParaRPr lang="en-IN"/>
          </a:p>
        </p:txBody>
      </p:sp>
    </p:spTree>
    <p:extLst>
      <p:ext uri="{BB962C8B-B14F-4D97-AF65-F5344CB8AC3E}">
        <p14:creationId xmlns:p14="http://schemas.microsoft.com/office/powerpoint/2010/main" val="15577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46423-A1EA-400F-9C6E-4C8FB6A1E799}"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C01A4-4795-446F-BA5F-EF500CA0869B}" type="slidenum">
              <a:rPr lang="en-IN" smtClean="0"/>
              <a:t>‹#›</a:t>
            </a:fld>
            <a:endParaRPr lang="en-IN"/>
          </a:p>
        </p:txBody>
      </p:sp>
    </p:spTree>
    <p:extLst>
      <p:ext uri="{BB962C8B-B14F-4D97-AF65-F5344CB8AC3E}">
        <p14:creationId xmlns:p14="http://schemas.microsoft.com/office/powerpoint/2010/main" val="307162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46423-A1EA-400F-9C6E-4C8FB6A1E799}"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C01A4-4795-446F-BA5F-EF500CA0869B}" type="slidenum">
              <a:rPr lang="en-IN" smtClean="0"/>
              <a:t>‹#›</a:t>
            </a:fld>
            <a:endParaRPr lang="en-IN"/>
          </a:p>
        </p:txBody>
      </p:sp>
    </p:spTree>
    <p:extLst>
      <p:ext uri="{BB962C8B-B14F-4D97-AF65-F5344CB8AC3E}">
        <p14:creationId xmlns:p14="http://schemas.microsoft.com/office/powerpoint/2010/main" val="317009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46423-A1EA-400F-9C6E-4C8FB6A1E799}"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C01A4-4795-446F-BA5F-EF500CA0869B}" type="slidenum">
              <a:rPr lang="en-IN" smtClean="0"/>
              <a:t>‹#›</a:t>
            </a:fld>
            <a:endParaRPr lang="en-IN"/>
          </a:p>
        </p:txBody>
      </p:sp>
    </p:spTree>
    <p:extLst>
      <p:ext uri="{BB962C8B-B14F-4D97-AF65-F5344CB8AC3E}">
        <p14:creationId xmlns:p14="http://schemas.microsoft.com/office/powerpoint/2010/main" val="105310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246423-A1EA-400F-9C6E-4C8FB6A1E799}"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C01A4-4795-446F-BA5F-EF500CA0869B}" type="slidenum">
              <a:rPr lang="en-IN" smtClean="0"/>
              <a:t>‹#›</a:t>
            </a:fld>
            <a:endParaRPr lang="en-IN"/>
          </a:p>
        </p:txBody>
      </p:sp>
    </p:spTree>
    <p:extLst>
      <p:ext uri="{BB962C8B-B14F-4D97-AF65-F5344CB8AC3E}">
        <p14:creationId xmlns:p14="http://schemas.microsoft.com/office/powerpoint/2010/main" val="66216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246423-A1EA-400F-9C6E-4C8FB6A1E799}" type="datetimeFigureOut">
              <a:rPr lang="en-IN" smtClean="0"/>
              <a:t>14-05-2023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EC01A4-4795-446F-BA5F-EF500CA0869B}" type="slidenum">
              <a:rPr lang="en-IN" smtClean="0"/>
              <a:t>‹#›</a:t>
            </a:fld>
            <a:endParaRPr lang="en-IN"/>
          </a:p>
        </p:txBody>
      </p:sp>
    </p:spTree>
    <p:extLst>
      <p:ext uri="{BB962C8B-B14F-4D97-AF65-F5344CB8AC3E}">
        <p14:creationId xmlns:p14="http://schemas.microsoft.com/office/powerpoint/2010/main" val="71506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246423-A1EA-400F-9C6E-4C8FB6A1E799}" type="datetimeFigureOut">
              <a:rPr lang="en-IN" smtClean="0"/>
              <a:t>14-05-2023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EC01A4-4795-446F-BA5F-EF500CA0869B}" type="slidenum">
              <a:rPr lang="en-IN" smtClean="0"/>
              <a:t>‹#›</a:t>
            </a:fld>
            <a:endParaRPr lang="en-IN"/>
          </a:p>
        </p:txBody>
      </p:sp>
    </p:spTree>
    <p:extLst>
      <p:ext uri="{BB962C8B-B14F-4D97-AF65-F5344CB8AC3E}">
        <p14:creationId xmlns:p14="http://schemas.microsoft.com/office/powerpoint/2010/main" val="167813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46423-A1EA-400F-9C6E-4C8FB6A1E799}" type="datetimeFigureOut">
              <a:rPr lang="en-IN" smtClean="0"/>
              <a:t>14-05-2023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EC01A4-4795-446F-BA5F-EF500CA0869B}" type="slidenum">
              <a:rPr lang="en-IN" smtClean="0"/>
              <a:t>‹#›</a:t>
            </a:fld>
            <a:endParaRPr lang="en-IN"/>
          </a:p>
        </p:txBody>
      </p:sp>
    </p:spTree>
    <p:extLst>
      <p:ext uri="{BB962C8B-B14F-4D97-AF65-F5344CB8AC3E}">
        <p14:creationId xmlns:p14="http://schemas.microsoft.com/office/powerpoint/2010/main" val="48340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246423-A1EA-400F-9C6E-4C8FB6A1E799}"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C01A4-4795-446F-BA5F-EF500CA0869B}" type="slidenum">
              <a:rPr lang="en-IN" smtClean="0"/>
              <a:t>‹#›</a:t>
            </a:fld>
            <a:endParaRPr lang="en-IN"/>
          </a:p>
        </p:txBody>
      </p:sp>
    </p:spTree>
    <p:extLst>
      <p:ext uri="{BB962C8B-B14F-4D97-AF65-F5344CB8AC3E}">
        <p14:creationId xmlns:p14="http://schemas.microsoft.com/office/powerpoint/2010/main" val="197389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246423-A1EA-400F-9C6E-4C8FB6A1E799}"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C01A4-4795-446F-BA5F-EF500CA0869B}" type="slidenum">
              <a:rPr lang="en-IN" smtClean="0"/>
              <a:t>‹#›</a:t>
            </a:fld>
            <a:endParaRPr lang="en-IN"/>
          </a:p>
        </p:txBody>
      </p:sp>
    </p:spTree>
    <p:extLst>
      <p:ext uri="{BB962C8B-B14F-4D97-AF65-F5344CB8AC3E}">
        <p14:creationId xmlns:p14="http://schemas.microsoft.com/office/powerpoint/2010/main" val="129351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46423-A1EA-400F-9C6E-4C8FB6A1E799}" type="datetimeFigureOut">
              <a:rPr lang="en-IN" smtClean="0"/>
              <a:t>14-05-2023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C01A4-4795-446F-BA5F-EF500CA0869B}" type="slidenum">
              <a:rPr lang="en-IN" smtClean="0"/>
              <a:t>‹#›</a:t>
            </a:fld>
            <a:endParaRPr lang="en-IN"/>
          </a:p>
        </p:txBody>
      </p:sp>
    </p:spTree>
    <p:extLst>
      <p:ext uri="{BB962C8B-B14F-4D97-AF65-F5344CB8AC3E}">
        <p14:creationId xmlns:p14="http://schemas.microsoft.com/office/powerpoint/2010/main" val="233093664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8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AE21EB-54CE-5231-7A6A-5458D23C5A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2090" y="0"/>
            <a:ext cx="1069910" cy="984987"/>
          </a:xfrm>
          <a:prstGeom prst="rect">
            <a:avLst/>
          </a:prstGeom>
        </p:spPr>
      </p:pic>
      <p:sp>
        <p:nvSpPr>
          <p:cNvPr id="7" name="TextBox 6">
            <a:extLst>
              <a:ext uri="{FF2B5EF4-FFF2-40B4-BE49-F238E27FC236}">
                <a16:creationId xmlns:a16="http://schemas.microsoft.com/office/drawing/2014/main" id="{7D8B799F-4136-A8A6-81B3-CFB252B7ECDD}"/>
              </a:ext>
            </a:extLst>
          </p:cNvPr>
          <p:cNvSpPr txBox="1"/>
          <p:nvPr/>
        </p:nvSpPr>
        <p:spPr>
          <a:xfrm>
            <a:off x="3256627" y="3245864"/>
            <a:ext cx="5865091" cy="861774"/>
          </a:xfrm>
          <a:prstGeom prst="rect">
            <a:avLst/>
          </a:prstGeom>
          <a:noFill/>
        </p:spPr>
        <p:txBody>
          <a:bodyPr wrap="square" rtlCol="0">
            <a:spAutoFit/>
          </a:bodyPr>
          <a:lstStyle/>
          <a:p>
            <a:pPr algn="ctr"/>
            <a:r>
              <a:rPr lang="en-IN" sz="3200" dirty="0">
                <a:solidFill>
                  <a:schemeClr val="accent1">
                    <a:lumMod val="75000"/>
                  </a:schemeClr>
                </a:solidFill>
                <a:effectLst/>
                <a:latin typeface="Elephant" panose="02020904090505020303" pitchFamily="18" charset="0"/>
                <a:ea typeface="Calibri" panose="020F0502020204030204" pitchFamily="34" charset="0"/>
                <a:cs typeface="Times New Roman" panose="02020603050405020304" pitchFamily="18" charset="0"/>
              </a:rPr>
              <a:t>“</a:t>
            </a:r>
            <a:r>
              <a:rPr lang="en-IN" sz="3200" b="1" dirty="0">
                <a:solidFill>
                  <a:schemeClr val="accent1">
                    <a:lumMod val="75000"/>
                  </a:schemeClr>
                </a:solidFill>
                <a:effectLst/>
                <a:latin typeface="Elephant" panose="02020904090505020303" pitchFamily="18" charset="0"/>
                <a:ea typeface="Calibri" panose="020F0502020204030204" pitchFamily="34" charset="0"/>
                <a:cs typeface="Times New Roman" panose="02020603050405020304" pitchFamily="18" charset="0"/>
              </a:rPr>
              <a:t>PetOFur</a:t>
            </a:r>
            <a:r>
              <a:rPr lang="en-IN" sz="3200" dirty="0">
                <a:solidFill>
                  <a:schemeClr val="accent1">
                    <a:lumMod val="75000"/>
                  </a:schemeClr>
                </a:solidFill>
                <a:effectLst/>
                <a:latin typeface="Elephant" panose="02020904090505020303" pitchFamily="18" charset="0"/>
                <a:ea typeface="Calibri" panose="020F0502020204030204" pitchFamily="34" charset="0"/>
                <a:cs typeface="Times New Roman" panose="02020603050405020304" pitchFamily="18" charset="0"/>
              </a:rPr>
              <a:t>”</a:t>
            </a:r>
          </a:p>
          <a:p>
            <a:endParaRPr lang="en-IN" dirty="0"/>
          </a:p>
        </p:txBody>
      </p:sp>
      <p:sp>
        <p:nvSpPr>
          <p:cNvPr id="8" name="TextBox 7">
            <a:extLst>
              <a:ext uri="{FF2B5EF4-FFF2-40B4-BE49-F238E27FC236}">
                <a16:creationId xmlns:a16="http://schemas.microsoft.com/office/drawing/2014/main" id="{AD4526C8-4911-0418-827A-D63966FA114A}"/>
              </a:ext>
            </a:extLst>
          </p:cNvPr>
          <p:cNvSpPr txBox="1"/>
          <p:nvPr/>
        </p:nvSpPr>
        <p:spPr>
          <a:xfrm>
            <a:off x="4720182" y="4705848"/>
            <a:ext cx="3473201" cy="1401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07000"/>
              </a:lnSpc>
              <a:spcAft>
                <a:spcPts val="800"/>
              </a:spcAft>
            </a:pPr>
            <a:r>
              <a:rPr lang="en-IN" sz="18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Group Members:</a:t>
            </a:r>
            <a:endParaRPr lang="en-IN"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Prantika Baidya, 24400219003</a:t>
            </a:r>
            <a:endParaRPr lang="en-IN"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Yoshita Chakraborty, 24400219004</a:t>
            </a:r>
            <a:endParaRPr lang="en-IN"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Shubhadip Raj, 24400219008</a:t>
            </a:r>
            <a:endParaRPr lang="en-IN"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Priya Tiwari, 24400219006</a:t>
            </a:r>
            <a:endParaRPr lang="en-IN"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B000275-592C-4066-BCD3-86AB3B3E1247}"/>
              </a:ext>
            </a:extLst>
          </p:cNvPr>
          <p:cNvSpPr txBox="1"/>
          <p:nvPr/>
        </p:nvSpPr>
        <p:spPr>
          <a:xfrm>
            <a:off x="4699450" y="2671112"/>
            <a:ext cx="3315545" cy="461665"/>
          </a:xfrm>
          <a:prstGeom prst="rect">
            <a:avLst/>
          </a:prstGeom>
          <a:noFill/>
        </p:spPr>
        <p:txBody>
          <a:bodyPr wrap="square" rtlCol="0">
            <a:spAutoFit/>
          </a:bodyPr>
          <a:lstStyle/>
          <a:p>
            <a:r>
              <a:rPr lang="en-IN" sz="2400" dirty="0">
                <a:solidFill>
                  <a:schemeClr val="accent1">
                    <a:lumMod val="75000"/>
                  </a:schemeClr>
                </a:solidFill>
                <a:latin typeface="Aharoni" panose="02010803020104030203" pitchFamily="2" charset="-79"/>
                <a:cs typeface="Aharoni" panose="02010803020104030203" pitchFamily="2" charset="-79"/>
              </a:rPr>
              <a:t>Project Presentation:</a:t>
            </a:r>
          </a:p>
        </p:txBody>
      </p:sp>
      <p:sp>
        <p:nvSpPr>
          <p:cNvPr id="9" name="TextBox 8">
            <a:extLst>
              <a:ext uri="{FF2B5EF4-FFF2-40B4-BE49-F238E27FC236}">
                <a16:creationId xmlns:a16="http://schemas.microsoft.com/office/drawing/2014/main" id="{55501225-B60A-4F29-9E55-1F17EA75B644}"/>
              </a:ext>
            </a:extLst>
          </p:cNvPr>
          <p:cNvSpPr txBox="1"/>
          <p:nvPr/>
        </p:nvSpPr>
        <p:spPr>
          <a:xfrm flipH="1">
            <a:off x="2752531" y="984987"/>
            <a:ext cx="7408505" cy="523220"/>
          </a:xfrm>
          <a:prstGeom prst="rect">
            <a:avLst/>
          </a:prstGeom>
          <a:noFill/>
        </p:spPr>
        <p:txBody>
          <a:bodyPr wrap="square" rtlCol="0">
            <a:spAutoFit/>
          </a:bodyPr>
          <a:lstStyle/>
          <a:p>
            <a:r>
              <a:rPr lang="en-IN" sz="2800" dirty="0">
                <a:solidFill>
                  <a:schemeClr val="accent1">
                    <a:lumMod val="75000"/>
                  </a:schemeClr>
                </a:solidFill>
                <a:latin typeface="Algerian" panose="04020705040A02060702" pitchFamily="82" charset="0"/>
              </a:rPr>
              <a:t>Techno Engineering College Banipur</a:t>
            </a:r>
          </a:p>
        </p:txBody>
      </p:sp>
      <p:sp>
        <p:nvSpPr>
          <p:cNvPr id="3" name="TextBox 2">
            <a:extLst>
              <a:ext uri="{FF2B5EF4-FFF2-40B4-BE49-F238E27FC236}">
                <a16:creationId xmlns:a16="http://schemas.microsoft.com/office/drawing/2014/main" id="{81DDD571-9423-C93D-1011-E3A24418ACFE}"/>
              </a:ext>
            </a:extLst>
          </p:cNvPr>
          <p:cNvSpPr txBox="1"/>
          <p:nvPr/>
        </p:nvSpPr>
        <p:spPr>
          <a:xfrm>
            <a:off x="511648" y="4785711"/>
            <a:ext cx="3731306" cy="12422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1">
              <a:lnSpc>
                <a:spcPct val="107000"/>
              </a:lnSpc>
              <a:spcAft>
                <a:spcPts val="800"/>
              </a:spcAft>
            </a:pPr>
            <a:r>
              <a:rPr lang="en-GB" sz="16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Mentor: </a:t>
            </a:r>
          </a:p>
          <a:p>
            <a:pPr lvl="1">
              <a:lnSpc>
                <a:spcPct val="107000"/>
              </a:lnSpc>
              <a:spcAft>
                <a:spcPts val="800"/>
              </a:spcAft>
            </a:pPr>
            <a:r>
              <a:rPr lang="en-GB" sz="1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Mrs. </a:t>
            </a:r>
            <a:r>
              <a:rPr lang="en-GB" sz="1400" dirty="0" err="1">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Sulekha</a:t>
            </a:r>
            <a:r>
              <a:rPr lang="en-GB" sz="1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Das, Assistant Professor, Techno Engineering College </a:t>
            </a:r>
            <a:r>
              <a:rPr lang="en-GB" sz="1400" dirty="0" err="1">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Banipur</a:t>
            </a:r>
            <a:r>
              <a:rPr lang="en-GB" sz="1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1795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9BC4-5F91-3E3D-8BE2-FCCEDF0FFD45}"/>
              </a:ext>
            </a:extLst>
          </p:cNvPr>
          <p:cNvSpPr>
            <a:spLocks noGrp="1"/>
          </p:cNvSpPr>
          <p:nvPr>
            <p:ph type="title"/>
          </p:nvPr>
        </p:nvSpPr>
        <p:spPr>
          <a:xfrm>
            <a:off x="838200" y="139170"/>
            <a:ext cx="10515600" cy="823385"/>
          </a:xfrm>
        </p:spPr>
        <p:txBody>
          <a:bodyPr>
            <a:normAutofit/>
          </a:bodyPr>
          <a:lstStyle/>
          <a:p>
            <a:r>
              <a:rPr lang="en-US" sz="2800" dirty="0">
                <a:solidFill>
                  <a:schemeClr val="accent1">
                    <a:lumMod val="75000"/>
                  </a:schemeClr>
                </a:solidFill>
                <a:latin typeface="Algerian" panose="04020705040A02060702" pitchFamily="82" charset="0"/>
              </a:rPr>
              <a:t>Data Flow Diagram (DFD)</a:t>
            </a:r>
            <a:endParaRPr lang="en-IN" sz="2800" dirty="0">
              <a:solidFill>
                <a:schemeClr val="accent1">
                  <a:lumMod val="75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BA587A21-642C-9A06-414D-756E9BD041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1533" y="962555"/>
            <a:ext cx="9668934" cy="4656667"/>
          </a:xfrm>
          <a:prstGeom prst="rect">
            <a:avLst/>
          </a:prstGeom>
        </p:spPr>
      </p:pic>
      <p:sp>
        <p:nvSpPr>
          <p:cNvPr id="6" name="Text Box 2">
            <a:extLst>
              <a:ext uri="{FF2B5EF4-FFF2-40B4-BE49-F238E27FC236}">
                <a16:creationId xmlns:a16="http://schemas.microsoft.com/office/drawing/2014/main" id="{DF19BBAE-202A-755B-598A-F65B3D803D5B}"/>
              </a:ext>
            </a:extLst>
          </p:cNvPr>
          <p:cNvSpPr txBox="1">
            <a:spLocks noChangeArrowheads="1"/>
          </p:cNvSpPr>
          <p:nvPr/>
        </p:nvSpPr>
        <p:spPr bwMode="auto">
          <a:xfrm>
            <a:off x="5508625" y="5895445"/>
            <a:ext cx="2292350" cy="40703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en-US" sz="2000" i="1">
                <a:effectLst/>
                <a:latin typeface="Calibri" panose="020F0502020204030204" pitchFamily="34" charset="0"/>
                <a:ea typeface="Calibri" panose="020F0502020204030204" pitchFamily="34" charset="0"/>
                <a:cs typeface="Vrinda" panose="020B0502040204020203" pitchFamily="34" charset="0"/>
              </a:rPr>
              <a:t>Level 0 DFD</a:t>
            </a:r>
            <a:endParaRPr lang="en-IN" sz="200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45478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E55A-919D-33D1-332F-43E4BF3FB695}"/>
              </a:ext>
            </a:extLst>
          </p:cNvPr>
          <p:cNvSpPr>
            <a:spLocks noGrp="1"/>
          </p:cNvSpPr>
          <p:nvPr>
            <p:ph type="title"/>
          </p:nvPr>
        </p:nvSpPr>
        <p:spPr>
          <a:xfrm>
            <a:off x="4940300" y="144993"/>
            <a:ext cx="2311400" cy="261408"/>
          </a:xfrm>
        </p:spPr>
        <p:txBody>
          <a:bodyPr>
            <a:normAutofit fontScale="90000"/>
          </a:bodyPr>
          <a:lstStyle/>
          <a:p>
            <a:pPr algn="ctr"/>
            <a:r>
              <a:rPr lang="en-US" sz="1400" b="1" dirty="0"/>
              <a:t>DFD</a:t>
            </a:r>
            <a:endParaRPr lang="en-IN" sz="1400" b="1" dirty="0"/>
          </a:p>
        </p:txBody>
      </p:sp>
      <p:pic>
        <p:nvPicPr>
          <p:cNvPr id="4" name="Picture 3">
            <a:extLst>
              <a:ext uri="{FF2B5EF4-FFF2-40B4-BE49-F238E27FC236}">
                <a16:creationId xmlns:a16="http://schemas.microsoft.com/office/drawing/2014/main" id="{D3569C00-8FC3-5202-EA24-75C58E044C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801" y="389202"/>
            <a:ext cx="9330266" cy="6079595"/>
          </a:xfrm>
          <a:prstGeom prst="rect">
            <a:avLst/>
          </a:prstGeom>
        </p:spPr>
      </p:pic>
      <p:sp>
        <p:nvSpPr>
          <p:cNvPr id="6" name="Text Box 2">
            <a:extLst>
              <a:ext uri="{FF2B5EF4-FFF2-40B4-BE49-F238E27FC236}">
                <a16:creationId xmlns:a16="http://schemas.microsoft.com/office/drawing/2014/main" id="{B91315EB-DB22-465B-9652-50B8A7EA7BF9}"/>
              </a:ext>
            </a:extLst>
          </p:cNvPr>
          <p:cNvSpPr txBox="1">
            <a:spLocks noChangeArrowheads="1"/>
          </p:cNvSpPr>
          <p:nvPr/>
        </p:nvSpPr>
        <p:spPr bwMode="auto">
          <a:xfrm>
            <a:off x="1683216" y="5671678"/>
            <a:ext cx="2292350" cy="375552"/>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en-US" b="1" i="1" dirty="0">
                <a:effectLst/>
                <a:latin typeface="Calibri" panose="020F0502020204030204" pitchFamily="34" charset="0"/>
                <a:ea typeface="Calibri" panose="020F0502020204030204" pitchFamily="34" charset="0"/>
                <a:cs typeface="Vrinda" panose="020B0502040204020203" pitchFamily="34" charset="0"/>
              </a:rPr>
              <a:t>Level 1 DFD</a:t>
            </a:r>
            <a:endParaRPr lang="en-IN" b="1"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21507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17D9-E85C-4EB4-9709-D4E3159E3FA1}"/>
              </a:ext>
            </a:extLst>
          </p:cNvPr>
          <p:cNvSpPr>
            <a:spLocks noGrp="1"/>
          </p:cNvSpPr>
          <p:nvPr>
            <p:ph type="title"/>
          </p:nvPr>
        </p:nvSpPr>
        <p:spPr/>
        <p:txBody>
          <a:bodyPr>
            <a:normAutofit/>
          </a:bodyPr>
          <a:lstStyle/>
          <a:p>
            <a:r>
              <a:rPr lang="en-US" sz="4000" dirty="0">
                <a:solidFill>
                  <a:schemeClr val="accent1">
                    <a:lumMod val="75000"/>
                  </a:schemeClr>
                </a:solidFill>
                <a:latin typeface="Algerian" panose="04020705040A02060702" pitchFamily="82" charset="0"/>
              </a:rPr>
              <a:t>Conclusion:</a:t>
            </a:r>
            <a:endParaRPr lang="en-IN" sz="4000"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0F2F6BB-7C66-9E99-B2A5-C32472A11BDE}"/>
              </a:ext>
            </a:extLst>
          </p:cNvPr>
          <p:cNvSpPr>
            <a:spLocks noGrp="1"/>
          </p:cNvSpPr>
          <p:nvPr>
            <p:ph idx="1"/>
          </p:nvPr>
        </p:nvSpPr>
        <p:spPr/>
        <p:txBody>
          <a:bodyPr>
            <a:normAutofit/>
          </a:bodyPr>
          <a:lstStyle/>
          <a:p>
            <a:pPr marL="0" indent="0" algn="just">
              <a:buNone/>
            </a:pPr>
            <a:r>
              <a:rPr lang="en-IN" sz="2000" dirty="0">
                <a:solidFill>
                  <a:srgbClr val="252525"/>
                </a:solidFill>
                <a:effectLst/>
                <a:ea typeface="Times New Roman" panose="02020603050405020304" pitchFamily="18" charset="0"/>
              </a:rPr>
              <a:t>In conclusion, PetOFur is an online pet care service booking web development project that aims to help pet owners who require dependable, practical, and trustworthy services for their animals. A pet care service website may assist pet owners in meeting their pets' requirements while also giving them peace of mind by offering a user-friendly interface, simple booking and payment choices, and access to reliable service providers. To offer the best possible user experience and satisfaction, the website's features and capabilities, including booking, payment, and user assistance, must be carefully planned, often tested, and maintained. </a:t>
            </a:r>
            <a:r>
              <a:rPr lang="en-IN" sz="2000" dirty="0">
                <a:effectLst/>
                <a:ea typeface="Times New Roman" panose="02020603050405020304" pitchFamily="18" charset="0"/>
              </a:rPr>
              <a:t>Overall, a pet care service website has the potential to enhance the lives of pets and their owners, and it is a valuable investment for anyone looking to provide high-quality pet care services.</a:t>
            </a:r>
          </a:p>
          <a:p>
            <a:pPr marL="0" indent="0" algn="just">
              <a:buNone/>
            </a:pPr>
            <a:endParaRPr lang="en-IN" sz="2000" dirty="0">
              <a:effectLst/>
              <a:ea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63496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8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77E271-0AEB-D377-7BE0-A769C05C0783}"/>
              </a:ext>
            </a:extLst>
          </p:cNvPr>
          <p:cNvSpPr>
            <a:spLocks noGrp="1"/>
          </p:cNvSpPr>
          <p:nvPr>
            <p:ph type="title"/>
          </p:nvPr>
        </p:nvSpPr>
        <p:spPr/>
        <p:txBody>
          <a:bodyPr>
            <a:normAutofit/>
          </a:bodyPr>
          <a:lstStyle/>
          <a:p>
            <a:r>
              <a:rPr lang="en-US" b="1" dirty="0">
                <a:solidFill>
                  <a:schemeClr val="accent1">
                    <a:lumMod val="75000"/>
                  </a:schemeClr>
                </a:solidFill>
                <a:latin typeface="Algerian" panose="04020705040A02060702" pitchFamily="82" charset="0"/>
              </a:rPr>
              <a:t>Contents:</a:t>
            </a:r>
            <a:endParaRPr lang="en-IN" b="1" dirty="0">
              <a:solidFill>
                <a:schemeClr val="accent1">
                  <a:lumMod val="75000"/>
                </a:schemeClr>
              </a:solidFill>
              <a:latin typeface="Algerian" panose="04020705040A02060702" pitchFamily="82" charset="0"/>
            </a:endParaRPr>
          </a:p>
        </p:txBody>
      </p:sp>
      <p:sp>
        <p:nvSpPr>
          <p:cNvPr id="5" name="Content Placeholder 2">
            <a:extLst>
              <a:ext uri="{FF2B5EF4-FFF2-40B4-BE49-F238E27FC236}">
                <a16:creationId xmlns:a16="http://schemas.microsoft.com/office/drawing/2014/main" id="{0A162509-19E4-21E9-A86E-245AACFFB342}"/>
              </a:ext>
            </a:extLst>
          </p:cNvPr>
          <p:cNvSpPr>
            <a:spLocks noGrp="1"/>
          </p:cNvSpPr>
          <p:nvPr>
            <p:ph idx="1"/>
          </p:nvPr>
        </p:nvSpPr>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Abstract</a:t>
            </a:r>
          </a:p>
          <a:p>
            <a:r>
              <a:rPr lang="en-US" dirty="0">
                <a:solidFill>
                  <a:schemeClr val="accent1">
                    <a:lumMod val="75000"/>
                  </a:schemeClr>
                </a:solidFill>
                <a:latin typeface="Times New Roman" panose="02020603050405020304" pitchFamily="18" charset="0"/>
                <a:cs typeface="Times New Roman" panose="02020603050405020304" pitchFamily="18" charset="0"/>
              </a:rPr>
              <a:t>Introduction</a:t>
            </a:r>
          </a:p>
          <a:p>
            <a:r>
              <a:rPr lang="en-US" dirty="0">
                <a:solidFill>
                  <a:schemeClr val="accent1">
                    <a:lumMod val="75000"/>
                  </a:schemeClr>
                </a:solidFill>
                <a:latin typeface="Times New Roman" panose="02020603050405020304" pitchFamily="18" charset="0"/>
                <a:cs typeface="Times New Roman" panose="02020603050405020304" pitchFamily="18" charset="0"/>
              </a:rPr>
              <a:t>Project Overview</a:t>
            </a:r>
          </a:p>
          <a:p>
            <a:r>
              <a:rPr lang="en-US" dirty="0">
                <a:solidFill>
                  <a:schemeClr val="accent1">
                    <a:lumMod val="75000"/>
                  </a:schemeClr>
                </a:solidFill>
                <a:latin typeface="Times New Roman" panose="02020603050405020304" pitchFamily="18" charset="0"/>
                <a:cs typeface="Times New Roman" panose="02020603050405020304" pitchFamily="18" charset="0"/>
              </a:rPr>
              <a:t>User Requirements</a:t>
            </a:r>
          </a:p>
          <a:p>
            <a:r>
              <a:rPr lang="en-US" dirty="0">
                <a:solidFill>
                  <a:schemeClr val="accent1">
                    <a:lumMod val="75000"/>
                  </a:schemeClr>
                </a:solidFill>
                <a:latin typeface="Times New Roman" panose="02020603050405020304" pitchFamily="18" charset="0"/>
                <a:cs typeface="Times New Roman" panose="02020603050405020304" pitchFamily="18" charset="0"/>
              </a:rPr>
              <a:t>Website Flow Diagram</a:t>
            </a:r>
          </a:p>
          <a:p>
            <a:r>
              <a:rPr lang="en-US" dirty="0">
                <a:solidFill>
                  <a:schemeClr val="accent1">
                    <a:lumMod val="75000"/>
                  </a:schemeClr>
                </a:solidFill>
                <a:latin typeface="Times New Roman" panose="02020603050405020304" pitchFamily="18" charset="0"/>
                <a:cs typeface="Times New Roman" panose="02020603050405020304" pitchFamily="18" charset="0"/>
              </a:rPr>
              <a:t>Entity Relationship Diagram(ERD)</a:t>
            </a:r>
          </a:p>
          <a:p>
            <a:r>
              <a:rPr lang="en-US" dirty="0">
                <a:solidFill>
                  <a:schemeClr val="accent1">
                    <a:lumMod val="75000"/>
                  </a:schemeClr>
                </a:solidFill>
                <a:latin typeface="Times New Roman" panose="02020603050405020304" pitchFamily="18" charset="0"/>
                <a:cs typeface="Times New Roman" panose="02020603050405020304" pitchFamily="18" charset="0"/>
              </a:rPr>
              <a:t>Data Flow Diagram(DFD)</a:t>
            </a:r>
          </a:p>
          <a:p>
            <a:r>
              <a:rPr lang="en-US"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08702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FE7C-9512-5617-6AB8-46F7F6E81953}"/>
              </a:ext>
            </a:extLst>
          </p:cNvPr>
          <p:cNvSpPr>
            <a:spLocks noGrp="1"/>
          </p:cNvSpPr>
          <p:nvPr>
            <p:ph type="title"/>
          </p:nvPr>
        </p:nvSpPr>
        <p:spPr/>
        <p:txBody>
          <a:bodyPr/>
          <a:lstStyle/>
          <a:p>
            <a:r>
              <a:rPr lang="en-US" dirty="0">
                <a:solidFill>
                  <a:schemeClr val="accent1">
                    <a:lumMod val="75000"/>
                  </a:schemeClr>
                </a:solidFill>
                <a:latin typeface="Algerian" panose="04020705040A02060702" pitchFamily="82" charset="0"/>
              </a:rPr>
              <a:t>Abstract:</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C50A7AF-3471-E837-F84B-7235603312EB}"/>
              </a:ext>
            </a:extLst>
          </p:cNvPr>
          <p:cNvSpPr>
            <a:spLocks noGrp="1"/>
          </p:cNvSpPr>
          <p:nvPr>
            <p:ph idx="1"/>
          </p:nvPr>
        </p:nvSpPr>
        <p:spPr/>
        <p:txBody>
          <a:bodyPr>
            <a:normAutofit fontScale="77500" lnSpcReduction="20000"/>
          </a:bodyPr>
          <a:lstStyle/>
          <a:p>
            <a:pPr marL="0" indent="0" algn="just">
              <a:lnSpc>
                <a:spcPct val="115000"/>
              </a:lnSpc>
              <a:buNone/>
            </a:pPr>
            <a:r>
              <a:rPr lang="en-IN" sz="1800" dirty="0">
                <a:effectLst/>
                <a:latin typeface="Times New Roman" panose="02020603050405020304" pitchFamily="18" charset="0"/>
                <a:ea typeface="Times New Roman" panose="02020603050405020304" pitchFamily="18" charset="0"/>
              </a:rPr>
              <a:t>Pets are a true gift. It only comes to the fortunate. They are the only ones who genuinely care about us. They give us whatever they have without expecting anything in return. A pet is a worthy object of affection. People now treat them like their children. They do a lot of things for them, like dress them up, go on outings with them, and celebrate their birthdays. The fluffy member of the family never gives up trying to assimilate family customs. He always makes an effort to uplift his family and make his parents proud. That little one teaches people how to be devoted, how to cheer us up when we're down, and what loyalty truly is.</a:t>
            </a:r>
          </a:p>
          <a:p>
            <a:pPr marL="0" indent="0" algn="just">
              <a:lnSpc>
                <a:spcPct val="115000"/>
              </a:lnSpc>
              <a:spcAft>
                <a:spcPts val="800"/>
              </a:spcAft>
              <a:buNone/>
            </a:pPr>
            <a:r>
              <a:rPr lang="en-IN" sz="1800" dirty="0">
                <a:effectLst/>
                <a:latin typeface="Times New Roman" panose="02020603050405020304" pitchFamily="18" charset="0"/>
                <a:ea typeface="Calibri" panose="020F0502020204030204" pitchFamily="34" charset="0"/>
                <a:cs typeface="Vrinda" panose="020B0502040204020203" pitchFamily="34" charset="0"/>
              </a:rPr>
              <a:t>In addition, pets can make excellent friends. Man's best companion is often referred to as a dog. The best demonstrators of this are dogs. The finest therapy to improve their friend's mood is them.</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gn="just">
              <a:lnSpc>
                <a:spcPct val="115000"/>
              </a:lnSpc>
              <a:spcAft>
                <a:spcPts val="800"/>
              </a:spcAft>
              <a:buNone/>
            </a:pPr>
            <a:r>
              <a:rPr lang="en-IN" sz="1800" dirty="0">
                <a:effectLst/>
                <a:latin typeface="Times New Roman" panose="02020603050405020304" pitchFamily="18" charset="0"/>
                <a:ea typeface="Calibri" panose="020F0502020204030204" pitchFamily="34" charset="0"/>
                <a:cs typeface="Vrinda" panose="020B0502040204020203" pitchFamily="34" charset="0"/>
              </a:rPr>
              <a:t>Who doesn't enjoy having a cute, fluffy pet that is on par with or even superior to other people?</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gn="just">
              <a:lnSpc>
                <a:spcPct val="115000"/>
              </a:lnSpc>
              <a:spcAft>
                <a:spcPts val="800"/>
              </a:spcAft>
              <a:buNone/>
            </a:pPr>
            <a:r>
              <a:rPr lang="en-IN" sz="1800" dirty="0">
                <a:effectLst/>
                <a:latin typeface="Times New Roman" panose="02020603050405020304" pitchFamily="18" charset="0"/>
                <a:ea typeface="Calibri" panose="020F0502020204030204" pitchFamily="34" charset="0"/>
                <a:cs typeface="Vrinda" panose="020B0502040204020203" pitchFamily="34" charset="0"/>
              </a:rPr>
              <a:t>Adopting pets is something that a lot of people do around the world. Every year, 4.1 million pets are adopted from animal shelters. In terms of adoption rates, dogs unquestionably lead the way. Pet adoption is growing in popularity on a daily basis. Between 2006 and 2014, it climbed by 3 million in this nation.</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gn="just">
              <a:lnSpc>
                <a:spcPct val="115000"/>
              </a:lnSpc>
              <a:spcAft>
                <a:spcPts val="800"/>
              </a:spcAft>
              <a:buNone/>
            </a:pPr>
            <a:r>
              <a:rPr lang="en-IN" sz="1800" dirty="0">
                <a:effectLst/>
                <a:latin typeface="Times New Roman" panose="02020603050405020304" pitchFamily="18" charset="0"/>
                <a:ea typeface="Calibri" panose="020F0502020204030204" pitchFamily="34" charset="0"/>
                <a:cs typeface="Vrinda" panose="020B0502040204020203" pitchFamily="34" charset="0"/>
              </a:rPr>
              <a:t>Having a pet is both a joy and a responsibility. In addition, they require care by being walked, having check-ups, etc. People who work 9 to 6 every day might not always be able to give them the full attention they require.</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gn="just">
              <a:lnSpc>
                <a:spcPct val="115000"/>
              </a:lnSpc>
              <a:spcAft>
                <a:spcPts val="800"/>
              </a:spcAft>
              <a:buNone/>
            </a:pPr>
            <a:r>
              <a:rPr lang="en-IN" sz="1800" dirty="0">
                <a:effectLst/>
                <a:latin typeface="Times New Roman" panose="02020603050405020304" pitchFamily="18" charset="0"/>
                <a:ea typeface="Calibri" panose="020F0502020204030204" pitchFamily="34" charset="0"/>
                <a:cs typeface="Vrinda" panose="020B0502040204020203" pitchFamily="34" charset="0"/>
              </a:rPr>
              <a:t>Our website, "PetOFur," is made specifically for this purpose. This website will assist busy parents in raising their fluffy children. They can reserve a reliable pet sitter, a pet walker, and many more services on this website.</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120290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CAF1-C14C-4CBA-1522-C0725036BAFC}"/>
              </a:ext>
            </a:extLst>
          </p:cNvPr>
          <p:cNvSpPr>
            <a:spLocks noGrp="1"/>
          </p:cNvSpPr>
          <p:nvPr>
            <p:ph type="title"/>
          </p:nvPr>
        </p:nvSpPr>
        <p:spPr>
          <a:xfrm>
            <a:off x="60649" y="121297"/>
            <a:ext cx="10576250" cy="737119"/>
          </a:xfrm>
        </p:spPr>
        <p:txBody>
          <a:bodyPr>
            <a:normAutofit/>
          </a:bodyPr>
          <a:lstStyle/>
          <a:p>
            <a:r>
              <a:rPr lang="en-US" sz="4000" dirty="0">
                <a:solidFill>
                  <a:schemeClr val="accent1">
                    <a:lumMod val="75000"/>
                  </a:schemeClr>
                </a:solidFill>
                <a:latin typeface="Algerian" panose="04020705040A02060702" pitchFamily="82" charset="0"/>
              </a:rPr>
              <a:t>Introduction: </a:t>
            </a:r>
            <a:endParaRPr lang="en-IN" sz="4000"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032EBD3-D664-5B0A-727B-F8F5402E4A10}"/>
              </a:ext>
            </a:extLst>
          </p:cNvPr>
          <p:cNvSpPr>
            <a:spLocks noGrp="1"/>
          </p:cNvSpPr>
          <p:nvPr>
            <p:ph idx="1"/>
          </p:nvPr>
        </p:nvSpPr>
        <p:spPr>
          <a:xfrm>
            <a:off x="60649" y="1017037"/>
            <a:ext cx="12070702" cy="5374432"/>
          </a:xfrm>
        </p:spPr>
        <p:txBody>
          <a:bodyPr>
            <a:normAutofit lnSpcReduction="10000"/>
          </a:bodyPr>
          <a:lstStyle/>
          <a:p>
            <a:r>
              <a:rPr lang="en-IN" sz="2000" dirty="0"/>
              <a:t>Having a pet is not an easy task. It comes with the huge responsibility</a:t>
            </a:r>
          </a:p>
          <a:p>
            <a:r>
              <a:rPr lang="en-IN" sz="2000" dirty="0"/>
              <a:t>For a working owner, sometimes it may be difficult to dedicate the time.</a:t>
            </a:r>
          </a:p>
          <a:p>
            <a:r>
              <a:rPr lang="en-IN" sz="2000" dirty="0"/>
              <a:t>Our website goal is to provide the care, the attention that the little buddies deserve on the day the owners are busy.</a:t>
            </a:r>
          </a:p>
          <a:p>
            <a:r>
              <a:rPr lang="en-IN" sz="2000" dirty="0"/>
              <a:t>It will also help the owner to find out nearby creches and clinics.</a:t>
            </a:r>
          </a:p>
          <a:p>
            <a:r>
              <a:rPr lang="en-IN" sz="2000" dirty="0"/>
              <a:t>The main audience is people who own pets</a:t>
            </a:r>
          </a:p>
          <a:p>
            <a:r>
              <a:rPr lang="en-IN" sz="2000" dirty="0"/>
              <a:t>The website has the following activities:</a:t>
            </a:r>
          </a:p>
          <a:p>
            <a:pPr>
              <a:buFont typeface="Wingdings" panose="05000000000000000000" pitchFamily="2" charset="2"/>
              <a:buChar char="Ø"/>
            </a:pPr>
            <a:r>
              <a:rPr lang="en-IN" sz="2000" dirty="0"/>
              <a:t>Pet Walker</a:t>
            </a:r>
          </a:p>
          <a:p>
            <a:pPr>
              <a:buFont typeface="Wingdings" panose="05000000000000000000" pitchFamily="2" charset="2"/>
              <a:buChar char="Ø"/>
            </a:pPr>
            <a:r>
              <a:rPr lang="en-IN" sz="2000" dirty="0"/>
              <a:t>Pet Sitter</a:t>
            </a:r>
          </a:p>
          <a:p>
            <a:pPr>
              <a:buFont typeface="Wingdings" panose="05000000000000000000" pitchFamily="2" charset="2"/>
              <a:buChar char="Ø"/>
            </a:pPr>
            <a:r>
              <a:rPr lang="en-IN" sz="2000" dirty="0"/>
              <a:t>Pet Groomer</a:t>
            </a:r>
          </a:p>
          <a:p>
            <a:pPr>
              <a:buFont typeface="Wingdings" panose="05000000000000000000" pitchFamily="2" charset="2"/>
              <a:buChar char="Ø"/>
            </a:pPr>
            <a:r>
              <a:rPr lang="en-IN" sz="2000" dirty="0"/>
              <a:t>Pet Trainer</a:t>
            </a:r>
          </a:p>
          <a:p>
            <a:pPr>
              <a:buFont typeface="Wingdings" panose="05000000000000000000" pitchFamily="2" charset="2"/>
              <a:buChar char="Ø"/>
            </a:pPr>
            <a:r>
              <a:rPr lang="en-IN" sz="2000" dirty="0"/>
              <a:t>Nearby creche </a:t>
            </a:r>
          </a:p>
          <a:p>
            <a:pPr>
              <a:buFont typeface="Wingdings" panose="05000000000000000000" pitchFamily="2" charset="2"/>
              <a:buChar char="Ø"/>
            </a:pPr>
            <a:r>
              <a:rPr lang="en-IN" sz="2000" dirty="0"/>
              <a:t>Nearby Clinics</a:t>
            </a:r>
          </a:p>
          <a:p>
            <a:r>
              <a:rPr lang="en-IN" sz="2000" dirty="0"/>
              <a:t>Not only that person who wants to take care of the pet can register as pet carer to provide his/her care to them who need it the most</a:t>
            </a:r>
          </a:p>
          <a:p>
            <a:pPr>
              <a:buFont typeface="Wingdings" panose="05000000000000000000" pitchFamily="2" charset="2"/>
              <a:buChar char="Ø"/>
            </a:pPr>
            <a:endParaRPr lang="en-IN" sz="2000" dirty="0"/>
          </a:p>
          <a:p>
            <a:endParaRPr lang="en-IN" sz="2000" dirty="0"/>
          </a:p>
          <a:p>
            <a:endParaRPr lang="en-IN" sz="2000" dirty="0"/>
          </a:p>
        </p:txBody>
      </p:sp>
    </p:spTree>
    <p:extLst>
      <p:ext uri="{BB962C8B-B14F-4D97-AF65-F5344CB8AC3E}">
        <p14:creationId xmlns:p14="http://schemas.microsoft.com/office/powerpoint/2010/main" val="285016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358FB-977A-32A6-7F0D-D2E451F2989C}"/>
              </a:ext>
            </a:extLst>
          </p:cNvPr>
          <p:cNvSpPr>
            <a:spLocks noGrp="1"/>
          </p:cNvSpPr>
          <p:nvPr>
            <p:ph type="title"/>
          </p:nvPr>
        </p:nvSpPr>
        <p:spPr/>
        <p:txBody>
          <a:bodyPr>
            <a:normAutofit/>
          </a:bodyPr>
          <a:lstStyle/>
          <a:p>
            <a:r>
              <a:rPr lang="en-US" sz="4000" dirty="0">
                <a:solidFill>
                  <a:schemeClr val="accent1">
                    <a:lumMod val="75000"/>
                  </a:schemeClr>
                </a:solidFill>
                <a:latin typeface="Algerian" panose="04020705040A02060702" pitchFamily="82" charset="0"/>
              </a:rPr>
              <a:t>Project Overview</a:t>
            </a:r>
            <a:r>
              <a:rPr lang="en-US" sz="4000" dirty="0"/>
              <a:t>:</a:t>
            </a:r>
            <a:endParaRPr lang="en-IN" sz="4000" dirty="0"/>
          </a:p>
        </p:txBody>
      </p:sp>
      <p:sp>
        <p:nvSpPr>
          <p:cNvPr id="5" name="Content Placeholder 4">
            <a:extLst>
              <a:ext uri="{FF2B5EF4-FFF2-40B4-BE49-F238E27FC236}">
                <a16:creationId xmlns:a16="http://schemas.microsoft.com/office/drawing/2014/main" id="{3EE21A24-03D1-B5B7-F7B9-7A0D431BFA9E}"/>
              </a:ext>
            </a:extLst>
          </p:cNvPr>
          <p:cNvSpPr>
            <a:spLocks noGrp="1"/>
          </p:cNvSpPr>
          <p:nvPr>
            <p:ph idx="1"/>
          </p:nvPr>
        </p:nvSpPr>
        <p:spPr/>
        <p:txBody>
          <a:bodyPr>
            <a:normAutofit/>
          </a:bodyPr>
          <a:lstStyle/>
          <a:p>
            <a:r>
              <a:rPr lang="en-IN" sz="2400" dirty="0">
                <a:effectLst/>
                <a:latin typeface="Times New Roman" panose="02020603050405020304" pitchFamily="18" charset="0"/>
                <a:ea typeface="Calibri" panose="020F0502020204030204" pitchFamily="34" charset="0"/>
              </a:rPr>
              <a:t>The website PetOFur was created to provide pet owners with a platform to find at-home pet care services.</a:t>
            </a:r>
          </a:p>
          <a:p>
            <a:r>
              <a:rPr lang="en-IN" sz="2400" dirty="0">
                <a:effectLst/>
                <a:latin typeface="Times New Roman" panose="02020603050405020304" pitchFamily="18" charset="0"/>
                <a:ea typeface="Calibri" panose="020F0502020204030204" pitchFamily="34" charset="0"/>
              </a:rPr>
              <a:t> The website provides facilities like booking a pet walker, a pet sitter, a pet trainer, and at-home pet grooming. </a:t>
            </a:r>
          </a:p>
          <a:p>
            <a:r>
              <a:rPr lang="en-IN" sz="2400" dirty="0">
                <a:effectLst/>
                <a:latin typeface="Times New Roman" panose="02020603050405020304" pitchFamily="18" charset="0"/>
                <a:ea typeface="Calibri" panose="020F0502020204030204" pitchFamily="34" charset="0"/>
              </a:rPr>
              <a:t>The website provides facilities like booking a pet walker, a pet sitter, a pet trainer, and at-home pet grooming. </a:t>
            </a:r>
          </a:p>
          <a:p>
            <a:r>
              <a:rPr lang="en-IN" sz="2400" dirty="0">
                <a:effectLst/>
                <a:latin typeface="Times New Roman" panose="02020603050405020304" pitchFamily="18" charset="0"/>
                <a:ea typeface="Calibri" panose="020F0502020204030204" pitchFamily="34" charset="0"/>
                <a:cs typeface="Vrinda" panose="020B0502040204020203" pitchFamily="34" charset="0"/>
              </a:rPr>
              <a:t>Users can also check nearby clinics and nearby pet crèche from the website itself. </a:t>
            </a:r>
            <a:endParaRPr lang="en-IN" sz="2400" dirty="0">
              <a:effectLst/>
              <a:latin typeface="Calibri" panose="020F0502020204030204" pitchFamily="34" charset="0"/>
              <a:ea typeface="Calibri" panose="020F0502020204030204" pitchFamily="34" charset="0"/>
              <a:cs typeface="Vrinda" panose="020B0502040204020203" pitchFamily="34" charset="0"/>
            </a:endParaRPr>
          </a:p>
          <a:p>
            <a:r>
              <a:rPr lang="en-IN" sz="2400" dirty="0">
                <a:effectLst/>
                <a:latin typeface="Times New Roman" panose="02020603050405020304" pitchFamily="18" charset="0"/>
                <a:ea typeface="Calibri" panose="020F0502020204030204" pitchFamily="34" charset="0"/>
              </a:rPr>
              <a:t>People can also register as a pet caregiver</a:t>
            </a:r>
            <a:endParaRPr lang="en-IN" sz="2400" dirty="0"/>
          </a:p>
        </p:txBody>
      </p:sp>
    </p:spTree>
    <p:extLst>
      <p:ext uri="{BB962C8B-B14F-4D97-AF65-F5344CB8AC3E}">
        <p14:creationId xmlns:p14="http://schemas.microsoft.com/office/powerpoint/2010/main" val="397712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6367-30D5-4B8C-FFC5-B67F19594FC6}"/>
              </a:ext>
            </a:extLst>
          </p:cNvPr>
          <p:cNvSpPr>
            <a:spLocks noGrp="1"/>
          </p:cNvSpPr>
          <p:nvPr>
            <p:ph type="title"/>
          </p:nvPr>
        </p:nvSpPr>
        <p:spPr>
          <a:xfrm>
            <a:off x="838200" y="110595"/>
            <a:ext cx="10515600" cy="959909"/>
          </a:xfrm>
        </p:spPr>
        <p:txBody>
          <a:bodyPr>
            <a:normAutofit/>
          </a:bodyPr>
          <a:lstStyle/>
          <a:p>
            <a:r>
              <a:rPr lang="en-US" sz="3200" dirty="0">
                <a:solidFill>
                  <a:schemeClr val="accent1">
                    <a:lumMod val="75000"/>
                  </a:schemeClr>
                </a:solidFill>
                <a:latin typeface="Algerian" panose="04020705040A02060702" pitchFamily="82" charset="0"/>
              </a:rPr>
              <a:t>User Requirements: </a:t>
            </a:r>
            <a:endParaRPr lang="en-IN" sz="3200"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4D542CD-0F59-9437-3184-FAAD6CFF2C4E}"/>
              </a:ext>
            </a:extLst>
          </p:cNvPr>
          <p:cNvSpPr>
            <a:spLocks noGrp="1"/>
          </p:cNvSpPr>
          <p:nvPr>
            <p:ph idx="1"/>
          </p:nvPr>
        </p:nvSpPr>
        <p:spPr>
          <a:xfrm>
            <a:off x="838200" y="1253331"/>
            <a:ext cx="10515600" cy="5333736"/>
          </a:xfrm>
        </p:spPr>
        <p:txBody>
          <a:bodyPr>
            <a:normAutofit/>
          </a:bodyPr>
          <a:lstStyle/>
          <a:p>
            <a:r>
              <a:rPr lang="en-US" sz="2000" dirty="0"/>
              <a:t>Primary target users: busy pet owners who can’t devote enough time to their pets.</a:t>
            </a:r>
          </a:p>
          <a:p>
            <a:pPr marL="0" indent="0">
              <a:buNone/>
            </a:pPr>
            <a:endParaRPr lang="en-US" sz="2000" dirty="0"/>
          </a:p>
          <a:p>
            <a:r>
              <a:rPr lang="en-US" sz="2000" dirty="0"/>
              <a:t>Process of booking a service: </a:t>
            </a:r>
          </a:p>
          <a:p>
            <a:pPr marL="4757738" indent="-457200">
              <a:buFont typeface="Wingdings" panose="05000000000000000000" pitchFamily="2" charset="2"/>
              <a:buChar char="ü"/>
            </a:pPr>
            <a:r>
              <a:rPr lang="en-US" sz="2000" dirty="0"/>
              <a:t>access the website</a:t>
            </a:r>
          </a:p>
          <a:p>
            <a:pPr marL="4757738" indent="-457200">
              <a:buFont typeface="Wingdings" panose="05000000000000000000" pitchFamily="2" charset="2"/>
              <a:buChar char="ü"/>
            </a:pPr>
            <a:r>
              <a:rPr lang="en-US" sz="2000" dirty="0"/>
              <a:t>Browse the services</a:t>
            </a:r>
          </a:p>
          <a:p>
            <a:pPr marL="4757738" indent="-457200">
              <a:buFont typeface="Wingdings" panose="05000000000000000000" pitchFamily="2" charset="2"/>
              <a:buChar char="ü"/>
            </a:pPr>
            <a:r>
              <a:rPr lang="en-US" sz="2000" dirty="0"/>
              <a:t>Select the one according to choice</a:t>
            </a:r>
          </a:p>
          <a:p>
            <a:pPr marL="4757738" indent="-457200">
              <a:buFont typeface="Wingdings" panose="05000000000000000000" pitchFamily="2" charset="2"/>
              <a:buChar char="ü"/>
            </a:pPr>
            <a:r>
              <a:rPr lang="en-US" sz="2000" dirty="0"/>
              <a:t>Submit their personal and pets’ details</a:t>
            </a:r>
          </a:p>
          <a:p>
            <a:pPr marL="4757738" indent="-457200">
              <a:buFont typeface="Wingdings" panose="05000000000000000000" pitchFamily="2" charset="2"/>
              <a:buChar char="ü"/>
            </a:pPr>
            <a:r>
              <a:rPr lang="en-US" sz="2000" dirty="0"/>
              <a:t>Pick a date and time</a:t>
            </a:r>
          </a:p>
          <a:p>
            <a:pPr marL="4757738" indent="-457200">
              <a:buFont typeface="Wingdings" panose="05000000000000000000" pitchFamily="2" charset="2"/>
              <a:buChar char="ü"/>
            </a:pPr>
            <a:r>
              <a:rPr lang="en-US" sz="2000" dirty="0"/>
              <a:t>Choose a pet carer</a:t>
            </a:r>
          </a:p>
          <a:p>
            <a:pPr marL="4757738" indent="-457200">
              <a:buFont typeface="Wingdings" panose="05000000000000000000" pitchFamily="2" charset="2"/>
              <a:buChar char="ü"/>
            </a:pPr>
            <a:r>
              <a:rPr lang="en-US" sz="2000" dirty="0"/>
              <a:t>Make payment</a:t>
            </a:r>
          </a:p>
          <a:p>
            <a:pPr marL="4300538" indent="0">
              <a:buNone/>
            </a:pPr>
            <a:endParaRPr lang="en-US" sz="2000" dirty="0"/>
          </a:p>
          <a:p>
            <a:pPr>
              <a:buFont typeface="Wingdings" panose="05000000000000000000" pitchFamily="2" charset="2"/>
              <a:buChar char="v"/>
            </a:pPr>
            <a:r>
              <a:rPr lang="en-US" sz="2000" dirty="0"/>
              <a:t> To ensure safety throughout the service period, the service provider will keep the pet owner informed about their pet by giving videos, images, or making video calls.</a:t>
            </a:r>
          </a:p>
          <a:p>
            <a:pPr marL="4757738" indent="-457200">
              <a:buFont typeface="Wingdings" panose="05000000000000000000" pitchFamily="2" charset="2"/>
              <a:buChar char="ü"/>
            </a:pPr>
            <a:endParaRPr lang="en-US" sz="2000" dirty="0"/>
          </a:p>
          <a:p>
            <a:pPr marL="0" indent="0">
              <a:buNone/>
            </a:pPr>
            <a:endParaRPr lang="en-IN" sz="2000" dirty="0"/>
          </a:p>
        </p:txBody>
      </p:sp>
    </p:spTree>
    <p:extLst>
      <p:ext uri="{BB962C8B-B14F-4D97-AF65-F5344CB8AC3E}">
        <p14:creationId xmlns:p14="http://schemas.microsoft.com/office/powerpoint/2010/main" val="290589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8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9C0755-F3E2-F6CF-2C8A-697A024A7DA2}"/>
              </a:ext>
            </a:extLst>
          </p:cNvPr>
          <p:cNvSpPr>
            <a:spLocks noGrp="1"/>
          </p:cNvSpPr>
          <p:nvPr>
            <p:ph type="title"/>
          </p:nvPr>
        </p:nvSpPr>
        <p:spPr>
          <a:xfrm>
            <a:off x="838200" y="169334"/>
            <a:ext cx="10515600" cy="315912"/>
          </a:xfrm>
        </p:spPr>
        <p:txBody>
          <a:bodyPr>
            <a:normAutofit/>
          </a:bodyPr>
          <a:lstStyle/>
          <a:p>
            <a:pPr algn="ctr"/>
            <a:r>
              <a:rPr lang="en-US" sz="1400" b="1" dirty="0"/>
              <a:t>User Requirements: </a:t>
            </a:r>
            <a:endParaRPr lang="en-IN" sz="1400" b="1" dirty="0"/>
          </a:p>
        </p:txBody>
      </p:sp>
      <p:sp>
        <p:nvSpPr>
          <p:cNvPr id="5" name="Content Placeholder 2">
            <a:extLst>
              <a:ext uri="{FF2B5EF4-FFF2-40B4-BE49-F238E27FC236}">
                <a16:creationId xmlns:a16="http://schemas.microsoft.com/office/drawing/2014/main" id="{89E36045-2B48-8944-B2BD-0A89EC20098B}"/>
              </a:ext>
            </a:extLst>
          </p:cNvPr>
          <p:cNvSpPr>
            <a:spLocks noGrp="1"/>
          </p:cNvSpPr>
          <p:nvPr>
            <p:ph idx="1"/>
          </p:nvPr>
        </p:nvSpPr>
        <p:spPr>
          <a:xfrm>
            <a:off x="838200" y="1253331"/>
            <a:ext cx="10515600" cy="4351338"/>
          </a:xfrm>
        </p:spPr>
        <p:txBody>
          <a:bodyPr>
            <a:normAutofit/>
          </a:bodyPr>
          <a:lstStyle/>
          <a:p>
            <a:r>
              <a:rPr lang="en-US" sz="2400" dirty="0">
                <a:solidFill>
                  <a:schemeClr val="accent1">
                    <a:lumMod val="75000"/>
                  </a:schemeClr>
                </a:solidFill>
                <a:latin typeface="Algerian" panose="04020705040A02060702" pitchFamily="82" charset="0"/>
              </a:rPr>
              <a:t>Process of becoming a pet carer:</a:t>
            </a:r>
          </a:p>
          <a:p>
            <a:pPr marL="0" indent="0">
              <a:buNone/>
            </a:pPr>
            <a:endParaRPr lang="en-US" sz="2400" dirty="0"/>
          </a:p>
          <a:p>
            <a:pPr marL="4872038" indent="-469900">
              <a:buFont typeface="Wingdings" panose="05000000000000000000" pitchFamily="2" charset="2"/>
              <a:buChar char="ü"/>
            </a:pPr>
            <a:r>
              <a:rPr lang="en-US" sz="2400" dirty="0"/>
              <a:t>Fill out an online form available on the website</a:t>
            </a:r>
          </a:p>
          <a:p>
            <a:pPr marL="4872038" indent="-469900">
              <a:buFont typeface="Wingdings" panose="05000000000000000000" pitchFamily="2" charset="2"/>
              <a:buChar char="ü"/>
            </a:pPr>
            <a:r>
              <a:rPr lang="en-US" sz="2400" dirty="0"/>
              <a:t>One must possess a certificate in pet training or relevant work experience.</a:t>
            </a:r>
          </a:p>
          <a:p>
            <a:pPr marL="4402138" indent="0">
              <a:buNone/>
            </a:pPr>
            <a:endParaRPr lang="en-US" sz="2400" dirty="0"/>
          </a:p>
          <a:p>
            <a:pPr>
              <a:buFont typeface="Wingdings" panose="05000000000000000000" pitchFamily="2" charset="2"/>
              <a:buChar char="v"/>
            </a:pPr>
            <a:r>
              <a:rPr lang="en-IN" sz="2400" dirty="0">
                <a:effectLst/>
                <a:ea typeface="Calibri" panose="020F0502020204030204" pitchFamily="34" charset="0"/>
                <a:cs typeface="Vrinda" panose="020B0502040204020203" pitchFamily="34" charset="0"/>
              </a:rPr>
              <a:t>Once a client has received service, the client has the option to give feedback so that future clients can choose that service provider based on the feedback.</a:t>
            </a:r>
          </a:p>
          <a:p>
            <a:endParaRPr lang="en-US" sz="2400" dirty="0"/>
          </a:p>
          <a:p>
            <a:endParaRPr lang="en-IN" sz="2400" dirty="0"/>
          </a:p>
        </p:txBody>
      </p:sp>
    </p:spTree>
    <p:extLst>
      <p:ext uri="{BB962C8B-B14F-4D97-AF65-F5344CB8AC3E}">
        <p14:creationId xmlns:p14="http://schemas.microsoft.com/office/powerpoint/2010/main" val="186496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8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1B643B-A491-63B2-C0A5-C388977B48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022" y="38417"/>
            <a:ext cx="7513955" cy="6781165"/>
          </a:xfrm>
          <a:prstGeom prst="rect">
            <a:avLst/>
          </a:prstGeom>
        </p:spPr>
      </p:pic>
      <p:sp>
        <p:nvSpPr>
          <p:cNvPr id="5" name="TextBox 4">
            <a:extLst>
              <a:ext uri="{FF2B5EF4-FFF2-40B4-BE49-F238E27FC236}">
                <a16:creationId xmlns:a16="http://schemas.microsoft.com/office/drawing/2014/main" id="{419CCFF1-0B33-4BC7-97EA-0E5AB911AFB2}"/>
              </a:ext>
            </a:extLst>
          </p:cNvPr>
          <p:cNvSpPr txBox="1"/>
          <p:nvPr/>
        </p:nvSpPr>
        <p:spPr>
          <a:xfrm>
            <a:off x="2406606" y="124063"/>
            <a:ext cx="4504267" cy="369332"/>
          </a:xfrm>
          <a:prstGeom prst="rect">
            <a:avLst/>
          </a:prstGeom>
          <a:noFill/>
        </p:spPr>
        <p:txBody>
          <a:bodyPr wrap="square" rtlCol="0">
            <a:spAutoFit/>
          </a:bodyPr>
          <a:lstStyle/>
          <a:p>
            <a:r>
              <a:rPr lang="en-US" dirty="0">
                <a:solidFill>
                  <a:schemeClr val="accent1">
                    <a:lumMod val="75000"/>
                  </a:schemeClr>
                </a:solidFill>
                <a:latin typeface="Algerian" panose="04020705040A02060702" pitchFamily="82" charset="0"/>
              </a:rPr>
              <a:t>Website Flow Diagram</a:t>
            </a:r>
            <a:endParaRPr lang="en-IN"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26655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18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700311-83B7-61AC-28F4-CB8463AC2101}"/>
              </a:ext>
            </a:extLst>
          </p:cNvPr>
          <p:cNvPicPr>
            <a:picLocks noChangeAspect="1"/>
          </p:cNvPicPr>
          <p:nvPr/>
        </p:nvPicPr>
        <p:blipFill rotWithShape="1">
          <a:blip r:embed="rId2">
            <a:extLst>
              <a:ext uri="{28A0092B-C50C-407E-A947-70E740481C1C}">
                <a14:useLocalDpi xmlns:a14="http://schemas.microsoft.com/office/drawing/2010/main" val="0"/>
              </a:ext>
            </a:extLst>
          </a:blip>
          <a:srcRect l="2377" t="6701" r="10526" b="9794"/>
          <a:stretch/>
        </p:blipFill>
        <p:spPr>
          <a:xfrm>
            <a:off x="1303867" y="705476"/>
            <a:ext cx="9584266" cy="5875867"/>
          </a:xfrm>
          <a:prstGeom prst="rect">
            <a:avLst/>
          </a:prstGeom>
        </p:spPr>
      </p:pic>
      <p:sp>
        <p:nvSpPr>
          <p:cNvPr id="2" name="Title 1">
            <a:extLst>
              <a:ext uri="{FF2B5EF4-FFF2-40B4-BE49-F238E27FC236}">
                <a16:creationId xmlns:a16="http://schemas.microsoft.com/office/drawing/2014/main" id="{5A2396A0-B308-63E0-8994-10EF3CCC2653}"/>
              </a:ext>
            </a:extLst>
          </p:cNvPr>
          <p:cNvSpPr>
            <a:spLocks noGrp="1"/>
          </p:cNvSpPr>
          <p:nvPr>
            <p:ph type="title"/>
          </p:nvPr>
        </p:nvSpPr>
        <p:spPr>
          <a:xfrm>
            <a:off x="838200" y="111125"/>
            <a:ext cx="8424333" cy="871008"/>
          </a:xfrm>
        </p:spPr>
        <p:txBody>
          <a:bodyPr>
            <a:normAutofit/>
          </a:bodyPr>
          <a:lstStyle/>
          <a:p>
            <a:pPr algn="ctr"/>
            <a:r>
              <a:rPr lang="en-US" sz="2800" dirty="0">
                <a:solidFill>
                  <a:schemeClr val="accent1">
                    <a:lumMod val="75000"/>
                  </a:schemeClr>
                </a:solidFill>
                <a:latin typeface="Algerian" panose="04020705040A02060702" pitchFamily="82" charset="0"/>
              </a:rPr>
              <a:t>Entity Relationship Diagram (ERD)</a:t>
            </a:r>
            <a:endParaRPr lang="en-IN" sz="2800"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943935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941</Words>
  <Application>Microsoft Office PowerPoint</Application>
  <PresentationFormat>Widescreen</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Contents:</vt:lpstr>
      <vt:lpstr>Abstract:</vt:lpstr>
      <vt:lpstr>Introduction: </vt:lpstr>
      <vt:lpstr>Project Overview:</vt:lpstr>
      <vt:lpstr>User Requirements: </vt:lpstr>
      <vt:lpstr>User Requirements: </vt:lpstr>
      <vt:lpstr>PowerPoint Presentation</vt:lpstr>
      <vt:lpstr>Entity Relationship Diagram (ERD)</vt:lpstr>
      <vt:lpstr>Data Flow Diagram (DFD)</vt:lpstr>
      <vt:lpstr>DFD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Prantika Baidya</dc:creator>
  <cp:lastModifiedBy>Prantika Baidya</cp:lastModifiedBy>
  <cp:revision>4</cp:revision>
  <dcterms:created xsi:type="dcterms:W3CDTF">2023-04-03T09:54:26Z</dcterms:created>
  <dcterms:modified xsi:type="dcterms:W3CDTF">2023-05-14T06:24:23Z</dcterms:modified>
</cp:coreProperties>
</file>