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0"/>
  </p:notesMasterIdLst>
  <p:sldIdLst>
    <p:sldId id="256" r:id="rId2"/>
    <p:sldId id="285" r:id="rId3"/>
    <p:sldId id="257" r:id="rId4"/>
    <p:sldId id="282" r:id="rId5"/>
    <p:sldId id="274" r:id="rId6"/>
    <p:sldId id="279" r:id="rId7"/>
    <p:sldId id="265" r:id="rId8"/>
    <p:sldId id="293" r:id="rId9"/>
    <p:sldId id="284" r:id="rId10"/>
    <p:sldId id="259" r:id="rId11"/>
    <p:sldId id="286" r:id="rId12"/>
    <p:sldId id="287" r:id="rId13"/>
    <p:sldId id="288" r:id="rId14"/>
    <p:sldId id="291" r:id="rId15"/>
    <p:sldId id="292" r:id="rId16"/>
    <p:sldId id="267" r:id="rId17"/>
    <p:sldId id="289" r:id="rId18"/>
    <p:sldId id="276"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4" autoAdjust="0"/>
    <p:restoredTop sz="94660"/>
  </p:normalViewPr>
  <p:slideViewPr>
    <p:cSldViewPr>
      <p:cViewPr varScale="1">
        <p:scale>
          <a:sx n="75" d="100"/>
          <a:sy n="75" d="100"/>
        </p:scale>
        <p:origin x="624"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9C1447-C58F-4603-A3C1-A77097A336FD}" type="datetimeFigureOut">
              <a:rPr lang="en-US" smtClean="0"/>
              <a:pPr/>
              <a:t>1/31/2022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5EF151-3DE2-40B7-AE5E-57293B5CF8F7}" type="slidenum">
              <a:rPr lang="en-IN" smtClean="0"/>
              <a:pPr/>
              <a:t>‹#›</a:t>
            </a:fld>
            <a:endParaRPr lang="en-IN"/>
          </a:p>
        </p:txBody>
      </p:sp>
    </p:spTree>
    <p:extLst>
      <p:ext uri="{BB962C8B-B14F-4D97-AF65-F5344CB8AC3E}">
        <p14:creationId xmlns:p14="http://schemas.microsoft.com/office/powerpoint/2010/main" val="39805318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8BB32912-E903-4919-8F99-ADE999AF833C}" type="datetime1">
              <a:rPr lang="en-US" smtClean="0"/>
              <a:pPr/>
              <a:t>1/31/2022</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DEDB6489-1200-49C8-817C-37514082C3FF}" type="slidenum">
              <a:rPr lang="en-IN" smtClean="0"/>
              <a:pPr/>
              <a:t>‹#›</a:t>
            </a:fld>
            <a:endParaRPr lang="en-IN"/>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418F4A0-2CEC-4402-9814-1742A79C15A7}" type="datetime1">
              <a:rPr lang="en-US" smtClean="0"/>
              <a:pPr/>
              <a:t>1/31/2022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DB6489-1200-49C8-817C-37514082C3FF}"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526E53A-FBA5-45EF-8FDB-8A1CF67F11DE}" type="datetime1">
              <a:rPr lang="en-US" smtClean="0"/>
              <a:pPr/>
              <a:t>1/31/2022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DB6489-1200-49C8-817C-37514082C3FF}"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6F625181-DD1B-48AF-91DA-04E87C01ED0A}" type="datetime1">
              <a:rPr lang="en-US" smtClean="0"/>
              <a:pPr/>
              <a:t>1/31/2022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DB6489-1200-49C8-817C-37514082C3FF}" type="slidenum">
              <a:rPr lang="en-IN" smtClean="0"/>
              <a:pPr/>
              <a:t>‹#›</a:t>
            </a:fld>
            <a:endParaRPr lang="en-I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7F0C3AA-CB44-488A-84CC-FAEE925558AE}" type="datetime1">
              <a:rPr lang="en-US" smtClean="0"/>
              <a:pPr/>
              <a:t>1/31/2022</a:t>
            </a:fld>
            <a:endParaRPr lang="en-IN"/>
          </a:p>
        </p:txBody>
      </p:sp>
      <p:sp>
        <p:nvSpPr>
          <p:cNvPr id="5" name="Footer Placeholder 4"/>
          <p:cNvSpPr>
            <a:spLocks noGrp="1"/>
          </p:cNvSpPr>
          <p:nvPr>
            <p:ph type="ftr" sz="quarter" idx="11"/>
          </p:nvPr>
        </p:nvSpPr>
        <p:spPr>
          <a:xfrm>
            <a:off x="800100" y="6172200"/>
            <a:ext cx="4000500" cy="457200"/>
          </a:xfrm>
        </p:spPr>
        <p:txBody>
          <a:bodyPr/>
          <a:lstStyle/>
          <a:p>
            <a:endParaRPr lang="en-IN"/>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DEDB6489-1200-49C8-817C-37514082C3FF}"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61C91F87-2108-4F32-9ACC-74AFA7004C95}" type="datetime1">
              <a:rPr lang="en-US" smtClean="0"/>
              <a:pPr/>
              <a:t>1/31/2022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DB6489-1200-49C8-817C-37514082C3FF}" type="slidenum">
              <a:rPr lang="en-IN" smtClean="0"/>
              <a:pPr/>
              <a:t>‹#›</a:t>
            </a:fld>
            <a:endParaRPr lang="en-IN"/>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D2FCC4A0-19F4-41A5-A8D8-988B46AB1160}" type="datetime1">
              <a:rPr lang="en-US" smtClean="0"/>
              <a:pPr/>
              <a:t>1/31/2022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EDB6489-1200-49C8-817C-37514082C3FF}" type="slidenum">
              <a:rPr lang="en-IN" smtClean="0"/>
              <a:pPr/>
              <a:t>‹#›</a:t>
            </a:fld>
            <a:endParaRPr lang="en-IN"/>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6643D5B-E053-4B32-8859-8C5298F10C44}" type="datetime1">
              <a:rPr lang="en-US" smtClean="0"/>
              <a:pPr/>
              <a:t>1/31/2022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EDB6489-1200-49C8-817C-37514082C3FF}"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17F074-1C21-46AB-A505-A8125BE67940}" type="datetime1">
              <a:rPr lang="en-US" smtClean="0"/>
              <a:pPr/>
              <a:t>1/31/2022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EDB6489-1200-49C8-817C-37514082C3FF}"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DB600DB-CD10-4A86-B263-35D3D6010E24}" type="datetime1">
              <a:rPr lang="en-US" smtClean="0"/>
              <a:pPr/>
              <a:t>1/31/2022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DB6489-1200-49C8-817C-37514082C3FF}" type="slidenum">
              <a:rPr lang="en-IN" smtClean="0"/>
              <a:pPr/>
              <a:t>‹#›</a:t>
            </a:fld>
            <a:endParaRPr lang="en-IN"/>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8B00343-8F64-406C-9D40-99A903FF9468}" type="datetime1">
              <a:rPr lang="en-US" smtClean="0"/>
              <a:pPr/>
              <a:t>1/31/2022</a:t>
            </a:fld>
            <a:endParaRPr lang="en-IN"/>
          </a:p>
        </p:txBody>
      </p:sp>
      <p:sp>
        <p:nvSpPr>
          <p:cNvPr id="6" name="Footer Placeholder 5"/>
          <p:cNvSpPr>
            <a:spLocks noGrp="1"/>
          </p:cNvSpPr>
          <p:nvPr>
            <p:ph type="ftr" sz="quarter" idx="11"/>
          </p:nvPr>
        </p:nvSpPr>
        <p:spPr>
          <a:xfrm>
            <a:off x="914400" y="6172200"/>
            <a:ext cx="3886200" cy="457200"/>
          </a:xfrm>
        </p:spPr>
        <p:txBody>
          <a:bodyPr/>
          <a:lstStyle/>
          <a:p>
            <a:endParaRPr lang="en-IN"/>
          </a:p>
        </p:txBody>
      </p:sp>
      <p:sp>
        <p:nvSpPr>
          <p:cNvPr id="7" name="Slide Number Placeholder 6"/>
          <p:cNvSpPr>
            <a:spLocks noGrp="1"/>
          </p:cNvSpPr>
          <p:nvPr>
            <p:ph type="sldNum" sz="quarter" idx="12"/>
          </p:nvPr>
        </p:nvSpPr>
        <p:spPr>
          <a:xfrm>
            <a:off x="146304" y="6208776"/>
            <a:ext cx="457200" cy="457200"/>
          </a:xfrm>
        </p:spPr>
        <p:txBody>
          <a:bodyPr/>
          <a:lstStyle/>
          <a:p>
            <a:fld id="{DEDB6489-1200-49C8-817C-37514082C3FF}" type="slidenum">
              <a:rPr lang="en-IN" smtClean="0"/>
              <a:pPr/>
              <a:t>‹#›</a:t>
            </a:fld>
            <a:endParaRPr lang="en-IN"/>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5000"/>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6D8229D3-84A7-42D9-A080-CE94422FF79A}" type="datetime1">
              <a:rPr lang="en-US" smtClean="0"/>
              <a:pPr/>
              <a:t>1/31/2022</a:t>
            </a:fld>
            <a:endParaRPr lang="en-IN"/>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IN"/>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DEDB6489-1200-49C8-817C-37514082C3FF}"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microsoft.com/" TargetMode="External"/><Relationship Id="rId2" Type="http://schemas.openxmlformats.org/officeDocument/2006/relationships/hyperlink" Target="http://www.google.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428660" y="1643050"/>
            <a:ext cx="9286940" cy="395278"/>
          </a:xfrm>
        </p:spPr>
        <p:txBody>
          <a:bodyPr>
            <a:noAutofit/>
          </a:bodyPr>
          <a:lstStyle/>
          <a:p>
            <a:pPr algn="ctr"/>
            <a:r>
              <a:rPr sz="2400" b="1" smtClean="0">
                <a:solidFill>
                  <a:srgbClr val="0070C0"/>
                </a:solidFill>
                <a:latin typeface="Times New Roman" pitchFamily="18" charset="0"/>
                <a:cs typeface="Times New Roman" pitchFamily="18" charset="0"/>
              </a:rPr>
              <a:t>        ADMINISTRATION  SYSTEM  FOR  VARDHAN  HOSPITAL RAIPUR  </a:t>
            </a:r>
            <a:endParaRPr lang="en-IN" sz="2400" b="1" dirty="0">
              <a:solidFill>
                <a:srgbClr val="0070C0"/>
              </a:solidFill>
            </a:endParaRPr>
          </a:p>
        </p:txBody>
      </p:sp>
      <p:sp>
        <p:nvSpPr>
          <p:cNvPr id="4" name="Title 1"/>
          <p:cNvSpPr txBox="1">
            <a:spLocks/>
          </p:cNvSpPr>
          <p:nvPr/>
        </p:nvSpPr>
        <p:spPr>
          <a:xfrm>
            <a:off x="5562600" y="4953000"/>
            <a:ext cx="3352800" cy="16002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dirty="0" smtClean="0">
                <a:latin typeface="Times New Roman" pitchFamily="18" charset="0"/>
                <a:ea typeface="+mj-ea"/>
                <a:cs typeface="Times New Roman" pitchFamily="18" charset="0"/>
              </a:rPr>
              <a:t>Project group member;</a:t>
            </a:r>
            <a:endParaRPr lang="en-IN" b="1" dirty="0" smtClean="0">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n-US" sz="1600" b="1" dirty="0" err="1" smtClean="0">
                <a:latin typeface="Times New Roman" pitchFamily="18" charset="0"/>
                <a:ea typeface="+mj-ea"/>
                <a:cs typeface="Times New Roman" pitchFamily="18" charset="0"/>
              </a:rPr>
              <a:t>Aditi</a:t>
            </a:r>
            <a:r>
              <a:rPr lang="en-US" sz="1600" b="1" dirty="0" smtClean="0">
                <a:latin typeface="Times New Roman" pitchFamily="18" charset="0"/>
                <a:ea typeface="+mj-ea"/>
                <a:cs typeface="Times New Roman" pitchFamily="18" charset="0"/>
              </a:rPr>
              <a:t> Sharma 303302218076</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1600" b="1" i="0" u="none" strike="noStrike" kern="1200" cap="none" spc="0" normalizeH="0" noProof="0" dirty="0" err="1" smtClean="0">
                <a:ln>
                  <a:noFill/>
                </a:ln>
                <a:solidFill>
                  <a:schemeClr val="tx1"/>
                </a:solidFill>
                <a:effectLst/>
                <a:uLnTx/>
                <a:uFillTx/>
                <a:latin typeface="Times New Roman" pitchFamily="18" charset="0"/>
                <a:ea typeface="+mj-ea"/>
                <a:cs typeface="Times New Roman" pitchFamily="18" charset="0"/>
              </a:rPr>
              <a:t>Harsha</a:t>
            </a:r>
            <a:r>
              <a:rPr kumimoji="0" lang="en-US" sz="1600" b="1" i="0" u="none" strike="noStrike" kern="1200" cap="none" spc="0" normalizeH="0" noProof="0" dirty="0" smtClean="0">
                <a:ln>
                  <a:noFill/>
                </a:ln>
                <a:solidFill>
                  <a:schemeClr val="tx1"/>
                </a:solidFill>
                <a:effectLst/>
                <a:uLnTx/>
                <a:uFillTx/>
                <a:latin typeface="Times New Roman" pitchFamily="18" charset="0"/>
                <a:ea typeface="+mj-ea"/>
                <a:cs typeface="Times New Roman" pitchFamily="18" charset="0"/>
              </a:rPr>
              <a:t> </a:t>
            </a:r>
            <a:r>
              <a:rPr kumimoji="0" lang="en-US" sz="1600" b="1" i="0" u="none" strike="noStrike" kern="1200" cap="none" spc="0" normalizeH="0" noProof="0" dirty="0" err="1" smtClean="0">
                <a:ln>
                  <a:noFill/>
                </a:ln>
                <a:solidFill>
                  <a:schemeClr val="tx1"/>
                </a:solidFill>
                <a:effectLst/>
                <a:uLnTx/>
                <a:uFillTx/>
                <a:latin typeface="Times New Roman" pitchFamily="18" charset="0"/>
                <a:ea typeface="+mj-ea"/>
                <a:cs typeface="Times New Roman" pitchFamily="18" charset="0"/>
              </a:rPr>
              <a:t>Chhabda</a:t>
            </a:r>
            <a:r>
              <a:rPr kumimoji="0" lang="en-US" sz="1600" b="1" i="0" u="none" strike="noStrike" kern="1200" cap="none" spc="0" normalizeH="0" noProof="0" dirty="0" smtClean="0">
                <a:ln>
                  <a:noFill/>
                </a:ln>
                <a:solidFill>
                  <a:schemeClr val="tx1"/>
                </a:solidFill>
                <a:effectLst/>
                <a:uLnTx/>
                <a:uFillTx/>
                <a:latin typeface="Times New Roman" pitchFamily="18" charset="0"/>
                <a:ea typeface="+mj-ea"/>
                <a:cs typeface="Times New Roman" pitchFamily="18" charset="0"/>
              </a:rPr>
              <a:t>  303302218079</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1600" b="1" dirty="0" err="1" smtClean="0">
                <a:latin typeface="Times New Roman" pitchFamily="18" charset="0"/>
                <a:ea typeface="+mj-ea"/>
                <a:cs typeface="Times New Roman" pitchFamily="18" charset="0"/>
              </a:rPr>
              <a:t>Mudita</a:t>
            </a:r>
            <a:r>
              <a:rPr lang="en-US" sz="1600" b="1" dirty="0" smtClean="0">
                <a:latin typeface="Times New Roman" pitchFamily="18" charset="0"/>
                <a:ea typeface="+mj-ea"/>
                <a:cs typeface="Times New Roman" pitchFamily="18" charset="0"/>
              </a:rPr>
              <a:t> </a:t>
            </a:r>
            <a:r>
              <a:rPr lang="en-US" sz="1600" b="1" dirty="0" err="1" smtClean="0">
                <a:latin typeface="Times New Roman" pitchFamily="18" charset="0"/>
                <a:ea typeface="+mj-ea"/>
                <a:cs typeface="Times New Roman" pitchFamily="18" charset="0"/>
              </a:rPr>
              <a:t>Tiwari</a:t>
            </a:r>
            <a:r>
              <a:rPr lang="en-US" sz="1600" b="1" dirty="0" smtClean="0">
                <a:latin typeface="Times New Roman" pitchFamily="18" charset="0"/>
                <a:ea typeface="+mj-ea"/>
                <a:cs typeface="Times New Roman" pitchFamily="18" charset="0"/>
              </a:rPr>
              <a:t> 303302218081</a:t>
            </a:r>
            <a:endParaRPr kumimoji="0" lang="en-US" sz="1600" b="1" i="0" u="none" strike="noStrike" kern="1200" cap="none" spc="0" normalizeH="0" noProof="0" dirty="0" smtClean="0">
              <a:ln>
                <a:noFill/>
              </a:ln>
              <a:solidFill>
                <a:schemeClr val="tx1"/>
              </a:solidFill>
              <a:effectLst/>
              <a:uLnTx/>
              <a:uFillTx/>
              <a:latin typeface="Times New Roman" pitchFamily="18" charset="0"/>
              <a:ea typeface="+mj-ea"/>
              <a:cs typeface="Times New Roman" pitchFamily="18" charset="0"/>
            </a:endParaRPr>
          </a:p>
        </p:txBody>
      </p:sp>
      <p:sp>
        <p:nvSpPr>
          <p:cNvPr id="5" name="Title 1"/>
          <p:cNvSpPr txBox="1">
            <a:spLocks/>
          </p:cNvSpPr>
          <p:nvPr/>
        </p:nvSpPr>
        <p:spPr>
          <a:xfrm>
            <a:off x="228600" y="5105400"/>
            <a:ext cx="3124200" cy="1524001"/>
          </a:xfrm>
          <a:prstGeom prst="rect">
            <a:avLst/>
          </a:prstGeom>
        </p:spPr>
        <p:txBody>
          <a:bodyPr vert="horz" lIns="91440" tIns="45720" rIns="91440" bIns="45720" rtlCol="0" anchor="ctr">
            <a:normAutofit/>
          </a:bodyPr>
          <a:lstStyle/>
          <a:p>
            <a:pPr lvl="0" algn="ctr">
              <a:spcBef>
                <a:spcPct val="0"/>
              </a:spcBef>
              <a:defRPr/>
            </a:pPr>
            <a:r>
              <a:rPr lang="en-IN" dirty="0" smtClean="0">
                <a:latin typeface="Times New Roman" pitchFamily="18" charset="0"/>
                <a:cs typeface="Times New Roman" pitchFamily="18" charset="0"/>
              </a:rPr>
              <a:t>Project Guide</a:t>
            </a:r>
          </a:p>
          <a:p>
            <a:pPr lvl="0" algn="ctr">
              <a:spcBef>
                <a:spcPct val="0"/>
              </a:spcBef>
              <a:defRPr/>
            </a:pPr>
            <a:r>
              <a:rPr lang="en-US" b="1" dirty="0" smtClean="0">
                <a:latin typeface="Times New Roman" pitchFamily="18" charset="0"/>
                <a:cs typeface="Times New Roman" pitchFamily="18" charset="0"/>
              </a:rPr>
              <a:t>Dr J.P </a:t>
            </a:r>
            <a:r>
              <a:rPr lang="en-US" b="1" dirty="0" err="1" smtClean="0">
                <a:latin typeface="Times New Roman" pitchFamily="18" charset="0"/>
                <a:cs typeface="Times New Roman" pitchFamily="18" charset="0"/>
              </a:rPr>
              <a:t>Patra</a:t>
            </a:r>
            <a:r>
              <a:rPr lang="en-US" b="1" dirty="0" smtClean="0">
                <a:latin typeface="Times New Roman" pitchFamily="18" charset="0"/>
                <a:cs typeface="Times New Roman" pitchFamily="18" charset="0"/>
              </a:rPr>
              <a:t> </a:t>
            </a:r>
            <a:endParaRPr lang="en-IN" b="1" dirty="0" smtClean="0">
              <a:latin typeface="Times New Roman" pitchFamily="18" charset="0"/>
              <a:cs typeface="Times New Roman" pitchFamily="18" charset="0"/>
            </a:endParaRPr>
          </a:p>
          <a:p>
            <a:pPr lvl="0" algn="ctr">
              <a:spcBef>
                <a:spcPct val="0"/>
              </a:spcBef>
              <a:defRPr/>
            </a:pPr>
            <a:r>
              <a:rPr lang="en-IN" dirty="0" smtClean="0">
                <a:latin typeface="Times New Roman" pitchFamily="18" charset="0"/>
                <a:cs typeface="Times New Roman" pitchFamily="18" charset="0"/>
              </a:rPr>
              <a:t>(Head of department ,CSE)</a:t>
            </a:r>
          </a:p>
          <a:p>
            <a:pPr marL="0" marR="0" lvl="0" indent="0" algn="ctr" defTabSz="914400" rtl="0" eaLnBrk="1" fontAlgn="auto" latinLnBrk="0" hangingPunct="1">
              <a:lnSpc>
                <a:spcPct val="100000"/>
              </a:lnSpc>
              <a:spcBef>
                <a:spcPct val="0"/>
              </a:spcBef>
              <a:spcAft>
                <a:spcPts val="0"/>
              </a:spcAft>
              <a:buClrTx/>
              <a:buSzTx/>
              <a:buFontTx/>
              <a:buNone/>
              <a:tabLst/>
              <a:defRPr/>
            </a:pPr>
            <a:endParaRPr lang="en-IN" dirty="0" smtClean="0">
              <a:latin typeface="+mj-lt"/>
              <a:ea typeface="+mj-ea"/>
              <a:cs typeface="+mj-cs"/>
            </a:endParaRPr>
          </a:p>
        </p:txBody>
      </p:sp>
      <p:sp>
        <p:nvSpPr>
          <p:cNvPr id="6" name="Title 1"/>
          <p:cNvSpPr txBox="1">
            <a:spLocks/>
          </p:cNvSpPr>
          <p:nvPr/>
        </p:nvSpPr>
        <p:spPr>
          <a:xfrm>
            <a:off x="762000" y="739775"/>
            <a:ext cx="7772400" cy="631825"/>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IN" sz="2800" dirty="0" smtClean="0">
                <a:latin typeface="Times New Roman" pitchFamily="18" charset="0"/>
                <a:ea typeface="+mj-ea"/>
                <a:cs typeface="Times New Roman" pitchFamily="18" charset="0"/>
              </a:rPr>
              <a:t>Minor Project Report on</a:t>
            </a:r>
            <a:endParaRPr kumimoji="0" lang="en-IN" sz="28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endParaRPr>
          </a:p>
        </p:txBody>
      </p:sp>
      <p:sp>
        <p:nvSpPr>
          <p:cNvPr id="7" name="Title 1"/>
          <p:cNvSpPr txBox="1">
            <a:spLocks/>
          </p:cNvSpPr>
          <p:nvPr/>
        </p:nvSpPr>
        <p:spPr>
          <a:xfrm>
            <a:off x="762000" y="2743201"/>
            <a:ext cx="7772400" cy="2362200"/>
          </a:xfrm>
          <a:prstGeom prst="rect">
            <a:avLst/>
          </a:prstGeom>
        </p:spPr>
        <p:txBody>
          <a:bodyPr vert="horz" lIns="91440" tIns="45720" rIns="91440" bIns="45720" rtlCol="0" anchor="ctr">
            <a:normAutofit fontScale="62500" lnSpcReduction="20000"/>
          </a:bodyPr>
          <a:lstStyle/>
          <a:p>
            <a:pPr lvl="0" algn="ctr">
              <a:lnSpc>
                <a:spcPct val="120000"/>
              </a:lnSpc>
              <a:spcBef>
                <a:spcPct val="0"/>
              </a:spcBef>
              <a:defRPr/>
            </a:pPr>
            <a:r>
              <a:rPr lang="en-IN" sz="3800" b="1" dirty="0" smtClean="0">
                <a:latin typeface="Times New Roman" pitchFamily="18" charset="0"/>
                <a:cs typeface="Times New Roman" pitchFamily="18" charset="0"/>
              </a:rPr>
              <a:t>CSE 7</a:t>
            </a:r>
            <a:r>
              <a:rPr lang="en-IN" sz="3800" b="1" baseline="30000" dirty="0" smtClean="0">
                <a:latin typeface="Times New Roman" pitchFamily="18" charset="0"/>
                <a:cs typeface="Times New Roman" pitchFamily="18" charset="0"/>
              </a:rPr>
              <a:t>th</a:t>
            </a:r>
            <a:r>
              <a:rPr lang="en-IN" sz="3800" b="1" dirty="0" smtClean="0">
                <a:latin typeface="Times New Roman" pitchFamily="18" charset="0"/>
                <a:cs typeface="Times New Roman" pitchFamily="18" charset="0"/>
              </a:rPr>
              <a:t> Semester</a:t>
            </a:r>
          </a:p>
          <a:p>
            <a:pPr lvl="0" algn="ctr">
              <a:lnSpc>
                <a:spcPct val="120000"/>
              </a:lnSpc>
              <a:spcBef>
                <a:spcPct val="0"/>
              </a:spcBef>
              <a:defRPr/>
            </a:pPr>
            <a:endParaRPr lang="en-IN" dirty="0" smtClean="0">
              <a:latin typeface="Times New Roman" pitchFamily="18" charset="0"/>
              <a:cs typeface="Times New Roman" pitchFamily="18" charset="0"/>
            </a:endParaRPr>
          </a:p>
          <a:p>
            <a:pPr lvl="0" algn="ctr">
              <a:lnSpc>
                <a:spcPct val="120000"/>
              </a:lnSpc>
              <a:spcBef>
                <a:spcPct val="0"/>
              </a:spcBef>
              <a:defRPr/>
            </a:pPr>
            <a:r>
              <a:rPr lang="en-IN" sz="2800" dirty="0" smtClean="0">
                <a:latin typeface="Times New Roman" pitchFamily="18" charset="0"/>
                <a:cs typeface="Times New Roman" pitchFamily="18" charset="0"/>
              </a:rPr>
              <a:t>Department of Computer Science and Engineering,</a:t>
            </a:r>
          </a:p>
          <a:p>
            <a:pPr lvl="0" algn="ctr">
              <a:lnSpc>
                <a:spcPct val="120000"/>
              </a:lnSpc>
              <a:spcBef>
                <a:spcPct val="0"/>
              </a:spcBef>
              <a:defRPr/>
            </a:pPr>
            <a:endParaRPr lang="en-IN" sz="2500" b="1" dirty="0" smtClean="0">
              <a:latin typeface="Times New Roman" pitchFamily="18" charset="0"/>
              <a:cs typeface="Times New Roman" pitchFamily="18" charset="0"/>
            </a:endParaRPr>
          </a:p>
          <a:p>
            <a:pPr lvl="0" algn="ctr">
              <a:lnSpc>
                <a:spcPct val="120000"/>
              </a:lnSpc>
              <a:spcBef>
                <a:spcPct val="0"/>
              </a:spcBef>
              <a:defRPr/>
            </a:pPr>
            <a:r>
              <a:rPr lang="en-IN" sz="2500" b="1" dirty="0" smtClean="0">
                <a:latin typeface="Times New Roman" pitchFamily="18" charset="0"/>
                <a:cs typeface="Times New Roman" pitchFamily="18" charset="0"/>
              </a:rPr>
              <a:t>Batch 2018-2022</a:t>
            </a:r>
          </a:p>
          <a:p>
            <a:pPr algn="ctr">
              <a:lnSpc>
                <a:spcPct val="120000"/>
              </a:lnSpc>
              <a:spcBef>
                <a:spcPct val="0"/>
              </a:spcBef>
              <a:defRPr/>
            </a:pPr>
            <a:endParaRPr lang="en-IN" sz="2300" dirty="0" smtClean="0">
              <a:latin typeface="Times New Roman" pitchFamily="18" charset="0"/>
              <a:cs typeface="Times New Roman" pitchFamily="18" charset="0"/>
            </a:endParaRPr>
          </a:p>
          <a:p>
            <a:pPr algn="ctr">
              <a:lnSpc>
                <a:spcPct val="120000"/>
              </a:lnSpc>
              <a:spcBef>
                <a:spcPct val="0"/>
              </a:spcBef>
              <a:defRPr/>
            </a:pPr>
            <a:r>
              <a:rPr lang="en-IN" sz="2800" dirty="0" smtClean="0">
                <a:latin typeface="Times New Roman" pitchFamily="18" charset="0"/>
                <a:cs typeface="Times New Roman" pitchFamily="18" charset="0"/>
              </a:rPr>
              <a:t>Session Jan – July 2021</a:t>
            </a:r>
          </a:p>
          <a:p>
            <a:pPr lvl="0" algn="ctr">
              <a:lnSpc>
                <a:spcPct val="120000"/>
              </a:lnSpc>
              <a:spcBef>
                <a:spcPct val="0"/>
              </a:spcBef>
              <a:defRPr/>
            </a:pPr>
            <a:endParaRPr lang="en-IN" sz="2300" b="1" dirty="0" smtClean="0">
              <a:latin typeface="Times New Roman" pitchFamily="18" charset="0"/>
              <a:cs typeface="Times New Roman" pitchFamily="18" charset="0"/>
            </a:endParaRPr>
          </a:p>
          <a:p>
            <a:pPr lvl="0" algn="ctr">
              <a:lnSpc>
                <a:spcPct val="120000"/>
              </a:lnSpc>
              <a:spcBef>
                <a:spcPct val="0"/>
              </a:spcBef>
              <a:defRPr/>
            </a:pPr>
            <a:r>
              <a:rPr lang="en-IN" sz="2800" b="1" dirty="0" smtClean="0">
                <a:latin typeface="Times New Roman" pitchFamily="18" charset="0"/>
                <a:cs typeface="Times New Roman" pitchFamily="18" charset="0"/>
              </a:rPr>
              <a:t>Presentation Date: </a:t>
            </a:r>
            <a:endParaRPr lang="en-IN" sz="2800" dirty="0" smtClean="0">
              <a:latin typeface="Times New Roman" pitchFamily="18" charset="0"/>
              <a:cs typeface="Times New Roman" pitchFamily="18" charset="0"/>
            </a:endParaRPr>
          </a:p>
        </p:txBody>
      </p:sp>
      <p:sp>
        <p:nvSpPr>
          <p:cNvPr id="8" name="Rectangle 7"/>
          <p:cNvSpPr/>
          <p:nvPr/>
        </p:nvSpPr>
        <p:spPr>
          <a:xfrm>
            <a:off x="304800" y="228600"/>
            <a:ext cx="8534400" cy="429413"/>
          </a:xfrm>
          <a:prstGeom prst="rect">
            <a:avLst/>
          </a:prstGeom>
        </p:spPr>
        <p:txBody>
          <a:bodyPr wrap="square">
            <a:spAutoFit/>
          </a:bodyPr>
          <a:lstStyle/>
          <a:p>
            <a:pPr lvl="0" algn="ctr">
              <a:lnSpc>
                <a:spcPct val="120000"/>
              </a:lnSpc>
              <a:spcBef>
                <a:spcPct val="0"/>
              </a:spcBef>
              <a:defRPr/>
            </a:pPr>
            <a:r>
              <a:rPr lang="en-IN" sz="2000" dirty="0" smtClean="0">
                <a:latin typeface="Times New Roman" pitchFamily="18" charset="0"/>
                <a:cs typeface="Times New Roman" pitchFamily="18" charset="0"/>
              </a:rPr>
              <a:t>Shri Shankaracharya Institute of Professional Management &amp; Technology, Raipur</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pPr algn="r"/>
            <a:r>
              <a:rPr lang="en-IN" dirty="0" smtClean="0"/>
              <a:t>7</a:t>
            </a:r>
            <a:endParaRPr lang="en-IN" dirty="0"/>
          </a:p>
        </p:txBody>
      </p:sp>
      <p:sp>
        <p:nvSpPr>
          <p:cNvPr id="2" name="Title 1"/>
          <p:cNvSpPr>
            <a:spLocks noGrp="1"/>
          </p:cNvSpPr>
          <p:nvPr>
            <p:ph type="ctrTitle"/>
          </p:nvPr>
        </p:nvSpPr>
        <p:spPr>
          <a:xfrm>
            <a:off x="285720" y="0"/>
            <a:ext cx="7772400" cy="1600200"/>
          </a:xfrm>
        </p:spPr>
        <p:txBody>
          <a:bodyPr>
            <a:noAutofit/>
          </a:bodyPr>
          <a:lstStyle/>
          <a:p>
            <a:r>
              <a:rPr lang="en-IN" sz="6000" b="0" dirty="0" smtClean="0">
                <a:solidFill>
                  <a:schemeClr val="tx1"/>
                </a:solidFill>
                <a:latin typeface="Times New Roman" pitchFamily="18" charset="0"/>
                <a:cs typeface="Times New Roman" pitchFamily="18" charset="0"/>
              </a:rPr>
              <a:t/>
            </a:r>
            <a:br>
              <a:rPr lang="en-IN" sz="6000" b="0" dirty="0" smtClean="0">
                <a:solidFill>
                  <a:schemeClr val="tx1"/>
                </a:solidFill>
                <a:latin typeface="Times New Roman" pitchFamily="18" charset="0"/>
                <a:cs typeface="Times New Roman" pitchFamily="18" charset="0"/>
              </a:rPr>
            </a:br>
            <a:r>
              <a:rPr lang="en-IN" sz="6000" b="0" dirty="0" smtClean="0">
                <a:solidFill>
                  <a:schemeClr val="tx1"/>
                </a:solidFill>
                <a:latin typeface="Times New Roman" pitchFamily="18" charset="0"/>
                <a:cs typeface="Times New Roman" pitchFamily="18" charset="0"/>
              </a:rPr>
              <a:t>Front End Details</a:t>
            </a:r>
            <a:br>
              <a:rPr lang="en-IN" sz="6000" b="0" dirty="0" smtClean="0">
                <a:solidFill>
                  <a:schemeClr val="tx1"/>
                </a:solidFill>
                <a:latin typeface="Times New Roman" pitchFamily="18" charset="0"/>
                <a:cs typeface="Times New Roman" pitchFamily="18" charset="0"/>
              </a:rPr>
            </a:br>
            <a:r>
              <a:rPr lang="en-IN" sz="2400" dirty="0" smtClean="0">
                <a:solidFill>
                  <a:schemeClr val="tx1"/>
                </a:solidFill>
                <a:latin typeface="Times New Roman" pitchFamily="18" charset="0"/>
                <a:cs typeface="Times New Roman" pitchFamily="18" charset="0"/>
              </a:rPr>
              <a:t>HOME PAGE</a:t>
            </a:r>
            <a:endParaRPr lang="en-IN" sz="6000" b="0" dirty="0">
              <a:solidFill>
                <a:schemeClr val="tx1"/>
              </a:solidFill>
              <a:latin typeface="Times New Roman" pitchFamily="18" charset="0"/>
              <a:cs typeface="Times New Roman"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600200"/>
            <a:ext cx="6825952" cy="440055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r>
              <a:rPr lang="en-US" sz="1800" dirty="0" smtClean="0">
                <a:solidFill>
                  <a:schemeClr val="tx1"/>
                </a:solidFill>
              </a:rPr>
              <a:t>REGISTRATION PAGE</a:t>
            </a:r>
            <a:endParaRPr lang="en-IN" sz="1800" dirty="0">
              <a:solidFill>
                <a:schemeClr val="tx1"/>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912" y="846138"/>
            <a:ext cx="7992888" cy="400050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r>
              <a:rPr lang="en-IN" dirty="0" smtClean="0"/>
              <a:t/>
            </a:r>
            <a:br>
              <a:rPr lang="en-IN" dirty="0" smtClean="0"/>
            </a:br>
            <a:r>
              <a:rPr lang="en-US" sz="2700" dirty="0" smtClean="0">
                <a:solidFill>
                  <a:schemeClr val="tx1"/>
                </a:solidFill>
              </a:rPr>
              <a:t>Inpatient Registration</a:t>
            </a:r>
            <a:r>
              <a:rPr lang="en-IN" dirty="0" smtClean="0"/>
              <a:t/>
            </a:r>
            <a:br>
              <a:rPr lang="en-IN" dirty="0" smtClean="0"/>
            </a:b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240730"/>
            <a:ext cx="7643192" cy="514350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r>
              <a:rPr lang="en-IN" dirty="0" smtClean="0"/>
              <a:t/>
            </a:r>
            <a:br>
              <a:rPr lang="en-IN" dirty="0" smtClean="0"/>
            </a:br>
            <a:r>
              <a:rPr lang="en-US" sz="2700" dirty="0" err="1" smtClean="0">
                <a:solidFill>
                  <a:schemeClr val="tx1"/>
                </a:solidFill>
              </a:rPr>
              <a:t>Adminstration</a:t>
            </a:r>
            <a:r>
              <a:rPr lang="en-IN" dirty="0" smtClean="0"/>
              <a:t/>
            </a:r>
            <a:br>
              <a:rPr lang="en-IN" dirty="0" smtClean="0"/>
            </a:b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404664"/>
            <a:ext cx="8280920" cy="4443958"/>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endParaRPr lang="en-IN"/>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857250"/>
            <a:ext cx="7848872" cy="51435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474024" cy="3356992"/>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7904" y="3356992"/>
            <a:ext cx="5436096" cy="3384376"/>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IN" sz="6000" dirty="0" smtClean="0">
                <a:solidFill>
                  <a:schemeClr val="tx1"/>
                </a:solidFill>
                <a:latin typeface="Times New Roman" pitchFamily="18" charset="0"/>
                <a:cs typeface="Times New Roman" pitchFamily="18" charset="0"/>
              </a:rPr>
              <a:t>Expected Outcomes</a:t>
            </a:r>
            <a:endParaRPr lang="en-IN" sz="6000" b="0" dirty="0">
              <a:solidFill>
                <a:schemeClr val="tx1"/>
              </a:solidFill>
              <a:latin typeface="Times New Roman" pitchFamily="18" charset="0"/>
              <a:cs typeface="Times New Roman" pitchFamily="18" charset="0"/>
            </a:endParaRPr>
          </a:p>
        </p:txBody>
      </p:sp>
      <p:sp>
        <p:nvSpPr>
          <p:cNvPr id="6" name="Footer Placeholder 5"/>
          <p:cNvSpPr>
            <a:spLocks noGrp="1"/>
          </p:cNvSpPr>
          <p:nvPr>
            <p:ph type="ftr" sz="quarter" idx="11"/>
          </p:nvPr>
        </p:nvSpPr>
        <p:spPr/>
        <p:txBody>
          <a:bodyPr/>
          <a:lstStyle/>
          <a:p>
            <a:pPr algn="r"/>
            <a:r>
              <a:rPr lang="en-IN" dirty="0" smtClean="0"/>
              <a:t>13</a:t>
            </a:r>
            <a:endParaRPr lang="en-IN" dirty="0"/>
          </a:p>
        </p:txBody>
      </p:sp>
      <p:sp>
        <p:nvSpPr>
          <p:cNvPr id="7" name="Rectangle 6"/>
          <p:cNvSpPr/>
          <p:nvPr/>
        </p:nvSpPr>
        <p:spPr>
          <a:xfrm>
            <a:off x="714348" y="1443841"/>
            <a:ext cx="8001056" cy="4524315"/>
          </a:xfrm>
          <a:prstGeom prst="rect">
            <a:avLst/>
          </a:prstGeom>
        </p:spPr>
        <p:txBody>
          <a:bodyPr wrap="square">
            <a:spAutoFit/>
          </a:bodyPr>
          <a:lstStyle/>
          <a:p>
            <a:pPr lvl="1">
              <a:buFont typeface="Arial" pitchFamily="34" charset="0"/>
              <a:buChar char="•"/>
            </a:pPr>
            <a:endParaRPr lang="en-US" sz="2400" dirty="0" smtClean="0"/>
          </a:p>
          <a:p>
            <a:pPr lvl="1">
              <a:buFont typeface="Arial" pitchFamily="34" charset="0"/>
              <a:buChar char="•"/>
            </a:pPr>
            <a:r>
              <a:rPr lang="en-US" sz="2400" dirty="0" smtClean="0"/>
              <a:t>Automation of the entire system improves the efficiency</a:t>
            </a:r>
            <a:endParaRPr lang="en-IN" sz="2400" dirty="0" smtClean="0"/>
          </a:p>
          <a:p>
            <a:pPr lvl="1">
              <a:buFont typeface="Arial" pitchFamily="34" charset="0"/>
              <a:buChar char="•"/>
            </a:pPr>
            <a:r>
              <a:rPr lang="en-US" sz="2400" dirty="0" smtClean="0"/>
              <a:t>It provides a friendly graphical user interface which proves to be better when compared to the existing system.</a:t>
            </a:r>
            <a:endParaRPr lang="en-IN" sz="2400" dirty="0" smtClean="0"/>
          </a:p>
          <a:p>
            <a:pPr lvl="1">
              <a:buFont typeface="Arial" pitchFamily="34" charset="0"/>
              <a:buChar char="•"/>
            </a:pPr>
            <a:r>
              <a:rPr lang="en-US" sz="2400" dirty="0" smtClean="0"/>
              <a:t>It gives appropriate access to the authorized users depending on their permissions.</a:t>
            </a:r>
            <a:endParaRPr lang="en-IN" sz="2400" dirty="0" smtClean="0"/>
          </a:p>
          <a:p>
            <a:pPr lvl="1">
              <a:buFont typeface="Arial" pitchFamily="34" charset="0"/>
              <a:buChar char="•"/>
            </a:pPr>
            <a:r>
              <a:rPr lang="en-US" sz="2400" dirty="0" smtClean="0"/>
              <a:t>It effectively overcomes the delay in communications.</a:t>
            </a:r>
            <a:endParaRPr lang="en-IN" sz="2400" dirty="0" smtClean="0"/>
          </a:p>
          <a:p>
            <a:pPr lvl="1">
              <a:buFont typeface="Arial" pitchFamily="34" charset="0"/>
              <a:buChar char="•"/>
            </a:pPr>
            <a:r>
              <a:rPr lang="en-US" sz="2400" dirty="0" smtClean="0"/>
              <a:t>Updating of information becomes so easier.</a:t>
            </a:r>
            <a:endParaRPr lang="en-IN" sz="2400" dirty="0" smtClean="0"/>
          </a:p>
          <a:p>
            <a:pPr lvl="1">
              <a:buFont typeface="Arial" pitchFamily="34" charset="0"/>
              <a:buChar char="•"/>
            </a:pPr>
            <a:r>
              <a:rPr lang="en-US" sz="2400" dirty="0" smtClean="0"/>
              <a:t>System security, data security and reliability are the striking features.</a:t>
            </a:r>
            <a:endParaRPr lang="en-IN" sz="2400" dirty="0" smtClean="0"/>
          </a:p>
          <a:p>
            <a:pPr lvl="1">
              <a:buFont typeface="Arial" pitchFamily="34" charset="0"/>
              <a:buChar char="•"/>
            </a:pPr>
            <a:r>
              <a:rPr lang="en-US" sz="2400" dirty="0" smtClean="0"/>
              <a:t>The System has adequate scope for modification in future if it is necessary.</a:t>
            </a:r>
            <a:endParaRPr lang="en-IN" sz="24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Future scope</a:t>
            </a:r>
            <a:endParaRPr lang="en-IN" b="1" dirty="0">
              <a:solidFill>
                <a:schemeClr val="tx1"/>
              </a:solidFill>
            </a:endParaRPr>
          </a:p>
        </p:txBody>
      </p:sp>
      <p:sp>
        <p:nvSpPr>
          <p:cNvPr id="4" name="Content Placeholder 3"/>
          <p:cNvSpPr>
            <a:spLocks noGrp="1"/>
          </p:cNvSpPr>
          <p:nvPr>
            <p:ph sz="quarter" idx="1"/>
          </p:nvPr>
        </p:nvSpPr>
        <p:spPr>
          <a:ln>
            <a:solidFill>
              <a:schemeClr val="tx1"/>
            </a:solidFill>
          </a:ln>
        </p:spPr>
        <p:txBody>
          <a:bodyPr/>
          <a:lstStyle/>
          <a:p>
            <a:r>
              <a:rPr lang="en-US" dirty="0" smtClean="0"/>
              <a:t>Will reduce the time of overall treatment by eliminating various parts which take unnecessary time.</a:t>
            </a:r>
          </a:p>
          <a:p>
            <a:r>
              <a:rPr lang="en-US" dirty="0" smtClean="0"/>
              <a:t>Will provide an easier approach to make appointment.</a:t>
            </a:r>
          </a:p>
          <a:p>
            <a:r>
              <a:rPr lang="en-US" dirty="0" smtClean="0"/>
              <a:t>The App can be extended  to provide meeting setup to directly host meeting from inside of the app.</a:t>
            </a:r>
          </a:p>
          <a:p>
            <a:r>
              <a:rPr lang="en-US" dirty="0" smtClean="0"/>
              <a:t>The app can also be connected to various host medical firms to get data for adding many new functionalities.</a:t>
            </a:r>
          </a:p>
          <a:p>
            <a:r>
              <a:rPr lang="en-US" dirty="0" smtClean="0"/>
              <a:t>Recommendation system can be implemented using web services.</a:t>
            </a:r>
            <a:endParaRPr lang="en-I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1600200"/>
            <a:ext cx="8077200" cy="1981200"/>
          </a:xfrm>
          <a:noFill/>
        </p:spPr>
        <p:txBody>
          <a:bodyPr>
            <a:noAutofit/>
          </a:bodyPr>
          <a:lstStyle/>
          <a:p>
            <a:pPr algn="just"/>
            <a:r>
              <a:rPr lang="en-US" sz="2800" b="1" dirty="0" smtClean="0">
                <a:solidFill>
                  <a:schemeClr val="tx1"/>
                </a:solidFill>
                <a:latin typeface="Times New Roman" pitchFamily="18" charset="0"/>
                <a:cs typeface="Times New Roman" pitchFamily="18" charset="0"/>
              </a:rPr>
              <a:t>Text Book</a:t>
            </a:r>
          </a:p>
          <a:p>
            <a:pPr algn="just"/>
            <a:r>
              <a:rPr lang="en-US" sz="1800" b="1" dirty="0" smtClean="0">
                <a:solidFill>
                  <a:schemeClr val="tx1"/>
                </a:solidFill>
              </a:rPr>
              <a:t>PHP(LARAVEL FRAMEWORK)</a:t>
            </a:r>
            <a:r>
              <a:rPr lang="en-US" sz="1800" b="1" dirty="0" smtClean="0">
                <a:solidFill>
                  <a:schemeClr val="tx1"/>
                </a:solidFill>
              </a:rPr>
              <a:t> </a:t>
            </a:r>
            <a:r>
              <a:rPr lang="en-US" sz="1800" b="1" dirty="0" smtClean="0">
                <a:solidFill>
                  <a:schemeClr val="tx1"/>
                </a:solidFill>
              </a:rPr>
              <a:t>C# 2005</a:t>
            </a:r>
            <a:r>
              <a:rPr lang="en-IN" sz="1800" b="1" dirty="0" smtClean="0">
                <a:solidFill>
                  <a:schemeClr val="tx1"/>
                </a:solidFill>
              </a:rPr>
              <a:t> </a:t>
            </a:r>
            <a:r>
              <a:rPr lang="en-US" sz="1800" dirty="0" err="1" smtClean="0">
                <a:solidFill>
                  <a:schemeClr val="tx1"/>
                </a:solidFill>
              </a:rPr>
              <a:t>Apress</a:t>
            </a:r>
            <a:r>
              <a:rPr lang="en-US" sz="1800" dirty="0" smtClean="0">
                <a:solidFill>
                  <a:schemeClr val="tx1"/>
                </a:solidFill>
              </a:rPr>
              <a:t> Publications</a:t>
            </a:r>
            <a:endParaRPr lang="en-IN" sz="1800" dirty="0" smtClean="0">
              <a:solidFill>
                <a:schemeClr val="tx1"/>
              </a:solidFill>
            </a:endParaRPr>
          </a:p>
          <a:p>
            <a:pPr algn="just"/>
            <a:r>
              <a:rPr lang="en-US" sz="1800" b="1" dirty="0" smtClean="0">
                <a:solidFill>
                  <a:schemeClr val="tx1"/>
                </a:solidFill>
              </a:rPr>
              <a:t> C# COOK BOOK</a:t>
            </a:r>
            <a:r>
              <a:rPr lang="en-IN" sz="1800" b="1" dirty="0" smtClean="0">
                <a:solidFill>
                  <a:schemeClr val="tx1"/>
                </a:solidFill>
              </a:rPr>
              <a:t> </a:t>
            </a:r>
            <a:r>
              <a:rPr lang="en-US" sz="1800" dirty="0" smtClean="0">
                <a:solidFill>
                  <a:schemeClr val="tx1"/>
                </a:solidFill>
              </a:rPr>
              <a:t>O </a:t>
            </a:r>
            <a:r>
              <a:rPr lang="en-US" sz="1800" dirty="0" err="1" smtClean="0">
                <a:solidFill>
                  <a:schemeClr val="tx1"/>
                </a:solidFill>
              </a:rPr>
              <a:t>reilly</a:t>
            </a:r>
            <a:r>
              <a:rPr lang="en-US" sz="1800" dirty="0" smtClean="0">
                <a:solidFill>
                  <a:schemeClr val="tx1"/>
                </a:solidFill>
              </a:rPr>
              <a:t> Publications</a:t>
            </a:r>
            <a:endParaRPr lang="en-IN" sz="1800" dirty="0" smtClean="0">
              <a:solidFill>
                <a:schemeClr val="tx1"/>
              </a:solidFill>
            </a:endParaRPr>
          </a:p>
          <a:p>
            <a:pPr algn="just"/>
            <a:r>
              <a:rPr lang="en-US" sz="1800" b="1" dirty="0" smtClean="0">
                <a:solidFill>
                  <a:schemeClr val="tx1"/>
                </a:solidFill>
              </a:rPr>
              <a:t>PROGRAMMING MICROSOFT ASP .NET 2.0 APPLICATION</a:t>
            </a:r>
            <a:r>
              <a:rPr lang="en-IN" sz="1800" b="1" dirty="0" smtClean="0">
                <a:solidFill>
                  <a:schemeClr val="tx1"/>
                </a:solidFill>
              </a:rPr>
              <a:t> </a:t>
            </a:r>
            <a:r>
              <a:rPr lang="en-US" sz="1800" dirty="0" err="1" smtClean="0">
                <a:solidFill>
                  <a:schemeClr val="tx1"/>
                </a:solidFill>
              </a:rPr>
              <a:t>Wrox</a:t>
            </a:r>
            <a:r>
              <a:rPr lang="en-US" sz="1800" dirty="0" smtClean="0">
                <a:solidFill>
                  <a:schemeClr val="tx1"/>
                </a:solidFill>
              </a:rPr>
              <a:t> Professional Guide</a:t>
            </a:r>
            <a:endParaRPr lang="en-IN" sz="1800" dirty="0" smtClean="0">
              <a:solidFill>
                <a:schemeClr val="tx1"/>
              </a:solidFill>
            </a:endParaRPr>
          </a:p>
          <a:p>
            <a:pPr algn="just"/>
            <a:endParaRPr lang="en-US" sz="1600" b="1" dirty="0" smtClean="0">
              <a:solidFill>
                <a:schemeClr val="tx1"/>
              </a:solidFill>
              <a:latin typeface="Times New Roman" pitchFamily="18" charset="0"/>
              <a:cs typeface="Times New Roman" pitchFamily="18" charset="0"/>
            </a:endParaRPr>
          </a:p>
          <a:p>
            <a:pPr algn="just"/>
            <a:endParaRPr lang="en-US" sz="1600" b="1" dirty="0" smtClean="0">
              <a:solidFill>
                <a:schemeClr val="tx1"/>
              </a:solidFill>
              <a:latin typeface="Times New Roman" pitchFamily="18" charset="0"/>
              <a:cs typeface="Times New Roman" pitchFamily="18" charset="0"/>
            </a:endParaRPr>
          </a:p>
          <a:p>
            <a:pPr algn="just"/>
            <a:r>
              <a:rPr lang="en-US" sz="2000" b="1" dirty="0" smtClean="0">
                <a:solidFill>
                  <a:schemeClr val="tx1"/>
                </a:solidFill>
                <a:latin typeface="Times New Roman" pitchFamily="18" charset="0"/>
                <a:cs typeface="Times New Roman" pitchFamily="18" charset="0"/>
              </a:rPr>
              <a:t>Web Resources</a:t>
            </a:r>
          </a:p>
          <a:p>
            <a:pPr algn="just"/>
            <a:endParaRPr lang="en-US" sz="1600" dirty="0" smtClean="0">
              <a:solidFill>
                <a:schemeClr val="tx1"/>
              </a:solidFill>
              <a:latin typeface="Times New Roman" pitchFamily="18" charset="0"/>
              <a:cs typeface="Times New Roman" pitchFamily="18" charset="0"/>
            </a:endParaRPr>
          </a:p>
          <a:p>
            <a:pPr algn="just"/>
            <a:endParaRPr lang="en-IN" sz="1400" dirty="0">
              <a:solidFill>
                <a:schemeClr val="tx1"/>
              </a:solidFill>
              <a:latin typeface="Times New Roman" pitchFamily="18" charset="0"/>
              <a:cs typeface="Times New Roman" pitchFamily="18" charset="0"/>
            </a:endParaRPr>
          </a:p>
        </p:txBody>
      </p:sp>
      <p:sp>
        <p:nvSpPr>
          <p:cNvPr id="6" name="Footer Placeholder 5"/>
          <p:cNvSpPr>
            <a:spLocks noGrp="1"/>
          </p:cNvSpPr>
          <p:nvPr>
            <p:ph type="ftr" sz="quarter" idx="11"/>
          </p:nvPr>
        </p:nvSpPr>
        <p:spPr/>
        <p:txBody>
          <a:bodyPr/>
          <a:lstStyle/>
          <a:p>
            <a:pPr algn="r"/>
            <a:r>
              <a:rPr lang="en-IN" dirty="0" smtClean="0"/>
              <a:t>15</a:t>
            </a:r>
            <a:endParaRPr lang="en-IN" dirty="0"/>
          </a:p>
        </p:txBody>
      </p:sp>
      <p:sp>
        <p:nvSpPr>
          <p:cNvPr id="2" name="Title 1"/>
          <p:cNvSpPr>
            <a:spLocks noGrp="1"/>
          </p:cNvSpPr>
          <p:nvPr>
            <p:ph type="ctrTitle"/>
          </p:nvPr>
        </p:nvSpPr>
        <p:spPr>
          <a:xfrm>
            <a:off x="1357290" y="0"/>
            <a:ext cx="6472254" cy="1428760"/>
          </a:xfrm>
        </p:spPr>
        <p:txBody>
          <a:bodyPr>
            <a:normAutofit/>
          </a:bodyPr>
          <a:lstStyle/>
          <a:p>
            <a:pPr algn="ctr"/>
            <a:r>
              <a:rPr lang="en-IN" sz="5400" b="0" dirty="0" smtClean="0">
                <a:solidFill>
                  <a:schemeClr val="tx1"/>
                </a:solidFill>
                <a:latin typeface="Times New Roman" pitchFamily="18" charset="0"/>
                <a:cs typeface="Times New Roman" pitchFamily="18" charset="0"/>
              </a:rPr>
              <a:t>References</a:t>
            </a:r>
            <a:r>
              <a:rPr lang="en-IN" sz="1400" dirty="0" smtClean="0">
                <a:solidFill>
                  <a:schemeClr val="tx1"/>
                </a:solidFill>
                <a:latin typeface="Times New Roman" pitchFamily="18" charset="0"/>
                <a:cs typeface="Times New Roman" pitchFamily="18" charset="0"/>
              </a:rPr>
              <a:t/>
            </a:r>
            <a:br>
              <a:rPr lang="en-IN" sz="1400" dirty="0" smtClean="0">
                <a:solidFill>
                  <a:schemeClr val="tx1"/>
                </a:solidFill>
                <a:latin typeface="Times New Roman" pitchFamily="18" charset="0"/>
                <a:cs typeface="Times New Roman" pitchFamily="18" charset="0"/>
              </a:rPr>
            </a:br>
            <a:endParaRPr lang="en-IN" sz="1400" dirty="0">
              <a:solidFill>
                <a:schemeClr val="tx1"/>
              </a:solidFill>
            </a:endParaRPr>
          </a:p>
        </p:txBody>
      </p:sp>
      <p:sp>
        <p:nvSpPr>
          <p:cNvPr id="1025" name="Rectangle 1"/>
          <p:cNvSpPr>
            <a:spLocks noChangeArrowheads="1"/>
          </p:cNvSpPr>
          <p:nvPr/>
        </p:nvSpPr>
        <p:spPr bwMode="auto">
          <a:xfrm>
            <a:off x="428596" y="450057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hlinkClick r:id="rId2"/>
              </a:rPr>
              <a:t>www.google.com</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hlinkClick r:id="rId3"/>
              </a:rPr>
              <a:t>www.microsoft.com</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chemeClr val="tx1"/>
                </a:solidFill>
              </a:rPr>
              <a:t>Introduction And Objectives of project</a:t>
            </a:r>
            <a:endParaRPr lang="en-IN" b="1" dirty="0">
              <a:solidFill>
                <a:schemeClr val="tx1"/>
              </a:solidFill>
            </a:endParaRPr>
          </a:p>
        </p:txBody>
      </p:sp>
      <p:sp>
        <p:nvSpPr>
          <p:cNvPr id="4" name="Content Placeholder 3"/>
          <p:cNvSpPr>
            <a:spLocks noGrp="1"/>
          </p:cNvSpPr>
          <p:nvPr>
            <p:ph sz="quarter" idx="1"/>
          </p:nvPr>
        </p:nvSpPr>
        <p:spPr/>
        <p:txBody>
          <a:bodyPr>
            <a:normAutofit fontScale="92500" lnSpcReduction="20000"/>
          </a:bodyPr>
          <a:lstStyle/>
          <a:p>
            <a:endParaRPr lang="en-US" dirty="0" smtClean="0"/>
          </a:p>
          <a:p>
            <a:pPr algn="just"/>
            <a:r>
              <a:rPr lang="en-US" dirty="0" smtClean="0"/>
              <a:t>    The Hospital Management System (HMS) is designed for Any Hospital to replace their existing manual, paper based system. The new system is to control the following information; patient information, room availability, staff and operating room schedules, and patient invoices. These services are to be provided in an efficient, cost effective manner, with the goal of reducing the time and resources currently required for such tasks.</a:t>
            </a:r>
          </a:p>
          <a:p>
            <a:pPr>
              <a:buNone/>
            </a:pPr>
            <a:endParaRPr lang="en-US" dirty="0" smtClean="0"/>
          </a:p>
          <a:p>
            <a:r>
              <a:rPr lang="en-US" dirty="0" smtClean="0"/>
              <a:t>HMS will automate the management of the hospital making it more efficient and error free. It aims at standardizing data, consolidating data ensuring data integrity and reducing inconsistencies. </a:t>
            </a:r>
            <a:endParaRPr lang="en-IN" dirty="0" smtClean="0"/>
          </a:p>
          <a:p>
            <a:pPr>
              <a:buNone/>
            </a:pPr>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Footer Placeholder 6"/>
          <p:cNvSpPr>
            <a:spLocks noGrp="1"/>
          </p:cNvSpPr>
          <p:nvPr>
            <p:ph type="ftr" sz="quarter" idx="11"/>
          </p:nvPr>
        </p:nvSpPr>
        <p:spPr>
          <a:xfrm>
            <a:off x="5867400" y="6096000"/>
            <a:ext cx="2514600" cy="365125"/>
          </a:xfrm>
        </p:spPr>
        <p:txBody>
          <a:bodyPr/>
          <a:lstStyle/>
          <a:p>
            <a:pPr algn="r"/>
            <a:r>
              <a:rPr lang="en-IN" dirty="0" smtClean="0"/>
              <a:t>1</a:t>
            </a:r>
            <a:endParaRPr lang="en-IN" dirty="0"/>
          </a:p>
        </p:txBody>
      </p:sp>
      <p:sp>
        <p:nvSpPr>
          <p:cNvPr id="2" name="Title 1"/>
          <p:cNvSpPr>
            <a:spLocks noGrp="1"/>
          </p:cNvSpPr>
          <p:nvPr>
            <p:ph type="ctrTitle"/>
          </p:nvPr>
        </p:nvSpPr>
        <p:spPr>
          <a:xfrm>
            <a:off x="333316" y="53975"/>
            <a:ext cx="8429684" cy="1470025"/>
          </a:xfrm>
        </p:spPr>
        <p:txBody>
          <a:bodyPr>
            <a:normAutofit/>
          </a:bodyPr>
          <a:lstStyle/>
          <a:p>
            <a:pPr algn="ctr"/>
            <a:r>
              <a:rPr lang="en-IN" sz="6000" b="0" dirty="0" smtClean="0">
                <a:solidFill>
                  <a:schemeClr val="tx1"/>
                </a:solidFill>
                <a:latin typeface="Times New Roman" pitchFamily="18" charset="0"/>
                <a:cs typeface="Times New Roman" pitchFamily="18" charset="0"/>
              </a:rPr>
              <a:t>Application Area</a:t>
            </a:r>
            <a:endParaRPr lang="en-IN" sz="6000" b="0" dirty="0">
              <a:solidFill>
                <a:schemeClr val="tx1"/>
              </a:solidFill>
              <a:latin typeface="Times New Roman" pitchFamily="18" charset="0"/>
              <a:cs typeface="Times New Roman" pitchFamily="18" charset="0"/>
            </a:endParaRPr>
          </a:p>
        </p:txBody>
      </p:sp>
      <p:sp>
        <p:nvSpPr>
          <p:cNvPr id="13313" name="Rectangle 1"/>
          <p:cNvSpPr>
            <a:spLocks noChangeArrowheads="1"/>
          </p:cNvSpPr>
          <p:nvPr/>
        </p:nvSpPr>
        <p:spPr bwMode="auto">
          <a:xfrm>
            <a:off x="357158" y="1428736"/>
            <a:ext cx="8072494" cy="452431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The Hospital Management System (HMS) is designed for Any Hospital to replace their existing manual, paper based system. The new system is to control the following information; patient information, room availability, staff and operating room schedules, and patient invoices. These services are to be provided in an </a:t>
            </a:r>
            <a:r>
              <a:rPr kumimoji="0" lang="en-US" i="0" u="none" strike="noStrike" cap="none" normalizeH="0" baseline="0" dirty="0" smtClean="0">
                <a:ln>
                  <a:noFill/>
                </a:ln>
                <a:solidFill>
                  <a:schemeClr val="tx1"/>
                </a:solidFill>
                <a:effectLst/>
                <a:ea typeface="Times New Roman" pitchFamily="18" charset="0"/>
                <a:cs typeface="Arial" pitchFamily="34" charset="0"/>
              </a:rPr>
              <a:t>efficient</a:t>
            </a:r>
            <a:r>
              <a:rPr kumimoji="0" lang="en-US"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cost effective manner, with the goal of reducing the time and resources currently required for such tasks.</a:t>
            </a:r>
          </a:p>
          <a:p>
            <a:pPr marL="0" marR="0" lvl="0" indent="457200" algn="just" defTabSz="914400" rtl="0" eaLnBrk="1" fontAlgn="base" latinLnBrk="0" hangingPunct="1">
              <a:lnSpc>
                <a:spcPct val="100000"/>
              </a:lnSpc>
              <a:spcBef>
                <a:spcPct val="0"/>
              </a:spcBef>
              <a:spcAft>
                <a:spcPct val="0"/>
              </a:spcAft>
              <a:buClrTx/>
              <a:buSzTx/>
              <a:buFontTx/>
              <a:buNone/>
              <a:tabLst/>
            </a:pPr>
            <a:endParaRPr lang="en-US" dirty="0" smtClean="0">
              <a:latin typeface="Arial" pitchFamily="34" charset="0"/>
              <a:ea typeface="Times New Roman" pitchFamily="18" charset="0"/>
              <a:cs typeface="Arial" pitchFamily="34" charset="0"/>
            </a:endParaRPr>
          </a:p>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p>
          <a:p>
            <a:pPr marL="0" marR="0" lvl="0" indent="457200" algn="just" defTabSz="914400" rtl="0" eaLnBrk="1" fontAlgn="base" latinLnBrk="0" hangingPunct="1">
              <a:lnSpc>
                <a:spcPct val="100000"/>
              </a:lnSpc>
              <a:spcBef>
                <a:spcPct val="0"/>
              </a:spcBef>
              <a:spcAft>
                <a:spcPct val="0"/>
              </a:spcAft>
              <a:buClrTx/>
              <a:buSzTx/>
              <a:buFont typeface="Arial" pitchFamily="34" charset="0"/>
              <a:buChar char="•"/>
              <a:tabLst/>
            </a:pPr>
            <a:r>
              <a:rPr kumimoji="0" lang="en-US"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Hospitals</a:t>
            </a:r>
            <a:r>
              <a:rPr kumimoji="0" lang="en-US" i="0" u="none" strike="noStrike" cap="none" normalizeH="0" dirty="0" smtClean="0">
                <a:ln>
                  <a:noFill/>
                </a:ln>
                <a:solidFill>
                  <a:schemeClr val="tx1"/>
                </a:solidFill>
                <a:effectLst/>
                <a:latin typeface="Arial" pitchFamily="34" charset="0"/>
                <a:ea typeface="Times New Roman" pitchFamily="18" charset="0"/>
                <a:cs typeface="Arial" pitchFamily="34" charset="0"/>
              </a:rPr>
              <a:t> , medical firms (</a:t>
            </a:r>
            <a:r>
              <a:rPr kumimoji="0" lang="en-US" b="1" i="0" u="none" strike="noStrike" cap="none" normalizeH="0" dirty="0" err="1" smtClean="0">
                <a:ln>
                  <a:noFill/>
                </a:ln>
                <a:solidFill>
                  <a:schemeClr val="tx1"/>
                </a:solidFill>
                <a:effectLst/>
                <a:latin typeface="Arial" pitchFamily="34" charset="0"/>
                <a:ea typeface="Times New Roman" pitchFamily="18" charset="0"/>
                <a:cs typeface="Arial" pitchFamily="34" charset="0"/>
              </a:rPr>
              <a:t>Vardhan</a:t>
            </a:r>
            <a:r>
              <a:rPr kumimoji="0" lang="en-US" b="1" i="0" u="none" strike="noStrike" cap="none" normalizeH="0" dirty="0" smtClean="0">
                <a:ln>
                  <a:noFill/>
                </a:ln>
                <a:solidFill>
                  <a:schemeClr val="tx1"/>
                </a:solidFill>
                <a:effectLst/>
                <a:latin typeface="Arial" pitchFamily="34" charset="0"/>
                <a:ea typeface="Times New Roman" pitchFamily="18" charset="0"/>
                <a:cs typeface="Arial" pitchFamily="34" charset="0"/>
              </a:rPr>
              <a:t> Hospital Raipur</a:t>
            </a:r>
            <a:r>
              <a:rPr kumimoji="0" lang="en-US" i="0" u="none" strike="noStrike" cap="none" normalizeH="0" dirty="0" smtClean="0">
                <a:ln>
                  <a:noFill/>
                </a:ln>
                <a:solidFill>
                  <a:schemeClr val="tx1"/>
                </a:solidFill>
                <a:effectLst/>
                <a:latin typeface="Arial" pitchFamily="34" charset="0"/>
                <a:ea typeface="Times New Roman" pitchFamily="18" charset="0"/>
                <a:cs typeface="Arial" pitchFamily="34" charset="0"/>
              </a:rPr>
              <a:t>)</a:t>
            </a:r>
          </a:p>
          <a:p>
            <a:pPr marL="0" marR="0" lvl="0" indent="457200" algn="just" defTabSz="914400" rtl="0" eaLnBrk="1" fontAlgn="base" latinLnBrk="0" hangingPunct="1">
              <a:lnSpc>
                <a:spcPct val="100000"/>
              </a:lnSpc>
              <a:spcBef>
                <a:spcPct val="0"/>
              </a:spcBef>
              <a:spcAft>
                <a:spcPct val="0"/>
              </a:spcAft>
              <a:buClrTx/>
              <a:buSzTx/>
              <a:buFont typeface="Arial" pitchFamily="34" charset="0"/>
              <a:buChar char="•"/>
              <a:tabLst/>
            </a:pPr>
            <a:r>
              <a:rPr kumimoji="0" lang="en-US" i="0" u="none" strike="noStrike" cap="none" normalizeH="0" dirty="0" smtClean="0">
                <a:ln>
                  <a:noFill/>
                </a:ln>
                <a:solidFill>
                  <a:schemeClr val="tx1"/>
                </a:solidFill>
                <a:effectLst/>
                <a:latin typeface="Arial" pitchFamily="34" charset="0"/>
                <a:ea typeface="Times New Roman" pitchFamily="18" charset="0"/>
                <a:cs typeface="Arial" pitchFamily="34" charset="0"/>
              </a:rPr>
              <a:t> can be used in the areas where record of medical history of a patient               required .</a:t>
            </a:r>
          </a:p>
          <a:p>
            <a:pPr marL="0" marR="0" lvl="0" indent="457200" algn="just" defTabSz="914400" rtl="0" eaLnBrk="1" fontAlgn="base" latinLnBrk="0" hangingPunct="1">
              <a:lnSpc>
                <a:spcPct val="100000"/>
              </a:lnSpc>
              <a:spcBef>
                <a:spcPct val="0"/>
              </a:spcBef>
              <a:spcAft>
                <a:spcPct val="0"/>
              </a:spcAft>
              <a:buClrTx/>
              <a:buSzTx/>
              <a:buFont typeface="Arial" pitchFamily="34" charset="0"/>
              <a:buChar char="•"/>
              <a:tabLst/>
            </a:pPr>
            <a:r>
              <a:rPr lang="en-US" baseline="0" dirty="0" smtClean="0">
                <a:latin typeface="Arial" pitchFamily="34" charset="0"/>
                <a:ea typeface="Times New Roman" pitchFamily="18" charset="0"/>
                <a:cs typeface="Arial" pitchFamily="34" charset="0"/>
              </a:rPr>
              <a:t>Can</a:t>
            </a:r>
            <a:r>
              <a:rPr lang="en-US" dirty="0" smtClean="0">
                <a:latin typeface="Arial" pitchFamily="34" charset="0"/>
                <a:ea typeface="Times New Roman" pitchFamily="18" charset="0"/>
                <a:cs typeface="Arial" pitchFamily="34" charset="0"/>
              </a:rPr>
              <a:t> be used in medical facilities or health checkups test reports collection and  for pharmacy purpose.</a:t>
            </a:r>
            <a:endParaRPr kumimoji="0" lang="en-US"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endParaRPr kumimoji="0" lang="en-US"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endParaRPr lang="en-US" dirty="0" smtClean="0">
              <a:latin typeface="Arial" pitchFamily="34" charset="0"/>
              <a:ea typeface="Times New Roman" pitchFamily="18"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 typeface="Arial" pitchFamily="34" charset="0"/>
              <a:buChar char="•"/>
              <a:tabLst/>
            </a:pPr>
            <a:endParaRPr lang="en-US" dirty="0" smtClean="0">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pPr algn="r"/>
            <a:r>
              <a:rPr lang="en-IN" dirty="0" smtClean="0"/>
              <a:t>3</a:t>
            </a:r>
            <a:endParaRPr lang="en-IN" dirty="0"/>
          </a:p>
        </p:txBody>
      </p:sp>
      <p:sp>
        <p:nvSpPr>
          <p:cNvPr id="2" name="Title 1"/>
          <p:cNvSpPr>
            <a:spLocks noGrp="1"/>
          </p:cNvSpPr>
          <p:nvPr>
            <p:ph type="ctrTitle"/>
          </p:nvPr>
        </p:nvSpPr>
        <p:spPr>
          <a:xfrm>
            <a:off x="714316" y="428604"/>
            <a:ext cx="8429684" cy="1470025"/>
          </a:xfrm>
        </p:spPr>
        <p:txBody>
          <a:bodyPr>
            <a:normAutofit fontScale="90000"/>
          </a:bodyPr>
          <a:lstStyle/>
          <a:p>
            <a:pPr algn="ctr"/>
            <a:r>
              <a:rPr lang="en-IN" sz="6000" b="0" dirty="0" smtClean="0">
                <a:solidFill>
                  <a:schemeClr val="tx1"/>
                </a:solidFill>
                <a:latin typeface="Times New Roman" pitchFamily="18" charset="0"/>
                <a:cs typeface="Times New Roman" pitchFamily="18" charset="0"/>
              </a:rPr>
              <a:t>Project Requirements</a:t>
            </a:r>
            <a:br>
              <a:rPr lang="en-IN" sz="6000" b="0" dirty="0" smtClean="0">
                <a:solidFill>
                  <a:schemeClr val="tx1"/>
                </a:solidFill>
                <a:latin typeface="Times New Roman" pitchFamily="18" charset="0"/>
                <a:cs typeface="Times New Roman" pitchFamily="18" charset="0"/>
              </a:rPr>
            </a:br>
            <a:r>
              <a:rPr lang="en-IN" sz="6000" b="0" dirty="0" smtClean="0">
                <a:solidFill>
                  <a:schemeClr val="tx1"/>
                </a:solidFill>
                <a:latin typeface="Times New Roman" pitchFamily="18" charset="0"/>
                <a:cs typeface="Times New Roman" pitchFamily="18" charset="0"/>
              </a:rPr>
              <a:t>(End User)</a:t>
            </a:r>
            <a:endParaRPr lang="en-IN" sz="6000" b="0" dirty="0">
              <a:solidFill>
                <a:schemeClr val="tx1"/>
              </a:solidFill>
              <a:latin typeface="Times New Roman" pitchFamily="18" charset="0"/>
              <a:cs typeface="Times New Roman" pitchFamily="18" charset="0"/>
            </a:endParaRPr>
          </a:p>
        </p:txBody>
      </p:sp>
      <p:sp>
        <p:nvSpPr>
          <p:cNvPr id="3" name="TextBox 2"/>
          <p:cNvSpPr txBox="1"/>
          <p:nvPr/>
        </p:nvSpPr>
        <p:spPr>
          <a:xfrm>
            <a:off x="609600" y="2057400"/>
            <a:ext cx="8001000" cy="830997"/>
          </a:xfrm>
          <a:prstGeom prst="rect">
            <a:avLst/>
          </a:prstGeom>
          <a:noFill/>
        </p:spPr>
        <p:txBody>
          <a:bodyPr wrap="square" rtlCol="0">
            <a:spAutoFit/>
          </a:bodyPr>
          <a:lstStyle/>
          <a:p>
            <a:pPr algn="just">
              <a:buFont typeface="Arial" pitchFamily="34" charset="0"/>
              <a:buChar char="•"/>
            </a:pPr>
            <a:r>
              <a:rPr lang="en-IN" sz="2400" b="1" u="sng" dirty="0" smtClean="0">
                <a:latin typeface="Times New Roman" pitchFamily="18" charset="0"/>
                <a:cs typeface="Times New Roman" pitchFamily="18" charset="0"/>
              </a:rPr>
              <a:t>Software’s Required </a:t>
            </a:r>
          </a:p>
          <a:p>
            <a:pPr algn="just"/>
            <a:endParaRPr lang="en-IN" sz="2400" dirty="0" smtClean="0">
              <a:latin typeface="Times New Roman" pitchFamily="18" charset="0"/>
              <a:cs typeface="Times New Roman" pitchFamily="18" charset="0"/>
            </a:endParaRPr>
          </a:p>
        </p:txBody>
      </p:sp>
      <p:sp>
        <p:nvSpPr>
          <p:cNvPr id="9218" name="Rectangle 2"/>
          <p:cNvSpPr>
            <a:spLocks noChangeArrowheads="1"/>
          </p:cNvSpPr>
          <p:nvPr/>
        </p:nvSpPr>
        <p:spPr bwMode="auto">
          <a:xfrm>
            <a:off x="428596" y="3357562"/>
            <a:ext cx="7885557" cy="295465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tab pos="228600" algn="l"/>
                <a:tab pos="457200" algn="l"/>
              </a:tabLst>
            </a:pPr>
            <a:r>
              <a:rPr kumimoji="0" lang="en-US" sz="28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80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Web Technologies : </a:t>
            </a:r>
            <a:r>
              <a:rPr lang="en-US" sz="2800" dirty="0" smtClean="0">
                <a:latin typeface="Arial" pitchFamily="34" charset="0"/>
                <a:ea typeface="Times New Roman" pitchFamily="18" charset="0"/>
                <a:cs typeface="Arial" pitchFamily="34" charset="0"/>
              </a:rPr>
              <a:t>PHP (</a:t>
            </a:r>
            <a:r>
              <a:rPr lang="en-US" sz="2800" dirty="0" err="1" smtClean="0">
                <a:latin typeface="Arial" pitchFamily="34" charset="0"/>
                <a:ea typeface="Times New Roman" pitchFamily="18" charset="0"/>
                <a:cs typeface="Arial" pitchFamily="34" charset="0"/>
              </a:rPr>
              <a:t>Laravel</a:t>
            </a:r>
            <a:r>
              <a:rPr lang="en-US" sz="2800" dirty="0" smtClean="0">
                <a:latin typeface="Arial" pitchFamily="34" charset="0"/>
                <a:ea typeface="Times New Roman" pitchFamily="18" charset="0"/>
                <a:cs typeface="Arial" pitchFamily="34" charset="0"/>
              </a:rPr>
              <a:t>  Framework)</a:t>
            </a:r>
            <a:endParaRPr kumimoji="0" lang="en-US" sz="140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228600" algn="l"/>
                <a:tab pos="457200" algn="l"/>
              </a:tabLst>
            </a:pPr>
            <a:endParaRPr kumimoji="0" lang="en-US" sz="140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228600" algn="l"/>
                <a:tab pos="457200" algn="l"/>
              </a:tabLst>
            </a:pPr>
            <a:r>
              <a:rPr kumimoji="0" lang="en-US" sz="280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Database	         : MY</a:t>
            </a:r>
            <a:r>
              <a:rPr kumimoji="0" lang="en-US" sz="2800" i="0" u="none" strike="noStrike" cap="none" normalizeH="0" dirty="0" smtClean="0">
                <a:ln>
                  <a:noFill/>
                </a:ln>
                <a:solidFill>
                  <a:schemeClr val="tx1"/>
                </a:solidFill>
                <a:effectLst/>
                <a:latin typeface="Arial" pitchFamily="34" charset="0"/>
                <a:ea typeface="Times New Roman" pitchFamily="18" charset="0"/>
                <a:cs typeface="Arial" pitchFamily="34" charset="0"/>
              </a:rPr>
              <a:t> </a:t>
            </a:r>
            <a:r>
              <a:rPr kumimoji="0" lang="en-US" sz="280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SQL </a:t>
            </a:r>
            <a:endParaRPr kumimoji="0" lang="en-US" sz="140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228600" algn="l"/>
                <a:tab pos="457200" algn="l"/>
              </a:tabLst>
            </a:pPr>
            <a:r>
              <a:rPr kumimoji="0" lang="en-US" sz="280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Web Server	         : </a:t>
            </a:r>
            <a:r>
              <a:rPr lang="en-US" sz="2800" dirty="0" smtClean="0">
                <a:latin typeface="Arial" pitchFamily="34" charset="0"/>
                <a:ea typeface="Times New Roman" pitchFamily="18" charset="0"/>
                <a:cs typeface="Arial" pitchFamily="34" charset="0"/>
              </a:rPr>
              <a:t>XAMPP</a:t>
            </a:r>
            <a:endParaRPr kumimoji="0" lang="en-US" sz="140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228600" algn="l"/>
                <a:tab pos="457200" algn="l"/>
              </a:tabLst>
            </a:pPr>
            <a:r>
              <a:rPr kumimoji="0" lang="en-US" sz="280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Operating System   : WINDOWS </a:t>
            </a:r>
            <a:r>
              <a:rPr lang="en-US" sz="2800" dirty="0" smtClean="0">
                <a:latin typeface="Arial" pitchFamily="34" charset="0"/>
                <a:ea typeface="Times New Roman" pitchFamily="18" charset="0"/>
                <a:cs typeface="Arial" pitchFamily="34" charset="0"/>
              </a:rPr>
              <a:t>(any Version</a:t>
            </a:r>
          </a:p>
          <a:p>
            <a:pPr marL="0" marR="0" lvl="0" indent="0" algn="l" defTabSz="914400" rtl="0" eaLnBrk="0" fontAlgn="base" latinLnBrk="0" hangingPunct="0">
              <a:lnSpc>
                <a:spcPct val="100000"/>
              </a:lnSpc>
              <a:spcBef>
                <a:spcPct val="0"/>
              </a:spcBef>
              <a:spcAft>
                <a:spcPct val="0"/>
              </a:spcAft>
              <a:buClrTx/>
              <a:buSzTx/>
              <a:buFontTx/>
              <a:buChar char="•"/>
              <a:tabLst>
                <a:tab pos="228600" algn="l"/>
                <a:tab pos="457200" algn="l"/>
              </a:tabLst>
            </a:pPr>
            <a:r>
              <a:rPr lang="en-US" sz="2800" dirty="0" smtClean="0">
                <a:latin typeface="Arial" pitchFamily="34" charset="0"/>
                <a:ea typeface="Times New Roman" pitchFamily="18" charset="0"/>
                <a:cs typeface="Arial" pitchFamily="34" charset="0"/>
              </a:rPr>
              <a:t> greater than 7.0</a:t>
            </a:r>
          </a:p>
          <a:p>
            <a:pPr marL="0" marR="0" lvl="0" indent="0" algn="l" defTabSz="914400" rtl="0" eaLnBrk="0" fontAlgn="base" latinLnBrk="0" hangingPunct="0">
              <a:lnSpc>
                <a:spcPct val="100000"/>
              </a:lnSpc>
              <a:spcBef>
                <a:spcPct val="0"/>
              </a:spcBef>
              <a:spcAft>
                <a:spcPct val="0"/>
              </a:spcAft>
              <a:buClrTx/>
              <a:buSzTx/>
              <a:buFontTx/>
              <a:buChar char="•"/>
              <a:tabLst>
                <a:tab pos="228600" algn="l"/>
                <a:tab pos="457200" algn="l"/>
              </a:tabLst>
            </a:pPr>
            <a:endParaRPr kumimoji="0" lang="en-US" sz="140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 pos="457200" algn="l"/>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pPr algn="r"/>
            <a:r>
              <a:rPr lang="en-IN" dirty="0" smtClean="0"/>
              <a:t>3</a:t>
            </a:r>
            <a:endParaRPr lang="en-IN" dirty="0"/>
          </a:p>
        </p:txBody>
      </p:sp>
      <p:sp>
        <p:nvSpPr>
          <p:cNvPr id="2" name="Title 1"/>
          <p:cNvSpPr>
            <a:spLocks noGrp="1"/>
          </p:cNvSpPr>
          <p:nvPr>
            <p:ph type="ctrTitle"/>
          </p:nvPr>
        </p:nvSpPr>
        <p:spPr>
          <a:xfrm>
            <a:off x="228600" y="152400"/>
            <a:ext cx="8429684" cy="1470025"/>
          </a:xfrm>
        </p:spPr>
        <p:txBody>
          <a:bodyPr>
            <a:normAutofit fontScale="90000"/>
          </a:bodyPr>
          <a:lstStyle/>
          <a:p>
            <a:pPr algn="ctr"/>
            <a:r>
              <a:rPr lang="en-IN" sz="6000" b="0" dirty="0" smtClean="0">
                <a:solidFill>
                  <a:schemeClr val="tx1"/>
                </a:solidFill>
                <a:latin typeface="Times New Roman" pitchFamily="18" charset="0"/>
                <a:cs typeface="Times New Roman" pitchFamily="18" charset="0"/>
              </a:rPr>
              <a:t>Project Requirements</a:t>
            </a:r>
            <a:br>
              <a:rPr lang="en-IN" sz="6000" b="0" dirty="0" smtClean="0">
                <a:solidFill>
                  <a:schemeClr val="tx1"/>
                </a:solidFill>
                <a:latin typeface="Times New Roman" pitchFamily="18" charset="0"/>
                <a:cs typeface="Times New Roman" pitchFamily="18" charset="0"/>
              </a:rPr>
            </a:br>
            <a:r>
              <a:rPr lang="en-IN" sz="6000" b="0" dirty="0" smtClean="0">
                <a:solidFill>
                  <a:schemeClr val="tx1"/>
                </a:solidFill>
                <a:latin typeface="Times New Roman" pitchFamily="18" charset="0"/>
                <a:cs typeface="Times New Roman" pitchFamily="18" charset="0"/>
              </a:rPr>
              <a:t>(Developer)</a:t>
            </a:r>
            <a:endParaRPr lang="en-IN" sz="6000" b="0" dirty="0">
              <a:solidFill>
                <a:schemeClr val="tx1"/>
              </a:solidFill>
              <a:latin typeface="Times New Roman" pitchFamily="18" charset="0"/>
              <a:cs typeface="Times New Roman" pitchFamily="18" charset="0"/>
            </a:endParaRPr>
          </a:p>
        </p:txBody>
      </p:sp>
      <p:sp>
        <p:nvSpPr>
          <p:cNvPr id="3" name="TextBox 2"/>
          <p:cNvSpPr txBox="1"/>
          <p:nvPr/>
        </p:nvSpPr>
        <p:spPr>
          <a:xfrm>
            <a:off x="642910" y="2071678"/>
            <a:ext cx="6677044" cy="4524315"/>
          </a:xfrm>
          <a:prstGeom prst="rect">
            <a:avLst/>
          </a:prstGeom>
          <a:noFill/>
        </p:spPr>
        <p:txBody>
          <a:bodyPr wrap="square" rtlCol="0">
            <a:spAutoFit/>
          </a:bodyPr>
          <a:lstStyle/>
          <a:p>
            <a:pPr algn="just">
              <a:buFont typeface="Arial" pitchFamily="34" charset="0"/>
              <a:buChar char="•"/>
            </a:pPr>
            <a:r>
              <a:rPr lang="en-IN" sz="2400" b="1" dirty="0" smtClean="0"/>
              <a:t>Software’s Required </a:t>
            </a:r>
          </a:p>
          <a:p>
            <a:pPr lvl="0"/>
            <a:r>
              <a:rPr lang="en-US" sz="2400" dirty="0" smtClean="0"/>
              <a:t>Operating System :  Any version of windows (greater then 7.0)       </a:t>
            </a:r>
            <a:endParaRPr lang="en-IN" sz="2400" dirty="0" smtClean="0"/>
          </a:p>
          <a:p>
            <a:pPr lvl="0"/>
            <a:r>
              <a:rPr lang="en-US" sz="2400" dirty="0" smtClean="0"/>
              <a:t>Scripting  language:   PHP</a:t>
            </a:r>
            <a:endParaRPr lang="en-IN" sz="2400" dirty="0" smtClean="0"/>
          </a:p>
          <a:p>
            <a:pPr lvl="0"/>
            <a:r>
              <a:rPr lang="en-US" sz="2400" dirty="0" smtClean="0"/>
              <a:t>Front-End:                          PHP</a:t>
            </a:r>
            <a:endParaRPr lang="en-IN" sz="2400" dirty="0" smtClean="0"/>
          </a:p>
          <a:p>
            <a:pPr lvl="0"/>
            <a:r>
              <a:rPr lang="en-US" sz="2400" dirty="0" smtClean="0"/>
              <a:t>Back-End:                          MY  SQL</a:t>
            </a:r>
            <a:endParaRPr lang="en-IN" sz="2400" dirty="0" smtClean="0"/>
          </a:p>
          <a:p>
            <a:pPr lvl="0"/>
            <a:r>
              <a:rPr lang="en-US" sz="2400" dirty="0" smtClean="0"/>
              <a:t>Web Server:                        XAMPP</a:t>
            </a:r>
            <a:endParaRPr lang="en-IN" sz="2400" dirty="0" smtClean="0"/>
          </a:p>
          <a:p>
            <a:pPr algn="just"/>
            <a:endParaRPr lang="en-IN" sz="2400" dirty="0" smtClean="0"/>
          </a:p>
          <a:p>
            <a:pPr algn="just"/>
            <a:r>
              <a:rPr lang="en-IN" sz="2400" b="1" dirty="0" smtClean="0"/>
              <a:t>Hardware Required (Minimum Requirement)</a:t>
            </a:r>
          </a:p>
          <a:p>
            <a:r>
              <a:rPr lang="en-US" sz="2400" dirty="0" smtClean="0"/>
              <a:t> Intel Core </a:t>
            </a:r>
            <a:endParaRPr lang="en-IN" sz="2400" dirty="0" smtClean="0"/>
          </a:p>
          <a:p>
            <a:pPr lvl="0"/>
            <a:r>
              <a:rPr lang="en-US" sz="2400" dirty="0" smtClean="0"/>
              <a:t>4 GB  Ram</a:t>
            </a:r>
            <a:r>
              <a:rPr lang="en-IN" sz="2400" dirty="0" smtClean="0"/>
              <a:t>, </a:t>
            </a:r>
            <a:r>
              <a:rPr lang="en-US" sz="2400" dirty="0" smtClean="0"/>
              <a:t>512 KB Cache Memory</a:t>
            </a:r>
            <a:r>
              <a:rPr lang="en-IN" sz="2400" dirty="0" smtClean="0"/>
              <a:t>, </a:t>
            </a:r>
            <a:r>
              <a:rPr lang="en-US" sz="2400" dirty="0" smtClean="0"/>
              <a:t>Hard disk 10 GB </a:t>
            </a:r>
            <a:endParaRPr lang="en-IN" sz="2400" dirty="0" smtClean="0"/>
          </a:p>
          <a:p>
            <a:r>
              <a:rPr lang="en-US" sz="2400" dirty="0" smtClean="0"/>
              <a:t>Microsoft Compatible 101 or more Key Board</a:t>
            </a:r>
            <a:endParaRPr lang="en-IN" sz="24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pPr algn="r"/>
            <a:r>
              <a:rPr lang="en-IN" dirty="0" smtClean="0"/>
              <a:t>4</a:t>
            </a:r>
            <a:endParaRPr lang="en-IN" dirty="0"/>
          </a:p>
        </p:txBody>
      </p:sp>
      <p:sp>
        <p:nvSpPr>
          <p:cNvPr id="2" name="Title 1"/>
          <p:cNvSpPr>
            <a:spLocks noGrp="1"/>
          </p:cNvSpPr>
          <p:nvPr>
            <p:ph type="ctrTitle"/>
          </p:nvPr>
        </p:nvSpPr>
        <p:spPr>
          <a:xfrm>
            <a:off x="571472" y="571480"/>
            <a:ext cx="7772400" cy="1066800"/>
          </a:xfrm>
        </p:spPr>
        <p:txBody>
          <a:bodyPr>
            <a:noAutofit/>
          </a:bodyPr>
          <a:lstStyle/>
          <a:p>
            <a:pPr algn="ctr"/>
            <a:r>
              <a:rPr lang="en-IN" sz="6000" b="0" dirty="0" smtClean="0">
                <a:solidFill>
                  <a:schemeClr val="tx1"/>
                </a:solidFill>
                <a:latin typeface="Times New Roman" pitchFamily="18" charset="0"/>
                <a:cs typeface="Times New Roman" pitchFamily="18" charset="0"/>
              </a:rPr>
              <a:t>Back End Details</a:t>
            </a:r>
            <a:endParaRPr lang="en-IN" sz="6000" b="0" dirty="0">
              <a:solidFill>
                <a:schemeClr val="tx1"/>
              </a:solidFill>
              <a:latin typeface="Times New Roman" pitchFamily="18" charset="0"/>
              <a:cs typeface="Times New Roman" pitchFamily="18" charset="0"/>
            </a:endParaRPr>
          </a:p>
        </p:txBody>
      </p:sp>
      <p:sp>
        <p:nvSpPr>
          <p:cNvPr id="3" name="TextBox 2"/>
          <p:cNvSpPr txBox="1"/>
          <p:nvPr/>
        </p:nvSpPr>
        <p:spPr>
          <a:xfrm>
            <a:off x="533400" y="1619071"/>
            <a:ext cx="8077200" cy="3416320"/>
          </a:xfrm>
          <a:prstGeom prst="rect">
            <a:avLst/>
          </a:prstGeom>
          <a:noFill/>
        </p:spPr>
        <p:txBody>
          <a:bodyPr wrap="square" rtlCol="0">
            <a:spAutoFit/>
          </a:bodyPr>
          <a:lstStyle/>
          <a:p>
            <a:pPr algn="just">
              <a:buFont typeface="Arial" pitchFamily="34" charset="0"/>
              <a:buChar char="•"/>
            </a:pPr>
            <a:r>
              <a:rPr lang="en-US" sz="2400" dirty="0" smtClean="0">
                <a:latin typeface="Times New Roman" pitchFamily="18" charset="0"/>
                <a:cs typeface="Times New Roman" pitchFamily="18" charset="0"/>
              </a:rPr>
              <a:t> MYSQL </a:t>
            </a:r>
          </a:p>
          <a:p>
            <a:pPr algn="just">
              <a:buFont typeface="Arial" pitchFamily="34" charset="0"/>
              <a:buChar char="•"/>
            </a:pPr>
            <a:r>
              <a:rPr lang="en-US" sz="2400" dirty="0" smtClean="0">
                <a:latin typeface="Times New Roman" pitchFamily="18" charset="0"/>
                <a:cs typeface="Times New Roman" pitchFamily="18" charset="0"/>
              </a:rPr>
              <a:t>Other prerequisites.</a:t>
            </a:r>
          </a:p>
          <a:p>
            <a:pPr algn="just">
              <a:buFont typeface="Arial" pitchFamily="34" charset="0"/>
              <a:buChar char="•"/>
            </a:pPr>
            <a:r>
              <a:rPr lang="en-US" sz="2400" dirty="0" smtClean="0">
                <a:latin typeface="Times New Roman" pitchFamily="18" charset="0"/>
                <a:cs typeface="Times New Roman" pitchFamily="18" charset="0"/>
              </a:rPr>
              <a:t>Bootstrap</a:t>
            </a:r>
          </a:p>
          <a:p>
            <a:pPr algn="just">
              <a:buFont typeface="Arial" pitchFamily="34" charset="0"/>
              <a:buChar char="•"/>
            </a:pPr>
            <a:r>
              <a:rPr lang="en-US" sz="2400" dirty="0" err="1" smtClean="0">
                <a:latin typeface="Times New Roman" pitchFamily="18" charset="0"/>
                <a:cs typeface="Times New Roman" pitchFamily="18" charset="0"/>
              </a:rPr>
              <a:t>Php</a:t>
            </a:r>
            <a:r>
              <a:rPr lang="en-US" sz="2400" dirty="0" smtClean="0">
                <a:latin typeface="Times New Roman" pitchFamily="18" charset="0"/>
                <a:cs typeface="Times New Roman" pitchFamily="18" charset="0"/>
              </a:rPr>
              <a:t> crud generator </a:t>
            </a:r>
          </a:p>
          <a:p>
            <a:pPr algn="just">
              <a:buFont typeface="Arial" pitchFamily="34" charset="0"/>
              <a:buChar char="•"/>
            </a:pPr>
            <a:r>
              <a:rPr lang="en-US" sz="2400" dirty="0" err="1" smtClean="0">
                <a:latin typeface="Times New Roman" pitchFamily="18" charset="0"/>
                <a:cs typeface="Times New Roman" pitchFamily="18" charset="0"/>
              </a:rPr>
              <a:t>Laravel</a:t>
            </a:r>
            <a:r>
              <a:rPr lang="en-US" sz="2400" dirty="0" smtClean="0">
                <a:latin typeface="Times New Roman" pitchFamily="18" charset="0"/>
                <a:cs typeface="Times New Roman" pitchFamily="18" charset="0"/>
              </a:rPr>
              <a:t> framework</a:t>
            </a:r>
          </a:p>
          <a:p>
            <a:pPr algn="just">
              <a:buFont typeface="Arial" pitchFamily="34" charset="0"/>
              <a:buChar char="•"/>
            </a:pPr>
            <a:r>
              <a:rPr lang="en-US" sz="2400" dirty="0" err="1" smtClean="0">
                <a:latin typeface="Times New Roman" pitchFamily="18" charset="0"/>
                <a:cs typeface="Times New Roman" pitchFamily="18" charset="0"/>
              </a:rPr>
              <a:t>Datatables</a:t>
            </a:r>
            <a:endParaRPr lang="en-US" sz="2400" dirty="0" smtClean="0">
              <a:latin typeface="Times New Roman" pitchFamily="18" charset="0"/>
              <a:cs typeface="Times New Roman" pitchFamily="18" charset="0"/>
            </a:endParaRPr>
          </a:p>
          <a:p>
            <a:pPr algn="just">
              <a:buFont typeface="Arial" pitchFamily="34" charset="0"/>
              <a:buChar char="•"/>
            </a:pPr>
            <a:r>
              <a:rPr lang="en-US" sz="2400" dirty="0" smtClean="0">
                <a:latin typeface="Times New Roman" pitchFamily="18" charset="0"/>
                <a:cs typeface="Times New Roman" pitchFamily="18" charset="0"/>
              </a:rPr>
              <a:t>Reporting tools</a:t>
            </a:r>
          </a:p>
          <a:p>
            <a:pPr algn="just">
              <a:buFont typeface="Arial" pitchFamily="34" charset="0"/>
              <a:buChar char="•"/>
            </a:pPr>
            <a:endParaRPr lang="en-US" sz="2400" dirty="0" smtClean="0">
              <a:latin typeface="Times New Roman" pitchFamily="18" charset="0"/>
              <a:cs typeface="Times New Roman" pitchFamily="18" charset="0"/>
            </a:endParaRPr>
          </a:p>
          <a:p>
            <a:pPr algn="just">
              <a:buFont typeface="Arial" pitchFamily="34" charset="0"/>
              <a:buChar char="•"/>
            </a:pPr>
            <a:endParaRPr lang="en-US" sz="24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Footer Placeholder 14"/>
          <p:cNvSpPr>
            <a:spLocks noGrp="1"/>
          </p:cNvSpPr>
          <p:nvPr>
            <p:ph type="ftr" sz="quarter" idx="11"/>
          </p:nvPr>
        </p:nvSpPr>
        <p:spPr/>
        <p:txBody>
          <a:bodyPr/>
          <a:lstStyle/>
          <a:p>
            <a:pPr algn="r"/>
            <a:r>
              <a:rPr lang="en-IN" dirty="0" smtClean="0"/>
              <a:t>12</a:t>
            </a:r>
            <a:endParaRPr lang="en-IN" dirty="0"/>
          </a:p>
        </p:txBody>
      </p:sp>
      <p:sp>
        <p:nvSpPr>
          <p:cNvPr id="2" name="Title 1"/>
          <p:cNvSpPr>
            <a:spLocks noGrp="1"/>
          </p:cNvSpPr>
          <p:nvPr>
            <p:ph type="ctrTitle"/>
          </p:nvPr>
        </p:nvSpPr>
        <p:spPr>
          <a:xfrm>
            <a:off x="685800" y="76200"/>
            <a:ext cx="7772400" cy="1066800"/>
          </a:xfrm>
        </p:spPr>
        <p:txBody>
          <a:bodyPr>
            <a:noAutofit/>
          </a:bodyPr>
          <a:lstStyle/>
          <a:p>
            <a:pPr algn="ctr"/>
            <a:r>
              <a:rPr lang="en-US" sz="6000" b="0" dirty="0" smtClean="0">
                <a:solidFill>
                  <a:schemeClr val="tx1"/>
                </a:solidFill>
                <a:latin typeface="Times New Roman" pitchFamily="18" charset="0"/>
                <a:cs typeface="Times New Roman" pitchFamily="18" charset="0"/>
              </a:rPr>
              <a:t>Data Flow Diagram</a:t>
            </a:r>
            <a:endParaRPr lang="en-IN" sz="6000" b="0" dirty="0">
              <a:solidFill>
                <a:schemeClr val="tx1"/>
              </a:solidFill>
              <a:latin typeface="Times New Roman" pitchFamily="18" charset="0"/>
              <a:cs typeface="Times New Roman" pitchFamily="18" charset="0"/>
            </a:endParaRPr>
          </a:p>
        </p:txBody>
      </p:sp>
      <p:pic>
        <p:nvPicPr>
          <p:cNvPr id="4097" name="Picture 1" descr="C:\Users\user\Desktop\Capture.PNG"/>
          <p:cNvPicPr>
            <a:picLocks noChangeAspect="1" noChangeArrowheads="1"/>
          </p:cNvPicPr>
          <p:nvPr/>
        </p:nvPicPr>
        <p:blipFill>
          <a:blip r:embed="rId2"/>
          <a:srcRect/>
          <a:stretch>
            <a:fillRect/>
          </a:stretch>
        </p:blipFill>
        <p:spPr bwMode="auto">
          <a:xfrm>
            <a:off x="2143108" y="1142984"/>
            <a:ext cx="4581525" cy="5491181"/>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IN"/>
          </a:p>
        </p:txBody>
      </p:sp>
      <p:pic>
        <p:nvPicPr>
          <p:cNvPr id="5" name="Content Placeholder 4" descr="kj.PNG"/>
          <p:cNvPicPr>
            <a:picLocks noGrp="1" noChangeAspect="1"/>
          </p:cNvPicPr>
          <p:nvPr>
            <p:ph sz="quarter" idx="1"/>
          </p:nvPr>
        </p:nvPicPr>
        <p:blipFill>
          <a:blip r:embed="rId2"/>
          <a:stretch>
            <a:fillRect/>
          </a:stretch>
        </p:blipFill>
        <p:spPr>
          <a:xfrm>
            <a:off x="1214414" y="500042"/>
            <a:ext cx="5857916" cy="5304182"/>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Footer Placeholder 14"/>
          <p:cNvSpPr>
            <a:spLocks noGrp="1"/>
          </p:cNvSpPr>
          <p:nvPr>
            <p:ph type="ftr" sz="quarter" idx="11"/>
          </p:nvPr>
        </p:nvSpPr>
        <p:spPr/>
        <p:txBody>
          <a:bodyPr/>
          <a:lstStyle/>
          <a:p>
            <a:pPr algn="r"/>
            <a:r>
              <a:rPr lang="en-IN" dirty="0" smtClean="0"/>
              <a:t>12</a:t>
            </a:r>
            <a:endParaRPr lang="en-IN" dirty="0"/>
          </a:p>
        </p:txBody>
      </p:sp>
      <p:sp>
        <p:nvSpPr>
          <p:cNvPr id="2" name="Title 1"/>
          <p:cNvSpPr>
            <a:spLocks noGrp="1"/>
          </p:cNvSpPr>
          <p:nvPr>
            <p:ph type="ctrTitle"/>
          </p:nvPr>
        </p:nvSpPr>
        <p:spPr>
          <a:xfrm>
            <a:off x="685800" y="76200"/>
            <a:ext cx="7772400" cy="1295400"/>
          </a:xfrm>
        </p:spPr>
        <p:txBody>
          <a:bodyPr>
            <a:noAutofit/>
          </a:bodyPr>
          <a:lstStyle/>
          <a:p>
            <a:pPr algn="ctr"/>
            <a:r>
              <a:rPr lang="en-US" sz="6000" b="0" dirty="0" smtClean="0">
                <a:solidFill>
                  <a:schemeClr val="tx1"/>
                </a:solidFill>
                <a:latin typeface="Times New Roman" pitchFamily="18" charset="0"/>
                <a:cs typeface="Times New Roman" pitchFamily="18" charset="0"/>
              </a:rPr>
              <a:t>Work Flow Diagram</a:t>
            </a:r>
            <a:endParaRPr lang="en-IN" sz="6000" b="0" dirty="0">
              <a:solidFill>
                <a:schemeClr val="tx1"/>
              </a:solidFill>
              <a:latin typeface="Times New Roman" pitchFamily="18" charset="0"/>
              <a:cs typeface="Times New Roman" pitchFamily="18" charset="0"/>
            </a:endParaRPr>
          </a:p>
        </p:txBody>
      </p:sp>
      <p:pic>
        <p:nvPicPr>
          <p:cNvPr id="5121" name="Picture 1"/>
          <p:cNvPicPr>
            <a:picLocks noChangeAspect="1" noChangeArrowheads="1"/>
          </p:cNvPicPr>
          <p:nvPr/>
        </p:nvPicPr>
        <p:blipFill>
          <a:blip r:embed="rId2"/>
          <a:srcRect/>
          <a:stretch>
            <a:fillRect/>
          </a:stretch>
        </p:blipFill>
        <p:spPr bwMode="auto">
          <a:xfrm>
            <a:off x="1643042" y="1357298"/>
            <a:ext cx="5648325"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599</TotalTime>
  <Words>560</Words>
  <Application>Microsoft Office PowerPoint</Application>
  <PresentationFormat>On-screen Show (4:3)</PresentationFormat>
  <Paragraphs>100</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Franklin Gothic Book</vt:lpstr>
      <vt:lpstr>Perpetua</vt:lpstr>
      <vt:lpstr>Times New Roman</vt:lpstr>
      <vt:lpstr>Wingdings 2</vt:lpstr>
      <vt:lpstr>Equity</vt:lpstr>
      <vt:lpstr>        ADMINISTRATION  SYSTEM  FOR  VARDHAN  HOSPITAL RAIPUR  </vt:lpstr>
      <vt:lpstr>Introduction And Objectives of project</vt:lpstr>
      <vt:lpstr>Application Area</vt:lpstr>
      <vt:lpstr>Project Requirements (End User)</vt:lpstr>
      <vt:lpstr>Project Requirements (Developer)</vt:lpstr>
      <vt:lpstr>Back End Details</vt:lpstr>
      <vt:lpstr>Data Flow Diagram</vt:lpstr>
      <vt:lpstr>PowerPoint Presentation</vt:lpstr>
      <vt:lpstr>Work Flow Diagram</vt:lpstr>
      <vt:lpstr> Front End Details HOME PAGE</vt:lpstr>
      <vt:lpstr>REGISTRATION PAGE</vt:lpstr>
      <vt:lpstr>  Inpatient Registration </vt:lpstr>
      <vt:lpstr>  Adminstration </vt:lpstr>
      <vt:lpstr>PowerPoint Presentation</vt:lpstr>
      <vt:lpstr>PowerPoint Presentation</vt:lpstr>
      <vt:lpstr>Expected Outcomes</vt:lpstr>
      <vt:lpstr>Future scope</vt:lpstr>
      <vt:lpstr>References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Project</dc:title>
  <dc:creator>Raj</dc:creator>
  <cp:lastModifiedBy>aditya raj sharma</cp:lastModifiedBy>
  <cp:revision>143</cp:revision>
  <dcterms:created xsi:type="dcterms:W3CDTF">2012-01-24T13:52:50Z</dcterms:created>
  <dcterms:modified xsi:type="dcterms:W3CDTF">2022-01-31T10:25:06Z</dcterms:modified>
</cp:coreProperties>
</file>