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71"/>
  </p:notesMasterIdLst>
  <p:handoutMasterIdLst>
    <p:handoutMasterId r:id="rId72"/>
  </p:handoutMasterIdLst>
  <p:sldIdLst>
    <p:sldId id="542" r:id="rId3"/>
    <p:sldId id="1085" r:id="rId4"/>
    <p:sldId id="1157" r:id="rId5"/>
    <p:sldId id="1158" r:id="rId6"/>
    <p:sldId id="1242" r:id="rId7"/>
    <p:sldId id="1164" r:id="rId8"/>
    <p:sldId id="1165" r:id="rId9"/>
    <p:sldId id="1166" r:id="rId10"/>
    <p:sldId id="1167" r:id="rId11"/>
    <p:sldId id="1168" r:id="rId12"/>
    <p:sldId id="1169" r:id="rId13"/>
    <p:sldId id="1170" r:id="rId14"/>
    <p:sldId id="1171" r:id="rId15"/>
    <p:sldId id="1201" r:id="rId16"/>
    <p:sldId id="1173" r:id="rId17"/>
    <p:sldId id="1174" r:id="rId18"/>
    <p:sldId id="1175" r:id="rId19"/>
    <p:sldId id="1240" r:id="rId20"/>
    <p:sldId id="1176" r:id="rId21"/>
    <p:sldId id="1177" r:id="rId22"/>
    <p:sldId id="1178" r:id="rId23"/>
    <p:sldId id="1202" r:id="rId24"/>
    <p:sldId id="1203" r:id="rId25"/>
    <p:sldId id="1204" r:id="rId26"/>
    <p:sldId id="1205" r:id="rId27"/>
    <p:sldId id="1206" r:id="rId28"/>
    <p:sldId id="1207" r:id="rId29"/>
    <p:sldId id="1208" r:id="rId30"/>
    <p:sldId id="1209" r:id="rId31"/>
    <p:sldId id="1210" r:id="rId32"/>
    <p:sldId id="1211" r:id="rId33"/>
    <p:sldId id="1179" r:id="rId34"/>
    <p:sldId id="1180" r:id="rId35"/>
    <p:sldId id="1241" r:id="rId36"/>
    <p:sldId id="1181" r:id="rId37"/>
    <p:sldId id="1182" r:id="rId38"/>
    <p:sldId id="1183" r:id="rId39"/>
    <p:sldId id="1184" r:id="rId40"/>
    <p:sldId id="1185" r:id="rId41"/>
    <p:sldId id="1214" r:id="rId42"/>
    <p:sldId id="1216" r:id="rId43"/>
    <p:sldId id="1217" r:id="rId44"/>
    <p:sldId id="1243" r:id="rId45"/>
    <p:sldId id="1188" r:id="rId46"/>
    <p:sldId id="1218" r:id="rId47"/>
    <p:sldId id="1227" r:id="rId48"/>
    <p:sldId id="1231" r:id="rId49"/>
    <p:sldId id="1219" r:id="rId50"/>
    <p:sldId id="1190" r:id="rId51"/>
    <p:sldId id="1191" r:id="rId52"/>
    <p:sldId id="1192" r:id="rId53"/>
    <p:sldId id="1193" r:id="rId54"/>
    <p:sldId id="1228" r:id="rId55"/>
    <p:sldId id="1225" r:id="rId56"/>
    <p:sldId id="1195" r:id="rId57"/>
    <p:sldId id="1220" r:id="rId58"/>
    <p:sldId id="1221" r:id="rId59"/>
    <p:sldId id="1222" r:id="rId60"/>
    <p:sldId id="1198" r:id="rId61"/>
    <p:sldId id="1224" r:id="rId62"/>
    <p:sldId id="1200" r:id="rId63"/>
    <p:sldId id="1234" r:id="rId64"/>
    <p:sldId id="1235" r:id="rId65"/>
    <p:sldId id="1236" r:id="rId66"/>
    <p:sldId id="1237" r:id="rId67"/>
    <p:sldId id="1238" r:id="rId68"/>
    <p:sldId id="1232" r:id="rId69"/>
    <p:sldId id="1233" r:id="rId70"/>
  </p:sldIdLst>
  <p:sldSz cx="9144000" cy="6858000" type="screen4x3"/>
  <p:notesSz cx="7302500" cy="9586913"/>
  <p:custDataLst>
    <p:tags r:id="rId7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FF5"/>
    <a:srgbClr val="E0E0E0"/>
    <a:srgbClr val="FFFFFF"/>
    <a:srgbClr val="FCFCFC"/>
    <a:srgbClr val="DF9F98"/>
    <a:srgbClr val="D6CDEE"/>
    <a:srgbClr val="F7F5CD"/>
    <a:srgbClr val="FFABAA"/>
    <a:srgbClr val="000000"/>
    <a:srgbClr val="B2E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49" autoAdjust="0"/>
  </p:normalViewPr>
  <p:slideViewPr>
    <p:cSldViewPr snapToGrid="0" snapToObjects="1">
      <p:cViewPr varScale="1">
        <p:scale>
          <a:sx n="91" d="100"/>
          <a:sy n="91" d="100"/>
        </p:scale>
        <p:origin x="795" y="48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15585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gs" Target="tags/tag1.xml"/><Relationship Id="rId78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pumemgap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880015299171499"/>
          <c:y val="6.0185185185185203E-2"/>
          <c:w val="0.51180020900165302"/>
          <c:h val="0.80722222222222195"/>
        </c:manualLayout>
      </c:layout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Disk seek time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data!$B$2:$B$9</c:f>
              <c:numCache>
                <c:formatCode>#,##0</c:formatCode>
                <c:ptCount val="8"/>
                <c:pt idx="0">
                  <c:v>75000000</c:v>
                </c:pt>
                <c:pt idx="1">
                  <c:v>28000000</c:v>
                </c:pt>
                <c:pt idx="2">
                  <c:v>10000000</c:v>
                </c:pt>
                <c:pt idx="3">
                  <c:v>8000000</c:v>
                </c:pt>
                <c:pt idx="4">
                  <c:v>6000000</c:v>
                </c:pt>
                <c:pt idx="5">
                  <c:v>5000000</c:v>
                </c:pt>
                <c:pt idx="6">
                  <c:v>3000000</c:v>
                </c:pt>
                <c:pt idx="7">
                  <c:v>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EFB-802A-1495EE91B6F6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SSD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data!$C$2:$C$9</c:f>
              <c:numCache>
                <c:formatCode>General</c:formatCode>
                <c:ptCount val="8"/>
                <c:pt idx="7" formatCode="#,##0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EFB-802A-1495EE91B6F6}"/>
            </c:ext>
          </c:extLst>
        </c:ser>
        <c:ser>
          <c:idx val="3"/>
          <c:order val="2"/>
          <c:tx>
            <c:strRef>
              <c:f>data!$D$1</c:f>
              <c:strCache>
                <c:ptCount val="1"/>
                <c:pt idx="0">
                  <c:v>DRAM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data!$D$2:$D$9</c:f>
              <c:numCache>
                <c:formatCode>#,##0</c:formatCode>
                <c:ptCount val="8"/>
                <c:pt idx="0" formatCode="General">
                  <c:v>200</c:v>
                </c:pt>
                <c:pt idx="1">
                  <c:v>100</c:v>
                </c:pt>
                <c:pt idx="2" formatCode="General">
                  <c:v>70</c:v>
                </c:pt>
                <c:pt idx="3" formatCode="General">
                  <c:v>60</c:v>
                </c:pt>
                <c:pt idx="4" formatCode="General">
                  <c:v>55</c:v>
                </c:pt>
                <c:pt idx="5" formatCode="General">
                  <c:v>50</c:v>
                </c:pt>
                <c:pt idx="6" formatCode="General">
                  <c:v>40</c:v>
                </c:pt>
                <c:pt idx="7" formatCode="General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C7-4EFB-802A-1495EE91B6F6}"/>
            </c:ext>
          </c:extLst>
        </c:ser>
        <c:ser>
          <c:idx val="4"/>
          <c:order val="3"/>
          <c:tx>
            <c:strRef>
              <c:f>data!$E$1</c:f>
              <c:strCache>
                <c:ptCount val="1"/>
                <c:pt idx="0">
                  <c:v>SRAM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150</c:v>
                </c:pt>
                <c:pt idx="1">
                  <c:v>35</c:v>
                </c:pt>
                <c:pt idx="2">
                  <c:v>15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C7-4EFB-802A-1495EE91B6F6}"/>
            </c:ext>
          </c:extLst>
        </c:ser>
        <c:ser>
          <c:idx val="5"/>
          <c:order val="4"/>
          <c:tx>
            <c:strRef>
              <c:f>data!$F$1</c:f>
              <c:strCache>
                <c:ptCount val="1"/>
                <c:pt idx="0">
                  <c:v>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data!$F$2:$F$9</c:f>
              <c:numCache>
                <c:formatCode>General</c:formatCode>
                <c:ptCount val="8"/>
                <c:pt idx="0">
                  <c:v>166</c:v>
                </c:pt>
                <c:pt idx="1">
                  <c:v>50</c:v>
                </c:pt>
                <c:pt idx="2">
                  <c:v>6</c:v>
                </c:pt>
                <c:pt idx="3">
                  <c:v>1.6</c:v>
                </c:pt>
                <c:pt idx="4">
                  <c:v>0.3</c:v>
                </c:pt>
                <c:pt idx="5">
                  <c:v>0.5</c:v>
                </c:pt>
                <c:pt idx="6">
                  <c:v>0.4</c:v>
                </c:pt>
                <c:pt idx="7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C7-4EFB-802A-1495EE91B6F6}"/>
            </c:ext>
          </c:extLst>
        </c:ser>
        <c:ser>
          <c:idx val="6"/>
          <c:order val="5"/>
          <c:tx>
            <c:strRef>
              <c:f>data!$G$1</c:f>
              <c:strCache>
                <c:ptCount val="1"/>
                <c:pt idx="0">
                  <c:v>Effective 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data!$G$2:$G$9</c:f>
              <c:numCache>
                <c:formatCode>General</c:formatCode>
                <c:ptCount val="8"/>
                <c:pt idx="4">
                  <c:v>0.3</c:v>
                </c:pt>
                <c:pt idx="5">
                  <c:v>0.25</c:v>
                </c:pt>
                <c:pt idx="6">
                  <c:v>0.1</c:v>
                </c:pt>
                <c:pt idx="7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C7-4EFB-802A-1495EE91B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477312"/>
        <c:axId val="90479616"/>
      </c:lineChart>
      <c:catAx>
        <c:axId val="90477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txPr>
          <a:bodyPr rot="0" vert="horz" anchor="ctr" anchorCtr="1"/>
          <a:lstStyle/>
          <a:p>
            <a:pPr>
              <a:defRPr/>
            </a:pPr>
            <a:endParaRPr lang="en-US"/>
          </a:p>
        </c:txPr>
        <c:crossAx val="90479616"/>
        <c:crossesAt val="0"/>
        <c:auto val="1"/>
        <c:lblAlgn val="ctr"/>
        <c:lblOffset val="100"/>
        <c:noMultiLvlLbl val="0"/>
      </c:catAx>
      <c:valAx>
        <c:axId val="90479616"/>
        <c:scaling>
          <c:logBase val="10"/>
          <c:orientation val="minMax"/>
          <c:min val="0.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(ns)</a:t>
                </a:r>
              </a:p>
            </c:rich>
          </c:tx>
          <c:overlay val="0"/>
        </c:title>
        <c:numFmt formatCode="#,##0.0" sourceLinked="0"/>
        <c:majorTickMark val="out"/>
        <c:minorTickMark val="none"/>
        <c:tickLblPos val="nextTo"/>
        <c:crossAx val="90477312"/>
        <c:crosses val="autoZero"/>
        <c:crossBetween val="between"/>
        <c:minorUnit val="10"/>
      </c:valAx>
      <c:spPr>
        <a:ln>
          <a:noFill/>
        </a:ln>
      </c:spPr>
    </c:plotArea>
    <c:legend>
      <c:legendPos val="r"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3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82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400050"/>
            <a:ext cx="4792663" cy="3594100"/>
          </a:xfrm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123" y="4247554"/>
            <a:ext cx="6952232" cy="518034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16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5800" cy="5222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5375" cy="78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42913" y="6345238"/>
            <a:ext cx="447675" cy="395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3000"/>
              </a:lnSpc>
              <a:buClr>
                <a:srgbClr val="000066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BC07E77-5360-6D43-8AEB-E24B08212AFE}" type="slidenum">
              <a:rPr lang="en-GB" b="0">
                <a:solidFill>
                  <a:srgbClr val="000066"/>
                </a:solidFill>
                <a:latin typeface="Times New Roman" charset="0"/>
              </a:rPr>
              <a:pPr algn="ctr" defTabSz="457200">
                <a:lnSpc>
                  <a:spcPct val="83000"/>
                </a:lnSpc>
                <a:buClr>
                  <a:srgbClr val="000066"/>
                </a:buClr>
                <a:buSzPct val="100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GB" b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561263" y="6392863"/>
            <a:ext cx="108585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8000"/>
              </a:lnSpc>
              <a:buClr>
                <a:srgbClr val="000066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b="0">
                <a:solidFill>
                  <a:srgbClr val="660033"/>
                </a:solidFill>
                <a:latin typeface="Helvetica" charset="0"/>
              </a:rPr>
              <a:t>15-213, F’08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5pPr>
      <a:lvl6pPr marL="15367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6pPr>
      <a:lvl7pPr marL="19939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7pPr>
      <a:lvl8pPr marL="24511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8pPr>
      <a:lvl9pPr marL="29083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9pPr>
    </p:titleStyle>
    <p:bodyStyle>
      <a:lvl1pPr marL="384175" indent="-384175" algn="l" defTabSz="457200" rtl="0" eaLnBrk="0" fontAlgn="base" hangingPunct="0">
        <a:lnSpc>
          <a:spcPct val="93000"/>
        </a:lnSpc>
        <a:spcBef>
          <a:spcPts val="1500"/>
        </a:spcBef>
        <a:spcAft>
          <a:spcPct val="0"/>
        </a:spcAft>
        <a:buClr>
          <a:srgbClr val="660033"/>
        </a:buClr>
        <a:buSzPct val="45000"/>
        <a:buFont typeface="Wingdings" charset="2"/>
        <a:buChar char=""/>
        <a:defRPr sz="2400" b="1">
          <a:solidFill>
            <a:srgbClr val="0033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46063" algn="l" defTabSz="457200" rtl="0" eaLnBrk="0" fontAlgn="base" hangingPunct="0">
        <a:lnSpc>
          <a:spcPct val="98000"/>
        </a:lnSpc>
        <a:spcBef>
          <a:spcPts val="625"/>
        </a:spcBef>
        <a:spcAft>
          <a:spcPct val="0"/>
        </a:spcAft>
        <a:buClr>
          <a:srgbClr val="660033"/>
        </a:buClr>
        <a:buSzPct val="45000"/>
        <a:buFont typeface="Wingdings" charset="2"/>
        <a:buChar char=""/>
        <a:defRPr sz="2000" b="1">
          <a:solidFill>
            <a:srgbClr val="000066"/>
          </a:solidFill>
          <a:latin typeface="+mn-lt"/>
          <a:ea typeface="ＭＳ Ｐゴシック" charset="-128"/>
        </a:defRPr>
      </a:lvl2pPr>
      <a:lvl3pPr marL="1144588" indent="-236538" algn="l" defTabSz="457200" rtl="0" eaLnBrk="0" fontAlgn="base" hangingPunct="0">
        <a:lnSpc>
          <a:spcPct val="104000"/>
        </a:lnSpc>
        <a:spcBef>
          <a:spcPts val="225"/>
        </a:spcBef>
        <a:spcAft>
          <a:spcPct val="0"/>
        </a:spcAft>
        <a:buClr>
          <a:srgbClr val="005400"/>
        </a:buClr>
        <a:buSzPct val="45000"/>
        <a:buFont typeface="Wingdings" charset="2"/>
        <a:buChar char=""/>
        <a:defRPr b="1">
          <a:solidFill>
            <a:srgbClr val="000099"/>
          </a:solidFill>
          <a:latin typeface="+mn-lt"/>
          <a:ea typeface="ＭＳ Ｐゴシック" charset="-128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45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b="1">
          <a:solidFill>
            <a:srgbClr val="000066"/>
          </a:solidFill>
          <a:latin typeface="+mn-lt"/>
          <a:ea typeface="ＭＳ Ｐゴシック" charset="-128"/>
        </a:defRPr>
      </a:lvl4pPr>
      <a:lvl5pPr marL="2449513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5pPr>
      <a:lvl6pPr marL="29067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6pPr>
      <a:lvl7pPr marL="33639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7pPr>
      <a:lvl8pPr marL="38211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8pPr>
      <a:lvl9pPr marL="42783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31950"/>
            <a:ext cx="7772400" cy="1644650"/>
          </a:xfrm>
        </p:spPr>
        <p:txBody>
          <a:bodyPr/>
          <a:lstStyle/>
          <a:p>
            <a:pPr marL="0" indent="0"/>
            <a:r>
              <a:rPr lang="en-US" dirty="0"/>
              <a:t>The Memory Hierarchy</a:t>
            </a:r>
            <a:br>
              <a:rPr lang="en-US" dirty="0"/>
            </a:br>
            <a:br>
              <a:rPr lang="en-US"/>
            </a:br>
            <a:r>
              <a:rPr lang="en-US" sz="2000" b="0"/>
              <a:t>15-213/18-213/15-513: </a:t>
            </a:r>
            <a:r>
              <a:rPr lang="en-US" sz="2000" b="0" dirty="0"/>
              <a:t>Introduction to Computer Systems</a:t>
            </a:r>
            <a:br>
              <a:rPr lang="en-US" b="0" dirty="0"/>
            </a:br>
            <a:r>
              <a:rPr lang="en-US" sz="2000" b="0" dirty="0"/>
              <a:t>11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3, 2017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Today’s Instructor:</a:t>
            </a:r>
            <a:r>
              <a:rPr lang="en-US" dirty="0"/>
              <a:t> </a:t>
            </a:r>
          </a:p>
          <a:p>
            <a:r>
              <a:rPr lang="en-US" dirty="0"/>
              <a:t>Phil Gibbons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(3)</a:t>
            </a:r>
          </a:p>
        </p:txBody>
      </p:sp>
      <p:sp>
        <p:nvSpPr>
          <p:cNvPr id="69660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read word x from the bus and copies it into register %</a:t>
            </a:r>
            <a:r>
              <a:rPr lang="en-US" dirty="0" err="1"/>
              <a:t>rax</a:t>
            </a:r>
            <a:r>
              <a:rPr lang="en-US" dirty="0"/>
              <a:t>.</a:t>
            </a: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89100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9648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V="1">
            <a:off x="2271713" y="3276600"/>
            <a:ext cx="0" cy="7620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477000" y="3471446"/>
            <a:ext cx="149909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7662863" y="41741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1206236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4263807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4648200" y="2438400"/>
            <a:ext cx="30572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6550136C-E1DD-4962-BF25-5A3F528C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3118202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0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4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(1)</a:t>
            </a:r>
          </a:p>
        </p:txBody>
      </p:sp>
      <p:sp>
        <p:nvSpPr>
          <p:cNvPr id="90141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places address A on bus. Main memory reads it and waits for the corresponding data word to arrive.</a:t>
            </a: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5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1658509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D25509-ED8D-49F0-95F5-7ABC8E18BF47}"/>
              </a:ext>
            </a:extLst>
          </p:cNvPr>
          <p:cNvGrpSpPr/>
          <p:nvPr/>
        </p:nvGrpSpPr>
        <p:grpSpPr>
          <a:xfrm>
            <a:off x="2805113" y="3808998"/>
            <a:ext cx="3962400" cy="382002"/>
            <a:chOff x="2805113" y="3808998"/>
            <a:chExt cx="3962400" cy="382002"/>
          </a:xfrm>
        </p:grpSpPr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>
              <a:off x="2805113" y="4191000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5776050" y="3808998"/>
              <a:ext cx="30970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>
                  <a:latin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000">
              <a:latin typeface="Calibri" panose="020F0502020204030204" pitchFamily="34" charset="0"/>
            </a:endParaRP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6583971" y="347144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7662863" y="41741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1206236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4263807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4648200" y="2438400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(2)</a:t>
            </a:r>
          </a:p>
        </p:txBody>
      </p:sp>
      <p:sp>
        <p:nvSpPr>
          <p:cNvPr id="91166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/>
            <a:r>
              <a:rPr lang="en-US" dirty="0"/>
              <a:t> CPU places data word </a:t>
            </a:r>
            <a:r>
              <a:rPr lang="en-US" dirty="0" err="1"/>
              <a:t>y</a:t>
            </a:r>
            <a:r>
              <a:rPr lang="en-US" dirty="0"/>
              <a:t> on the bus.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5243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4329113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2871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9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0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1653747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1153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2266950" y="3305503"/>
            <a:ext cx="0" cy="9144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0417DE-4608-4815-A6F7-EB4E113FC4FE}"/>
              </a:ext>
            </a:extLst>
          </p:cNvPr>
          <p:cNvGrpSpPr/>
          <p:nvPr/>
        </p:nvGrpSpPr>
        <p:grpSpPr>
          <a:xfrm>
            <a:off x="2266950" y="3824387"/>
            <a:ext cx="4495800" cy="366613"/>
            <a:chOff x="2266950" y="3824387"/>
            <a:chExt cx="4495800" cy="366613"/>
          </a:xfrm>
        </p:grpSpPr>
        <p:sp>
          <p:nvSpPr>
            <p:cNvPr id="91155" name="Text Box 19"/>
            <p:cNvSpPr txBox="1">
              <a:spLocks noChangeArrowheads="1"/>
            </p:cNvSpPr>
            <p:nvPr/>
          </p:nvSpPr>
          <p:spPr bwMode="auto">
            <a:xfrm>
              <a:off x="5783263" y="3824387"/>
              <a:ext cx="2696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i="1">
                  <a:latin typeface="Calibri" panose="020F0502020204030204" pitchFamily="34" charset="0"/>
                </a:rPr>
                <a:t>y</a:t>
              </a:r>
            </a:p>
          </p:txBody>
        </p:sp>
        <p:sp>
          <p:nvSpPr>
            <p:cNvPr id="91157" name="Line 21"/>
            <p:cNvSpPr>
              <a:spLocks noChangeShapeType="1"/>
            </p:cNvSpPr>
            <p:nvPr/>
          </p:nvSpPr>
          <p:spPr bwMode="auto">
            <a:xfrm>
              <a:off x="2266950" y="4191000"/>
              <a:ext cx="44958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6762750" y="42672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6518440" y="347144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658100" y="4189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1201474" y="3015248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4259045" y="3716923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4652962" y="2438400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(3)</a:t>
            </a:r>
          </a:p>
        </p:txBody>
      </p:sp>
      <p:sp>
        <p:nvSpPr>
          <p:cNvPr id="92187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1638" indent="-401638"/>
            <a:r>
              <a:rPr lang="en-US" dirty="0"/>
              <a:t>Main memory reads data word y from the bus and stores it at address A.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5" name="AutoShape 5"/>
          <p:cNvSpPr>
            <a:spLocks noChangeArrowheads="1"/>
          </p:cNvSpPr>
          <p:nvPr/>
        </p:nvSpPr>
        <p:spPr bwMode="auto">
          <a:xfrm>
            <a:off x="5248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333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7" name="AutoShape 7"/>
          <p:cNvSpPr>
            <a:spLocks noChangeArrowheads="1"/>
          </p:cNvSpPr>
          <p:nvPr/>
        </p:nvSpPr>
        <p:spPr bwMode="auto">
          <a:xfrm>
            <a:off x="2876550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4" name="AutoShape 14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1609725" y="234214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2177" name="AutoShape 17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976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6767513" y="426402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endParaRPr lang="en-US" sz="10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6529996" y="3467005"/>
            <a:ext cx="13910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7678738" y="3668713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7662863" y="417094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1241981" y="3014246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4224338" y="3697873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4638675" y="2466975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disk"/>
          <p:cNvPicPr>
            <a:picLocks noChangeAspect="1" noChangeArrowheads="1"/>
          </p:cNvPicPr>
          <p:nvPr/>
        </p:nvPicPr>
        <p:blipFill>
          <a:blip r:embed="rId3"/>
          <a:srcRect l="11427" t="11632" b="8240"/>
          <a:stretch>
            <a:fillRect/>
          </a:stretch>
        </p:blipFill>
        <p:spPr bwMode="auto">
          <a:xfrm>
            <a:off x="1828800" y="1219200"/>
            <a:ext cx="6496050" cy="4724400"/>
          </a:xfrm>
          <a:prstGeom prst="rect">
            <a:avLst/>
          </a:prstGeom>
          <a:noFill/>
        </p:spPr>
      </p:pic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Disk Drive?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733800" y="1219200"/>
            <a:ext cx="113204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2590800" y="1752600"/>
            <a:ext cx="182880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286000" y="1371600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Arm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1600200" y="281940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914400" y="2362200"/>
            <a:ext cx="1319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Actuator</a:t>
            </a: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H="1">
            <a:off x="6629400" y="1981200"/>
            <a:ext cx="9144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315200" y="1524000"/>
            <a:ext cx="116448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Platters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V="1">
            <a:off x="2286000" y="4572000"/>
            <a:ext cx="2286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8" name="AutoShape 12"/>
          <p:cNvSpPr>
            <a:spLocks noChangeArrowheads="1"/>
          </p:cNvSpPr>
          <p:nvPr/>
        </p:nvSpPr>
        <p:spPr bwMode="auto">
          <a:xfrm flipH="1">
            <a:off x="5638800" y="4724400"/>
            <a:ext cx="1200498" cy="609600"/>
          </a:xfrm>
          <a:prstGeom prst="curvedUpArrow">
            <a:avLst>
              <a:gd name="adj1" fmla="val 57500"/>
              <a:gd name="adj2" fmla="val 98466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839298" y="4192588"/>
            <a:ext cx="201023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Electronics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(including a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processor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and memory!)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4419600" y="1676400"/>
            <a:ext cx="12192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1551504" y="5181600"/>
            <a:ext cx="146899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SCSI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connector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5410200" y="6216650"/>
            <a:ext cx="345639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</a:rPr>
              <a:t>Image courtesy of Seagate Technology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Geometry</a:t>
            </a:r>
          </a:p>
        </p:txBody>
      </p:sp>
      <p:sp>
        <p:nvSpPr>
          <p:cNvPr id="93230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dirty="0"/>
              <a:t>Disks consist of </a:t>
            </a:r>
            <a:r>
              <a:rPr lang="en-US" dirty="0">
                <a:solidFill>
                  <a:srgbClr val="C00000"/>
                </a:solidFill>
              </a:rPr>
              <a:t>platters</a:t>
            </a:r>
            <a:r>
              <a:rPr lang="en-US" dirty="0"/>
              <a:t>, each with two </a:t>
            </a:r>
            <a:r>
              <a:rPr lang="en-US" dirty="0">
                <a:solidFill>
                  <a:srgbClr val="C00000"/>
                </a:solidFill>
              </a:rPr>
              <a:t>surfaces</a:t>
            </a:r>
            <a:r>
              <a:rPr lang="en-US" dirty="0"/>
              <a:t>.</a:t>
            </a:r>
          </a:p>
          <a:p>
            <a:r>
              <a:rPr lang="en-US" dirty="0"/>
              <a:t>Each surface consists of concentric rings called </a:t>
            </a:r>
            <a:r>
              <a:rPr lang="en-US" dirty="0">
                <a:solidFill>
                  <a:srgbClr val="C00000"/>
                </a:solidFill>
              </a:rPr>
              <a:t>tracks</a:t>
            </a:r>
            <a:r>
              <a:rPr lang="en-US" dirty="0"/>
              <a:t>.</a:t>
            </a:r>
          </a:p>
          <a:p>
            <a:r>
              <a:rPr lang="en-US" dirty="0"/>
              <a:t>Each track consists of </a:t>
            </a:r>
            <a:r>
              <a:rPr lang="en-US" dirty="0">
                <a:solidFill>
                  <a:srgbClr val="C00000"/>
                </a:solidFill>
              </a:rPr>
              <a:t>sectors </a:t>
            </a:r>
            <a:r>
              <a:rPr lang="en-US" dirty="0"/>
              <a:t>separated by </a:t>
            </a:r>
            <a:r>
              <a:rPr lang="en-US" dirty="0">
                <a:solidFill>
                  <a:srgbClr val="C00000"/>
                </a:solidFill>
              </a:rPr>
              <a:t>gaps</a:t>
            </a:r>
            <a:r>
              <a:rPr lang="en-US" dirty="0"/>
              <a:t>.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2036763" y="3941762"/>
            <a:ext cx="1851025" cy="1812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1066800" y="2992437"/>
            <a:ext cx="3790950" cy="37131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1257300" y="31781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1447800" y="3363912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1638300" y="3551237"/>
            <a:ext cx="2649538" cy="25955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1827213" y="3736975"/>
            <a:ext cx="2270125" cy="2222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2208213" y="4110037"/>
            <a:ext cx="1508125" cy="14779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2408238" y="4275137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2535238" y="3319462"/>
            <a:ext cx="819327" cy="338554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</a:t>
            </a: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1163638" y="3400425"/>
            <a:ext cx="9906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1436688" y="3400425"/>
            <a:ext cx="673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793750" y="3110498"/>
            <a:ext cx="7179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Tracks</a:t>
            </a: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5675313" y="3970337"/>
            <a:ext cx="1851025" cy="18129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6224588" y="3548062"/>
            <a:ext cx="79763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 </a:t>
            </a:r>
            <a:r>
              <a:rPr lang="en-US" sz="1600" i="1" dirty="0" err="1">
                <a:latin typeface="Calibri" panose="020F0502020204030204" pitchFamily="34" charset="0"/>
              </a:rPr>
              <a:t>k</a:t>
            </a:r>
            <a:endParaRPr lang="en-US" sz="1600" i="1" dirty="0">
              <a:latin typeface="Calibri" panose="020F0502020204030204" pitchFamily="34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611938" y="3914775"/>
            <a:ext cx="1066800" cy="990600"/>
            <a:chOff x="4320" y="690"/>
            <a:chExt cx="672" cy="624"/>
          </a:xfrm>
        </p:grpSpPr>
        <p:sp>
          <p:nvSpPr>
            <p:cNvPr id="93203" name="Line 1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5" name="Line 2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 flipV="1">
            <a:off x="6611938" y="4848225"/>
            <a:ext cx="1066800" cy="990600"/>
            <a:chOff x="4320" y="690"/>
            <a:chExt cx="672" cy="624"/>
          </a:xfrm>
        </p:grpSpPr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9" name="Line 2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1" name="Line 2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 flipH="1" flipV="1">
            <a:off x="5545138" y="4848225"/>
            <a:ext cx="1066800" cy="990600"/>
            <a:chOff x="4320" y="690"/>
            <a:chExt cx="672" cy="624"/>
          </a:xfrm>
        </p:grpSpPr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6" name="Line 3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 flipH="1">
            <a:off x="5545138" y="3914775"/>
            <a:ext cx="1066800" cy="990600"/>
            <a:chOff x="4320" y="690"/>
            <a:chExt cx="672" cy="624"/>
          </a:xfrm>
        </p:grpSpPr>
        <p:sp>
          <p:nvSpPr>
            <p:cNvPr id="93218" name="Line 3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auto">
          <a:xfrm>
            <a:off x="6149975" y="6247398"/>
            <a:ext cx="8018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Sectors</a:t>
            </a:r>
          </a:p>
        </p:txBody>
      </p:sp>
      <p:sp>
        <p:nvSpPr>
          <p:cNvPr id="93223" name="Line 39"/>
          <p:cNvSpPr>
            <a:spLocks noChangeShapeType="1"/>
          </p:cNvSpPr>
          <p:nvPr/>
        </p:nvSpPr>
        <p:spPr bwMode="auto">
          <a:xfrm flipV="1">
            <a:off x="63833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4" name="Line 40"/>
          <p:cNvSpPr>
            <a:spLocks noChangeShapeType="1"/>
          </p:cNvSpPr>
          <p:nvPr/>
        </p:nvSpPr>
        <p:spPr bwMode="auto">
          <a:xfrm flipV="1">
            <a:off x="68405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5" name="AutoShape 41"/>
          <p:cNvSpPr>
            <a:spLocks noChangeArrowheads="1"/>
          </p:cNvSpPr>
          <p:nvPr/>
        </p:nvSpPr>
        <p:spPr bwMode="auto">
          <a:xfrm>
            <a:off x="4097338" y="4724400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6" name="Text Box 42"/>
          <p:cNvSpPr txBox="1">
            <a:spLocks noChangeArrowheads="1"/>
          </p:cNvSpPr>
          <p:nvPr/>
        </p:nvSpPr>
        <p:spPr bwMode="auto">
          <a:xfrm>
            <a:off x="7286625" y="3551823"/>
            <a:ext cx="60555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Gaps</a:t>
            </a:r>
          </a:p>
        </p:txBody>
      </p:sp>
      <p:sp>
        <p:nvSpPr>
          <p:cNvPr id="93227" name="Line 43"/>
          <p:cNvSpPr>
            <a:spLocks noChangeShapeType="1"/>
          </p:cNvSpPr>
          <p:nvPr/>
        </p:nvSpPr>
        <p:spPr bwMode="auto">
          <a:xfrm flipH="1">
            <a:off x="7097713" y="3857625"/>
            <a:ext cx="24765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8" name="Line 44"/>
          <p:cNvSpPr>
            <a:spLocks noChangeShapeType="1"/>
          </p:cNvSpPr>
          <p:nvPr/>
        </p:nvSpPr>
        <p:spPr bwMode="auto">
          <a:xfrm flipV="1">
            <a:off x="7421563" y="3905250"/>
            <a:ext cx="1905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42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Geometry (Multiple-Platter View)</a:t>
            </a:r>
          </a:p>
        </p:txBody>
      </p:sp>
      <p:sp>
        <p:nvSpPr>
          <p:cNvPr id="94243" name="Rectangle 3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Aligned tracks form a cylinder.</a:t>
            </a: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 flipV="1">
            <a:off x="2914650" y="35020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V="1">
            <a:off x="2914650" y="40862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4" name="AutoShape 6"/>
          <p:cNvSpPr>
            <a:spLocks noChangeArrowheads="1"/>
          </p:cNvSpPr>
          <p:nvPr/>
        </p:nvSpPr>
        <p:spPr bwMode="auto">
          <a:xfrm>
            <a:off x="4146550" y="40354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3117850" y="384492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 flipV="1">
            <a:off x="2914650" y="29305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1866900" y="2529473"/>
            <a:ext cx="9700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 0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1866900" y="2875548"/>
            <a:ext cx="9700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 1</a:t>
            </a: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1866900" y="3100973"/>
            <a:ext cx="9700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 2</a:t>
            </a:r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1866900" y="3447048"/>
            <a:ext cx="9700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 3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1866900" y="3685173"/>
            <a:ext cx="9700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 4</a:t>
            </a:r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1866900" y="4031248"/>
            <a:ext cx="9700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 5</a:t>
            </a:r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2914650" y="38449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24" name="Oval 16"/>
          <p:cNvSpPr>
            <a:spLocks noChangeArrowheads="1"/>
          </p:cNvSpPr>
          <p:nvPr/>
        </p:nvSpPr>
        <p:spPr bwMode="auto">
          <a:xfrm>
            <a:off x="3765550" y="3997325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25" name="AutoShape 17"/>
          <p:cNvSpPr>
            <a:spLocks noChangeArrowheads="1"/>
          </p:cNvSpPr>
          <p:nvPr/>
        </p:nvSpPr>
        <p:spPr bwMode="auto">
          <a:xfrm>
            <a:off x="4146550" y="34639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26" name="Oval 18"/>
          <p:cNvSpPr>
            <a:spLocks noChangeArrowheads="1"/>
          </p:cNvSpPr>
          <p:nvPr/>
        </p:nvSpPr>
        <p:spPr bwMode="auto">
          <a:xfrm>
            <a:off x="3143250" y="323532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27" name="Oval 19"/>
          <p:cNvSpPr>
            <a:spLocks noChangeArrowheads="1"/>
          </p:cNvSpPr>
          <p:nvPr/>
        </p:nvSpPr>
        <p:spPr bwMode="auto">
          <a:xfrm>
            <a:off x="3752850" y="3425825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28" name="AutoShape 20"/>
          <p:cNvSpPr>
            <a:spLocks noChangeArrowheads="1"/>
          </p:cNvSpPr>
          <p:nvPr/>
        </p:nvSpPr>
        <p:spPr bwMode="auto">
          <a:xfrm>
            <a:off x="4146550" y="28924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29" name="Oval 21"/>
          <p:cNvSpPr>
            <a:spLocks noChangeArrowheads="1"/>
          </p:cNvSpPr>
          <p:nvPr/>
        </p:nvSpPr>
        <p:spPr bwMode="auto">
          <a:xfrm>
            <a:off x="3105150" y="268922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30" name="Oval 22"/>
          <p:cNvSpPr>
            <a:spLocks noChangeArrowheads="1"/>
          </p:cNvSpPr>
          <p:nvPr/>
        </p:nvSpPr>
        <p:spPr bwMode="auto">
          <a:xfrm>
            <a:off x="3752850" y="2816225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31" name="AutoShape 23"/>
          <p:cNvSpPr>
            <a:spLocks noChangeArrowheads="1"/>
          </p:cNvSpPr>
          <p:nvPr/>
        </p:nvSpPr>
        <p:spPr bwMode="auto">
          <a:xfrm>
            <a:off x="4146550" y="22955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32" name="Line 24"/>
          <p:cNvSpPr>
            <a:spLocks noChangeShapeType="1"/>
          </p:cNvSpPr>
          <p:nvPr/>
        </p:nvSpPr>
        <p:spPr bwMode="auto">
          <a:xfrm>
            <a:off x="2914650" y="26892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33" name="Line 25"/>
          <p:cNvSpPr>
            <a:spLocks noChangeShapeType="1"/>
          </p:cNvSpPr>
          <p:nvPr/>
        </p:nvSpPr>
        <p:spPr bwMode="auto">
          <a:xfrm>
            <a:off x="2914650" y="32607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34" name="Line 26"/>
          <p:cNvSpPr>
            <a:spLocks noChangeShapeType="1"/>
          </p:cNvSpPr>
          <p:nvPr/>
        </p:nvSpPr>
        <p:spPr bwMode="auto">
          <a:xfrm>
            <a:off x="3765550" y="2892425"/>
            <a:ext cx="0" cy="1193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35" name="Line 27"/>
          <p:cNvSpPr>
            <a:spLocks noChangeShapeType="1"/>
          </p:cNvSpPr>
          <p:nvPr/>
        </p:nvSpPr>
        <p:spPr bwMode="auto">
          <a:xfrm>
            <a:off x="4946650" y="2905125"/>
            <a:ext cx="0" cy="1193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4395788" y="1897648"/>
            <a:ext cx="103265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Cylinder </a:t>
            </a:r>
            <a:r>
              <a:rPr lang="en-US" sz="1600" i="1" dirty="0" err="1">
                <a:latin typeface="Calibri" panose="020F0502020204030204" pitchFamily="34" charset="0"/>
              </a:rPr>
              <a:t>k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94237" name="Line 29"/>
          <p:cNvSpPr>
            <a:spLocks noChangeShapeType="1"/>
          </p:cNvSpPr>
          <p:nvPr/>
        </p:nvSpPr>
        <p:spPr bwMode="auto">
          <a:xfrm flipH="1">
            <a:off x="4768850" y="2295525"/>
            <a:ext cx="1778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3905250" y="461544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4239" name="Text Box 31"/>
          <p:cNvSpPr txBox="1">
            <a:spLocks noChangeArrowheads="1"/>
          </p:cNvSpPr>
          <p:nvPr/>
        </p:nvSpPr>
        <p:spPr bwMode="auto">
          <a:xfrm>
            <a:off x="5529263" y="2723148"/>
            <a:ext cx="90556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Platter 0</a:t>
            </a:r>
          </a:p>
        </p:txBody>
      </p: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5529263" y="3281948"/>
            <a:ext cx="90556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Platter 1</a:t>
            </a:r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5529263" y="3891548"/>
            <a:ext cx="90556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Platter 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Disk Capacity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Capacity</a:t>
            </a:r>
            <a:r>
              <a:rPr lang="en-US" dirty="0"/>
              <a:t>: maximum number of bits that can be stored.</a:t>
            </a:r>
          </a:p>
          <a:p>
            <a:pPr lvl="1"/>
            <a:r>
              <a:rPr lang="en-US" dirty="0"/>
              <a:t>Vendors express capacity in units of gigabytes (GB),  where</a:t>
            </a:r>
            <a:br>
              <a:rPr lang="en-US" dirty="0"/>
            </a:br>
            <a:r>
              <a:rPr lang="en-US" dirty="0"/>
              <a:t>1 GB = 10</a:t>
            </a:r>
            <a:r>
              <a:rPr lang="en-US" baseline="30000" dirty="0"/>
              <a:t>9</a:t>
            </a:r>
            <a:r>
              <a:rPr lang="en-US" dirty="0"/>
              <a:t> Bytes. </a:t>
            </a:r>
          </a:p>
          <a:p>
            <a:r>
              <a:rPr lang="en-US" dirty="0"/>
              <a:t>Capacity is determined by these technology factors: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Recording density </a:t>
            </a:r>
            <a:r>
              <a:rPr lang="en-US" dirty="0"/>
              <a:t>(bits/in): number of bits that can be squeezed into a 1 inch segment of a track.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Track density </a:t>
            </a:r>
            <a:r>
              <a:rPr lang="en-US" dirty="0"/>
              <a:t>(tracks/in): number of tracks that can be squeezed into a 1 inch radial segment.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Areal density </a:t>
            </a:r>
            <a:r>
              <a:rPr lang="en-US" dirty="0"/>
              <a:t>(bits/in</a:t>
            </a:r>
            <a:r>
              <a:rPr lang="en-US" baseline="30000" dirty="0"/>
              <a:t>2</a:t>
            </a:r>
            <a:r>
              <a:rPr lang="en-US" dirty="0"/>
              <a:t>): product of recording and track density.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BF432312-7A43-47E1-9194-14594828FEE5}"/>
              </a:ext>
            </a:extLst>
          </p:cNvPr>
          <p:cNvSpPr/>
          <p:nvPr/>
        </p:nvSpPr>
        <p:spPr bwMode="auto">
          <a:xfrm>
            <a:off x="5074992" y="2094211"/>
            <a:ext cx="3218107" cy="3152177"/>
          </a:xfrm>
          <a:prstGeom prst="donut">
            <a:avLst>
              <a:gd name="adj" fmla="val 10608"/>
            </a:avLst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zones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416425" cy="5064125"/>
          </a:xfrm>
        </p:spPr>
        <p:txBody>
          <a:bodyPr>
            <a:normAutofit/>
          </a:bodyPr>
          <a:lstStyle/>
          <a:p>
            <a:r>
              <a:rPr lang="en-US" dirty="0"/>
              <a:t>Modern disks partition tracks into disjoint subsets called </a:t>
            </a:r>
            <a:r>
              <a:rPr lang="en-US" dirty="0">
                <a:solidFill>
                  <a:srgbClr val="C00000"/>
                </a:solidFill>
              </a:rPr>
              <a:t>recording zones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Each track in a zone has the same number of sectors, determined by the circumference of innermost track.</a:t>
            </a:r>
          </a:p>
          <a:p>
            <a:pPr lvl="1"/>
            <a:r>
              <a:rPr lang="en-US" dirty="0"/>
              <a:t>Each zone has a different number of sectors/track, outer zones have more sectors/track than inner zones.</a:t>
            </a:r>
          </a:p>
          <a:p>
            <a:pPr lvl="1"/>
            <a:r>
              <a:rPr lang="en-US" dirty="0"/>
              <a:t>So we use </a:t>
            </a:r>
            <a:r>
              <a:rPr lang="en-US" b="1" dirty="0">
                <a:solidFill>
                  <a:srgbClr val="C00000"/>
                </a:solidFill>
              </a:rPr>
              <a:t>average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 of sectors/track when computing capacity. 		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5074992" y="2094211"/>
            <a:ext cx="3218108" cy="3152177"/>
            <a:chOff x="761519" y="3629623"/>
            <a:chExt cx="3218108" cy="3152177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121084" y="3981695"/>
              <a:ext cx="2500477" cy="24495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497130" y="4350248"/>
              <a:ext cx="1746888" cy="17109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761519" y="3629623"/>
              <a:ext cx="3218108" cy="315217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847706" y="4664867"/>
              <a:ext cx="1065211" cy="1042735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/>
                <a:t>Spindle</a:t>
              </a:r>
            </a:p>
          </p:txBody>
        </p:sp>
        <p:cxnSp>
          <p:nvCxnSpPr>
            <p:cNvPr id="22" name="Straight Connector 21"/>
            <p:cNvCxnSpPr>
              <a:stCxn id="8" idx="0"/>
              <a:endCxn id="15" idx="0"/>
            </p:cNvCxnSpPr>
            <p:nvPr/>
          </p:nvCxnSpPr>
          <p:spPr bwMode="auto">
            <a:xfrm>
              <a:off x="2370574" y="4350248"/>
              <a:ext cx="9738" cy="31461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8" idx="7"/>
              <a:endCxn id="15" idx="7"/>
            </p:cNvCxnSpPr>
            <p:nvPr/>
          </p:nvCxnSpPr>
          <p:spPr bwMode="auto">
            <a:xfrm flipH="1">
              <a:off x="2756920" y="4600807"/>
              <a:ext cx="231272" cy="21676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8" idx="6"/>
              <a:endCxn id="15" idx="6"/>
            </p:cNvCxnSpPr>
            <p:nvPr/>
          </p:nvCxnSpPr>
          <p:spPr bwMode="auto">
            <a:xfrm flipH="1" flipV="1">
              <a:off x="2912917" y="5186235"/>
              <a:ext cx="331101" cy="194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" idx="5"/>
              <a:endCxn id="15" idx="5"/>
            </p:cNvCxnSpPr>
            <p:nvPr/>
          </p:nvCxnSpPr>
          <p:spPr bwMode="auto">
            <a:xfrm flipH="1" flipV="1">
              <a:off x="2756920" y="5554897"/>
              <a:ext cx="231272" cy="2557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8" idx="4"/>
              <a:endCxn id="15" idx="4"/>
            </p:cNvCxnSpPr>
            <p:nvPr/>
          </p:nvCxnSpPr>
          <p:spPr bwMode="auto">
            <a:xfrm flipV="1">
              <a:off x="2370574" y="5707602"/>
              <a:ext cx="9738" cy="35357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15" idx="3"/>
              <a:endCxn id="8" idx="3"/>
            </p:cNvCxnSpPr>
            <p:nvPr/>
          </p:nvCxnSpPr>
          <p:spPr bwMode="auto">
            <a:xfrm flipH="1">
              <a:off x="1752956" y="5554897"/>
              <a:ext cx="250747" cy="2557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5" idx="2"/>
              <a:endCxn id="8" idx="2"/>
            </p:cNvCxnSpPr>
            <p:nvPr/>
          </p:nvCxnSpPr>
          <p:spPr bwMode="auto">
            <a:xfrm flipH="1">
              <a:off x="1497130" y="5186235"/>
              <a:ext cx="350576" cy="194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8" idx="1"/>
              <a:endCxn id="15" idx="1"/>
            </p:cNvCxnSpPr>
            <p:nvPr/>
          </p:nvCxnSpPr>
          <p:spPr bwMode="auto">
            <a:xfrm>
              <a:off x="1752956" y="4600807"/>
              <a:ext cx="250747" cy="21676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057400" y="4028223"/>
              <a:ext cx="461665" cy="25655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…</a:t>
              </a:r>
            </a:p>
          </p:txBody>
        </p:sp>
        <p:cxnSp>
          <p:nvCxnSpPr>
            <p:cNvPr id="40" name="Straight Connector 39"/>
            <p:cNvCxnSpPr>
              <a:stCxn id="10" idx="0"/>
              <a:endCxn id="12" idx="0"/>
            </p:cNvCxnSpPr>
            <p:nvPr/>
          </p:nvCxnSpPr>
          <p:spPr bwMode="auto">
            <a:xfrm>
              <a:off x="2370573" y="3629623"/>
              <a:ext cx="750" cy="352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6"/>
              <a:endCxn id="12" idx="6"/>
            </p:cNvCxnSpPr>
            <p:nvPr/>
          </p:nvCxnSpPr>
          <p:spPr bwMode="auto">
            <a:xfrm flipH="1">
              <a:off x="3621561" y="5205712"/>
              <a:ext cx="358066" cy="7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10" idx="7"/>
              <a:endCxn id="12" idx="7"/>
            </p:cNvCxnSpPr>
            <p:nvPr/>
          </p:nvCxnSpPr>
          <p:spPr bwMode="auto">
            <a:xfrm flipH="1">
              <a:off x="3255375" y="4091249"/>
              <a:ext cx="252971" cy="24917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10" idx="5"/>
              <a:endCxn id="12" idx="5"/>
            </p:cNvCxnSpPr>
            <p:nvPr/>
          </p:nvCxnSpPr>
          <p:spPr bwMode="auto">
            <a:xfrm flipH="1" flipV="1">
              <a:off x="3255375" y="6072499"/>
              <a:ext cx="252971" cy="2476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10" idx="4"/>
              <a:endCxn id="12" idx="4"/>
            </p:cNvCxnSpPr>
            <p:nvPr/>
          </p:nvCxnSpPr>
          <p:spPr bwMode="auto">
            <a:xfrm flipV="1">
              <a:off x="2370573" y="6431224"/>
              <a:ext cx="750" cy="3505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12" idx="3"/>
              <a:endCxn id="10" idx="3"/>
            </p:cNvCxnSpPr>
            <p:nvPr/>
          </p:nvCxnSpPr>
          <p:spPr bwMode="auto">
            <a:xfrm flipH="1">
              <a:off x="1232800" y="6072499"/>
              <a:ext cx="254470" cy="2476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12" idx="2"/>
              <a:endCxn id="10" idx="2"/>
            </p:cNvCxnSpPr>
            <p:nvPr/>
          </p:nvCxnSpPr>
          <p:spPr bwMode="auto">
            <a:xfrm flipH="1" flipV="1">
              <a:off x="761519" y="5205712"/>
              <a:ext cx="359565" cy="7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10" idx="1"/>
              <a:endCxn id="12" idx="1"/>
            </p:cNvCxnSpPr>
            <p:nvPr/>
          </p:nvCxnSpPr>
          <p:spPr bwMode="auto">
            <a:xfrm>
              <a:off x="1232800" y="4091249"/>
              <a:ext cx="254470" cy="24917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flipH="1">
              <a:off x="2836334" y="3733800"/>
              <a:ext cx="151858" cy="35744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 flipV="1">
              <a:off x="3508346" y="4600807"/>
              <a:ext cx="335521" cy="1405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8346" y="5647267"/>
              <a:ext cx="335521" cy="16334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2912917" y="6320174"/>
              <a:ext cx="152016" cy="2922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H="1">
              <a:off x="1727555" y="6345575"/>
              <a:ext cx="177444" cy="2922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 flipV="1">
              <a:off x="872067" y="5707602"/>
              <a:ext cx="360733" cy="10301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872067" y="4600807"/>
              <a:ext cx="360733" cy="1405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27555" y="3749565"/>
              <a:ext cx="177444" cy="2944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xt Box 9">
            <a:extLst>
              <a:ext uri="{FF2B5EF4-FFF2-40B4-BE49-F238E27FC236}">
                <a16:creationId xmlns:a16="http://schemas.microsoft.com/office/drawing/2014/main" id="{E48DD942-869C-4453-8433-AA474688A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7340" y="2237109"/>
            <a:ext cx="70588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highlight>
                  <a:srgbClr val="DEDFF5"/>
                </a:highlight>
                <a:latin typeface="Calibri" panose="020F0502020204030204" pitchFamily="34" charset="0"/>
              </a:rPr>
              <a:t>Zone</a:t>
            </a:r>
          </a:p>
        </p:txBody>
      </p:sp>
      <p:sp>
        <p:nvSpPr>
          <p:cNvPr id="36" name="Text Box 9">
            <a:extLst>
              <a:ext uri="{FF2B5EF4-FFF2-40B4-BE49-F238E27FC236}">
                <a16:creationId xmlns:a16="http://schemas.microsoft.com/office/drawing/2014/main" id="{27AAF289-4FFC-4FA7-87E2-EA7ACD017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398" y="2116890"/>
            <a:ext cx="7244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760756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Computing Disk Capacity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Capacity =  (# bytes/sector) </a:t>
            </a:r>
            <a:r>
              <a:rPr lang="en-US" sz="2000" dirty="0" err="1"/>
              <a:t>x</a:t>
            </a:r>
            <a:r>
              <a:rPr lang="en-US" sz="2000" dirty="0"/>
              <a:t> (avg. # sectors/track) </a:t>
            </a:r>
            <a:r>
              <a:rPr lang="en-US" sz="2000" dirty="0" err="1"/>
              <a:t>x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    (# tracks/surface) </a:t>
            </a:r>
            <a:r>
              <a:rPr lang="en-US" sz="2000" dirty="0" err="1"/>
              <a:t>x</a:t>
            </a:r>
            <a:r>
              <a:rPr lang="en-US" sz="2000" dirty="0"/>
              <a:t> (# surfaces/platter) </a:t>
            </a:r>
            <a:r>
              <a:rPr lang="en-US" sz="2000" dirty="0" err="1"/>
              <a:t>x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		    (# platters/disk)</a:t>
            </a:r>
          </a:p>
          <a:p>
            <a:pPr>
              <a:buNone/>
            </a:pPr>
            <a:r>
              <a:rPr lang="en-US" sz="2000" dirty="0"/>
              <a:t>Example:</a:t>
            </a:r>
          </a:p>
          <a:p>
            <a:pPr lvl="1"/>
            <a:r>
              <a:rPr lang="en-US" sz="1800" dirty="0"/>
              <a:t>512 bytes/sector</a:t>
            </a:r>
          </a:p>
          <a:p>
            <a:pPr lvl="1"/>
            <a:r>
              <a:rPr lang="en-US" sz="1800" dirty="0"/>
              <a:t>300 sectors/track (on average)</a:t>
            </a:r>
          </a:p>
          <a:p>
            <a:pPr lvl="1"/>
            <a:r>
              <a:rPr lang="en-US" sz="1800" dirty="0"/>
              <a:t>20,000 tracks/surface</a:t>
            </a:r>
          </a:p>
          <a:p>
            <a:pPr lvl="1"/>
            <a:r>
              <a:rPr lang="en-US" sz="1800" dirty="0"/>
              <a:t>2 surfaces/platter</a:t>
            </a:r>
          </a:p>
          <a:p>
            <a:pPr lvl="1"/>
            <a:r>
              <a:rPr lang="en-US" sz="1800" dirty="0"/>
              <a:t>5 platters/disk</a:t>
            </a:r>
          </a:p>
          <a:p>
            <a:pPr lvl="1"/>
            <a:endParaRPr lang="en-US" sz="1800" dirty="0"/>
          </a:p>
          <a:p>
            <a:pPr>
              <a:buNone/>
            </a:pPr>
            <a:r>
              <a:rPr lang="en-US" sz="2000" dirty="0"/>
              <a:t>Capacity = 512 x 300 x 20,000 x 2 x 5</a:t>
            </a:r>
          </a:p>
          <a:p>
            <a:pPr>
              <a:buNone/>
            </a:pPr>
            <a:r>
              <a:rPr lang="en-US" sz="2000" dirty="0"/>
              <a:t>		 = 30,720,000,000</a:t>
            </a:r>
          </a:p>
          <a:p>
            <a:pPr>
              <a:buNone/>
            </a:pPr>
            <a:r>
              <a:rPr lang="en-US" sz="2000" dirty="0"/>
              <a:t>                = 30.72 GB </a:t>
            </a:r>
          </a:p>
          <a:p>
            <a:pPr lvl="1"/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Caching in the memory hierarchy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1727" y="5657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(Single-Platter View)</a:t>
            </a:r>
          </a:p>
        </p:txBody>
      </p:sp>
      <p:sp>
        <p:nvSpPr>
          <p:cNvPr id="95236" name="Oval 4"/>
          <p:cNvSpPr>
            <a:spLocks noChangeArrowheads="1"/>
          </p:cNvSpPr>
          <p:nvPr/>
        </p:nvSpPr>
        <p:spPr bwMode="auto">
          <a:xfrm>
            <a:off x="2962275" y="2722563"/>
            <a:ext cx="1851025" cy="18129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1992313" y="1773238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2182813" y="19589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2373313" y="2144713"/>
            <a:ext cx="3030537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2563813" y="2332038"/>
            <a:ext cx="2649537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2752725" y="2517775"/>
            <a:ext cx="2270125" cy="2222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3133725" y="2890838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5" name="Arc 13"/>
          <p:cNvSpPr>
            <a:spLocks/>
          </p:cNvSpPr>
          <p:nvPr/>
        </p:nvSpPr>
        <p:spPr bwMode="auto">
          <a:xfrm rot="-1879939">
            <a:off x="1814513" y="2114550"/>
            <a:ext cx="1231900" cy="508000"/>
          </a:xfrm>
          <a:custGeom>
            <a:avLst/>
            <a:gdLst>
              <a:gd name="G0" fmla="+- 19775 0 0"/>
              <a:gd name="G1" fmla="+- 21600 0 0"/>
              <a:gd name="G2" fmla="+- 21600 0 0"/>
              <a:gd name="T0" fmla="*/ 0 w 19775"/>
              <a:gd name="T1" fmla="*/ 12910 h 21600"/>
              <a:gd name="T2" fmla="*/ 19750 w 19775"/>
              <a:gd name="T3" fmla="*/ 0 h 21600"/>
              <a:gd name="T4" fmla="*/ 19775 w 197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5" h="21600" fill="none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457200" y="1647825"/>
            <a:ext cx="1735138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The disk surface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spins at a fixed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rotational rate</a:t>
            </a:r>
          </a:p>
        </p:txBody>
      </p:sp>
      <p:sp>
        <p:nvSpPr>
          <p:cNvPr id="95264" name="Oval 32"/>
          <p:cNvSpPr>
            <a:spLocks noChangeArrowheads="1"/>
          </p:cNvSpPr>
          <p:nvPr/>
        </p:nvSpPr>
        <p:spPr bwMode="auto">
          <a:xfrm rot="21600000"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4292600" y="1787525"/>
            <a:ext cx="4241800" cy="3629025"/>
            <a:chOff x="2704" y="1126"/>
            <a:chExt cx="2672" cy="2286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2704" y="2607"/>
              <a:ext cx="2672" cy="805"/>
              <a:chOff x="2704" y="2607"/>
              <a:chExt cx="2672" cy="805"/>
            </a:xfrm>
          </p:grpSpPr>
          <p:sp>
            <p:nvSpPr>
              <p:cNvPr id="95237" name="Rectangle 5"/>
              <p:cNvSpPr>
                <a:spLocks noChangeArrowheads="1"/>
              </p:cNvSpPr>
              <p:nvPr/>
            </p:nvSpPr>
            <p:spPr bwMode="auto">
              <a:xfrm>
                <a:off x="3520" y="2894"/>
                <a:ext cx="1856" cy="5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alibri" panose="020F0502020204030204" pitchFamily="34" charset="0"/>
                  </a:rPr>
                  <a:t>By moving radially, the arm can position the read/write head over any track.</a:t>
                </a:r>
              </a:p>
            </p:txBody>
          </p:sp>
          <p:sp>
            <p:nvSpPr>
              <p:cNvPr id="95248" name="Arc 16"/>
              <p:cNvSpPr>
                <a:spLocks noChangeAspect="1"/>
              </p:cNvSpPr>
              <p:nvPr/>
            </p:nvSpPr>
            <p:spPr bwMode="auto">
              <a:xfrm rot="2822162" flipV="1">
                <a:off x="2493" y="2818"/>
                <a:ext cx="713" cy="291"/>
              </a:xfrm>
              <a:custGeom>
                <a:avLst/>
                <a:gdLst>
                  <a:gd name="G0" fmla="+- 18756 0 0"/>
                  <a:gd name="G1" fmla="+- 21600 0 0"/>
                  <a:gd name="G2" fmla="+- 21600 0 0"/>
                  <a:gd name="T0" fmla="*/ 0 w 37393"/>
                  <a:gd name="T1" fmla="*/ 10887 h 21600"/>
                  <a:gd name="T2" fmla="*/ 37393 w 37393"/>
                  <a:gd name="T3" fmla="*/ 10681 h 21600"/>
                  <a:gd name="T4" fmla="*/ 18756 w 373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393" h="21600" fill="none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</a:path>
                  <a:path w="37393" h="21600" stroke="0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  <a:lnTo>
                      <a:pt x="1875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FF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3604" y="1126"/>
              <a:ext cx="1433" cy="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read/write </a:t>
              </a:r>
              <a:r>
                <a:rPr lang="en-US" sz="1600" i="1" dirty="0">
                  <a:latin typeface="Calibri" panose="020F0502020204030204" pitchFamily="34" charset="0"/>
                </a:rPr>
                <a:t>head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is attached to the end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of the </a:t>
              </a:r>
              <a:r>
                <a:rPr lang="en-US" sz="1600" i="1" dirty="0">
                  <a:latin typeface="Calibri" panose="020F0502020204030204" pitchFamily="34" charset="0"/>
                </a:rPr>
                <a:t>arm</a:t>
              </a:r>
              <a:r>
                <a:rPr lang="en-US" sz="1600" dirty="0">
                  <a:latin typeface="Calibri" panose="020F0502020204030204" pitchFamily="34" charset="0"/>
                </a:rPr>
                <a:t> and flies over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disk surface on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a thin cushion of air.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287838" y="3209925"/>
            <a:ext cx="2205037" cy="850900"/>
            <a:chOff x="2701" y="2022"/>
            <a:chExt cx="1389" cy="536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56" name="Oval 2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57" name="Rectangle 2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58" name="Oval 2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 rot="-809166">
            <a:off x="4383088" y="3343275"/>
            <a:ext cx="2205037" cy="850900"/>
            <a:chOff x="2701" y="2022"/>
            <a:chExt cx="1389" cy="536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81" name="Oval 49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82" name="Rectangle 50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83" name="Oval 51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 rot="905387">
            <a:off x="4211638" y="2960688"/>
            <a:ext cx="2205037" cy="850900"/>
            <a:chOff x="2701" y="2022"/>
            <a:chExt cx="1389" cy="536"/>
          </a:xfrm>
        </p:grpSpPr>
        <p:grpSp>
          <p:nvGrpSpPr>
            <p:cNvPr id="9" name="Group 6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96" name="Oval 6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97" name="Rectangle 6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98" name="Oval 6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5261" name="Oval 29"/>
          <p:cNvSpPr>
            <a:spLocks noChangeArrowheads="1"/>
          </p:cNvSpPr>
          <p:nvPr/>
        </p:nvSpPr>
        <p:spPr bwMode="auto">
          <a:xfrm rot="5400000">
            <a:off x="3302793" y="3098800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2" name="Oval 30"/>
          <p:cNvSpPr>
            <a:spLocks noChangeArrowheads="1"/>
          </p:cNvSpPr>
          <p:nvPr/>
        </p:nvSpPr>
        <p:spPr bwMode="auto">
          <a:xfrm rot="10800000"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3" name="Oval 31"/>
          <p:cNvSpPr>
            <a:spLocks noChangeArrowheads="1"/>
          </p:cNvSpPr>
          <p:nvPr/>
        </p:nvSpPr>
        <p:spPr bwMode="auto">
          <a:xfrm rot="16200000">
            <a:off x="3302793" y="3098801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 rot="905387">
            <a:off x="4202113" y="2960688"/>
            <a:ext cx="2205037" cy="850900"/>
            <a:chOff x="2701" y="2022"/>
            <a:chExt cx="1389" cy="536"/>
          </a:xfrm>
        </p:grpSpPr>
        <p:grpSp>
          <p:nvGrpSpPr>
            <p:cNvPr id="11" name="Group 6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02" name="Oval 7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3" name="Rectangle 7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4" name="Oval 7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 rot="905387">
            <a:off x="4202113" y="2960688"/>
            <a:ext cx="2205037" cy="850900"/>
            <a:chOff x="2701" y="2022"/>
            <a:chExt cx="1389" cy="536"/>
          </a:xfrm>
        </p:grpSpPr>
        <p:grpSp>
          <p:nvGrpSpPr>
            <p:cNvPr id="13" name="Group 7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07" name="Oval 7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8" name="Rectangle 7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9" name="Oval 7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 rot="-809166">
            <a:off x="4384675" y="3341688"/>
            <a:ext cx="2205038" cy="850900"/>
            <a:chOff x="2701" y="2022"/>
            <a:chExt cx="1389" cy="536"/>
          </a:xfrm>
        </p:grpSpPr>
        <p:grpSp>
          <p:nvGrpSpPr>
            <p:cNvPr id="15" name="Group 8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17" name="Oval 8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18" name="Rectangle 8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19" name="Oval 8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 rot="-809166">
            <a:off x="4383088" y="3341688"/>
            <a:ext cx="2205037" cy="850900"/>
            <a:chOff x="2701" y="2022"/>
            <a:chExt cx="1389" cy="536"/>
          </a:xfrm>
        </p:grpSpPr>
        <p:grpSp>
          <p:nvGrpSpPr>
            <p:cNvPr id="17" name="Group 8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22" name="Oval 9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3" name="Rectangle 9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4" name="Oval 9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93"/>
          <p:cNvGrpSpPr>
            <a:grpSpLocks/>
          </p:cNvGrpSpPr>
          <p:nvPr/>
        </p:nvGrpSpPr>
        <p:grpSpPr bwMode="auto">
          <a:xfrm rot="-809166">
            <a:off x="4383088" y="3341688"/>
            <a:ext cx="2205037" cy="850900"/>
            <a:chOff x="2701" y="2022"/>
            <a:chExt cx="1389" cy="536"/>
          </a:xfrm>
        </p:grpSpPr>
        <p:grpSp>
          <p:nvGrpSpPr>
            <p:cNvPr id="19" name="Group 9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27" name="Oval 9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8" name="Rectangle 9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9" name="Oval 9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3" name="Oval 32"/>
          <p:cNvSpPr>
            <a:spLocks noChangeArrowheads="1"/>
          </p:cNvSpPr>
          <p:nvPr/>
        </p:nvSpPr>
        <p:spPr bwMode="auto">
          <a:xfrm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4" grpId="0" animBg="1"/>
      <p:bldP spid="95261" grpId="0" animBg="1" autoUpdateAnimBg="0"/>
      <p:bldP spid="95262" grpId="0" animBg="1" autoUpdateAnimBg="0"/>
      <p:bldP spid="95263" grpId="0" animBg="1" autoUpdateAnimBg="0"/>
      <p:bldP spid="95244" grpId="0" animBg="1" autoUpdateAnimBg="0"/>
      <p:bldP spid="6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(Multi-Platter View)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 flipH="1">
            <a:off x="5218113" y="27209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5078413" y="26828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 flipH="1">
            <a:off x="5221288" y="32797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5081588" y="32416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H="1">
            <a:off x="5218113" y="38893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078413" y="38512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6" name="AutoShape 10"/>
          <p:cNvSpPr>
            <a:spLocks noChangeArrowheads="1"/>
          </p:cNvSpPr>
          <p:nvPr/>
        </p:nvSpPr>
        <p:spPr bwMode="auto">
          <a:xfrm>
            <a:off x="4103688" y="37369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7" name="Oval 11"/>
          <p:cNvSpPr>
            <a:spLocks noChangeArrowheads="1"/>
          </p:cNvSpPr>
          <p:nvPr/>
        </p:nvSpPr>
        <p:spPr bwMode="auto">
          <a:xfrm>
            <a:off x="3074988" y="35464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>
            <a:off x="5675313" y="2479675"/>
            <a:ext cx="3175" cy="1409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H="1">
            <a:off x="5218113" y="36607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5078413" y="36226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5678488" y="3165475"/>
            <a:ext cx="639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2" name="AutoShape 16"/>
          <p:cNvSpPr>
            <a:spLocks noChangeArrowheads="1"/>
          </p:cNvSpPr>
          <p:nvPr/>
        </p:nvSpPr>
        <p:spPr bwMode="auto">
          <a:xfrm>
            <a:off x="4103688" y="31654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3" name="Oval 17"/>
          <p:cNvSpPr>
            <a:spLocks noChangeArrowheads="1"/>
          </p:cNvSpPr>
          <p:nvPr/>
        </p:nvSpPr>
        <p:spPr bwMode="auto">
          <a:xfrm>
            <a:off x="3100388" y="29368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4" name="AutoShape 18"/>
          <p:cNvSpPr>
            <a:spLocks noChangeArrowheads="1"/>
          </p:cNvSpPr>
          <p:nvPr/>
        </p:nvSpPr>
        <p:spPr bwMode="auto">
          <a:xfrm>
            <a:off x="4103688" y="25939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5" name="Oval 19"/>
          <p:cNvSpPr>
            <a:spLocks noChangeArrowheads="1"/>
          </p:cNvSpPr>
          <p:nvPr/>
        </p:nvSpPr>
        <p:spPr bwMode="auto">
          <a:xfrm>
            <a:off x="3062288" y="23907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103688" y="19970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 flipH="1">
            <a:off x="5218113" y="24796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8" name="Oval 22"/>
          <p:cNvSpPr>
            <a:spLocks noChangeArrowheads="1"/>
          </p:cNvSpPr>
          <p:nvPr/>
        </p:nvSpPr>
        <p:spPr bwMode="auto">
          <a:xfrm>
            <a:off x="5065713" y="24415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 flipH="1">
            <a:off x="5218113" y="30384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0" name="Oval 24"/>
          <p:cNvSpPr>
            <a:spLocks noChangeArrowheads="1"/>
          </p:cNvSpPr>
          <p:nvPr/>
        </p:nvSpPr>
        <p:spPr bwMode="auto">
          <a:xfrm>
            <a:off x="5078413" y="30003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5772150" y="2827923"/>
            <a:ext cx="5549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Arm</a:t>
            </a:r>
          </a:p>
        </p:txBody>
      </p:sp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5306027" y="1178603"/>
            <a:ext cx="2200276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Read/write heads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move in unison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from cylinder to cylinder</a:t>
            </a:r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 flipH="1">
            <a:off x="5360988" y="2165350"/>
            <a:ext cx="31750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4451214" y="4034423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 flipH="1">
            <a:off x="5284788" y="2165350"/>
            <a:ext cx="390525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Oval 2"/>
          <p:cNvSpPr>
            <a:spLocks noChangeAspect="1" noChangeArrowheads="1"/>
          </p:cNvSpPr>
          <p:nvPr/>
        </p:nvSpPr>
        <p:spPr bwMode="auto">
          <a:xfrm>
            <a:off x="738188" y="2090738"/>
            <a:ext cx="1716087" cy="1714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5013" y="2090738"/>
            <a:ext cx="7799387" cy="1722437"/>
            <a:chOff x="463" y="1317"/>
            <a:chExt cx="4913" cy="108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sp>
            <p:nvSpPr>
              <p:cNvPr id="57358" name="Line 5"/>
              <p:cNvSpPr>
                <a:spLocks noChangeAspect="1" noChangeShapeType="1"/>
              </p:cNvSpPr>
              <p:nvPr/>
            </p:nvSpPr>
            <p:spPr bwMode="auto">
              <a:xfrm>
                <a:off x="1006" y="1317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9" name="Line 6"/>
              <p:cNvSpPr>
                <a:spLocks noChangeAspect="1" noChangeShapeType="1"/>
              </p:cNvSpPr>
              <p:nvPr/>
            </p:nvSpPr>
            <p:spPr bwMode="auto">
              <a:xfrm rot="1800000">
                <a:off x="1008" y="1319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0" name="Line 7"/>
              <p:cNvSpPr>
                <a:spLocks noChangeAspect="1" noChangeShapeType="1"/>
              </p:cNvSpPr>
              <p:nvPr/>
            </p:nvSpPr>
            <p:spPr bwMode="auto">
              <a:xfrm rot="3600000">
                <a:off x="1004" y="1321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1" name="Line 8"/>
              <p:cNvSpPr>
                <a:spLocks noChangeAspect="1" noChangeShapeType="1"/>
              </p:cNvSpPr>
              <p:nvPr/>
            </p:nvSpPr>
            <p:spPr bwMode="auto">
              <a:xfrm rot="5400000">
                <a:off x="1004" y="1307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2" name="Line 9"/>
              <p:cNvSpPr>
                <a:spLocks noChangeAspect="1" noChangeShapeType="1"/>
              </p:cNvSpPr>
              <p:nvPr/>
            </p:nvSpPr>
            <p:spPr bwMode="auto">
              <a:xfrm rot="7200000">
                <a:off x="1011" y="1300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63" name="Line 10"/>
              <p:cNvSpPr>
                <a:spLocks noChangeAspect="1" noChangeShapeType="1"/>
              </p:cNvSpPr>
              <p:nvPr/>
            </p:nvSpPr>
            <p:spPr bwMode="auto">
              <a:xfrm rot="9000000">
                <a:off x="1017" y="1322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7357" name="Rectangle 11"/>
            <p:cNvSpPr>
              <a:spLocks noChangeArrowheads="1"/>
            </p:cNvSpPr>
            <p:nvPr/>
          </p:nvSpPr>
          <p:spPr bwMode="auto">
            <a:xfrm>
              <a:off x="1776" y="1488"/>
              <a:ext cx="3600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b">
              <a:prstTxWarp prst="textNoShape">
                <a:avLst/>
              </a:prstTxWarp>
            </a:bodyPr>
            <a:lstStyle/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800">
                  <a:solidFill>
                    <a:schemeClr val="tx2"/>
                  </a:solidFill>
                  <a:latin typeface="Calibri" panose="020F0502020204030204" pitchFamily="34" charset="0"/>
                </a:rPr>
                <a:t>Tracks divided into sectors</a:t>
              </a:r>
            </a:p>
          </p:txBody>
        </p:sp>
      </p:grpSp>
      <p:sp>
        <p:nvSpPr>
          <p:cNvPr id="57348" name="Rectangle 1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482182" cy="762000"/>
          </a:xfrm>
        </p:spPr>
        <p:txBody>
          <a:bodyPr/>
          <a:lstStyle/>
          <a:p>
            <a:r>
              <a:rPr lang="en-US" dirty="0"/>
              <a:t>Disk Structure - top view of single platter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928688" y="1524000"/>
            <a:ext cx="7300912" cy="2117725"/>
            <a:chOff x="585" y="960"/>
            <a:chExt cx="4599" cy="1334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585" y="1430"/>
              <a:ext cx="865" cy="864"/>
              <a:chOff x="585" y="1430"/>
              <a:chExt cx="865" cy="864"/>
            </a:xfrm>
          </p:grpSpPr>
          <p:sp>
            <p:nvSpPr>
              <p:cNvPr id="57352" name="Oval 15"/>
              <p:cNvSpPr>
                <a:spLocks noChangeAspect="1" noChangeArrowheads="1"/>
              </p:cNvSpPr>
              <p:nvPr/>
            </p:nvSpPr>
            <p:spPr bwMode="auto">
              <a:xfrm>
                <a:off x="900" y="1765"/>
                <a:ext cx="216" cy="2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3" name="Oval 16"/>
              <p:cNvSpPr>
                <a:spLocks noChangeAspect="1" noChangeArrowheads="1"/>
              </p:cNvSpPr>
              <p:nvPr/>
            </p:nvSpPr>
            <p:spPr bwMode="auto">
              <a:xfrm>
                <a:off x="585" y="1430"/>
                <a:ext cx="865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4" name="Oval 17"/>
              <p:cNvSpPr>
                <a:spLocks noChangeAspect="1" noChangeArrowheads="1"/>
              </p:cNvSpPr>
              <p:nvPr/>
            </p:nvSpPr>
            <p:spPr bwMode="auto">
              <a:xfrm>
                <a:off x="693" y="1538"/>
                <a:ext cx="649" cy="6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7355" name="Oval 18"/>
              <p:cNvSpPr>
                <a:spLocks noChangeAspect="1" noChangeArrowheads="1"/>
              </p:cNvSpPr>
              <p:nvPr/>
            </p:nvSpPr>
            <p:spPr bwMode="auto">
              <a:xfrm>
                <a:off x="792" y="1657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7351" name="Rectangle 19"/>
            <p:cNvSpPr>
              <a:spLocks noChangeArrowheads="1"/>
            </p:cNvSpPr>
            <p:nvPr/>
          </p:nvSpPr>
          <p:spPr bwMode="auto">
            <a:xfrm>
              <a:off x="1776" y="960"/>
              <a:ext cx="3408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b">
              <a:prstTxWarp prst="textNoShape">
                <a:avLst/>
              </a:prstTxWarp>
            </a:bodyPr>
            <a:lstStyle/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800" dirty="0">
                  <a:solidFill>
                    <a:schemeClr val="tx2"/>
                  </a:solidFill>
                  <a:latin typeface="Calibri" panose="020F0502020204030204" pitchFamily="34" charset="0"/>
                </a:rPr>
                <a:t>Surface organized into tracks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16740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399" name="Oval 5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0" name="Oval 6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1" name="Oval 7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2" name="Line 8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3" name="Line 9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4" name="Line 10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5" name="Line 11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6" name="Line 12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7" name="Line 13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8" name="Oval 14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396" name="AutoShape 15"/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Rectangle 16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Head in position above a track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18788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48" name="Oval 5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49" name="Oval 6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0" name="Oval 7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1" name="Line 8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2" name="Line 9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3" name="Line 10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4" name="Line 11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5" name="Line 12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6" name="Line 13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57" name="Oval 14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444" name="AutoShape 15"/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5" name="AutoShape 1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6" name="Rectangle 17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Rotation is counter-clockwise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5013" y="1962150"/>
            <a:ext cx="1727200" cy="1851025"/>
            <a:chOff x="463" y="1236"/>
            <a:chExt cx="1088" cy="116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grpSp>
            <p:nvGrpSpPr>
              <p:cNvPr id="4" name="Group 5"/>
              <p:cNvGrpSpPr>
                <a:grpSpLocks noChangeAspect="1"/>
              </p:cNvGrpSpPr>
              <p:nvPr/>
            </p:nvGrpSpPr>
            <p:grpSpPr bwMode="auto">
              <a:xfrm>
                <a:off x="463" y="1317"/>
                <a:ext cx="1088" cy="1085"/>
                <a:chOff x="525" y="1152"/>
                <a:chExt cx="1449" cy="1446"/>
              </a:xfrm>
            </p:grpSpPr>
            <p:sp>
              <p:nvSpPr>
                <p:cNvPr id="120838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499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0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1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2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3" name="Line 11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4" name="Line 12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5" name="Line 1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6" name="Line 14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7" name="Line 15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08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497" name="Freeform 17"/>
              <p:cNvSpPr>
                <a:spLocks noChangeAspect="1"/>
              </p:cNvSpPr>
              <p:nvPr/>
            </p:nvSpPr>
            <p:spPr bwMode="auto">
              <a:xfrm rot="1766421">
                <a:off x="982" y="1526"/>
                <a:ext cx="161" cy="153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3495" name="AutoShape 18"/>
            <p:cNvSpPr>
              <a:spLocks noChangeAspect="1" noChangeArrowheads="1"/>
            </p:cNvSpPr>
            <p:nvPr/>
          </p:nvSpPr>
          <p:spPr bwMode="auto">
            <a:xfrm>
              <a:off x="920" y="1236"/>
              <a:ext cx="183" cy="350"/>
            </a:xfrm>
            <a:prstGeom prst="downArrow">
              <a:avLst>
                <a:gd name="adj1" fmla="val 50000"/>
                <a:gd name="adj2" fmla="val 47814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492" name="AutoShape 19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3" name="Rectangle 20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About to read blue sector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read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22885" name="Oval 5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46" name="Oval 6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7" name="Oval 7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8" name="Oval 8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9" name="Line 9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0" name="Line 10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1" name="Line 11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2" name="Line 12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3" name="Line 13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4" name="Line 14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5" name="Oval 15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541" name="Freeform 16"/>
          <p:cNvSpPr>
            <a:spLocks noChangeAspect="1"/>
          </p:cNvSpPr>
          <p:nvPr/>
        </p:nvSpPr>
        <p:spPr bwMode="auto">
          <a:xfrm>
            <a:off x="1358900" y="2438400"/>
            <a:ext cx="242888" cy="230188"/>
          </a:xfrm>
          <a:custGeom>
            <a:avLst/>
            <a:gdLst>
              <a:gd name="T0" fmla="*/ 62 w 164"/>
              <a:gd name="T1" fmla="*/ 155 h 155"/>
              <a:gd name="T2" fmla="*/ 0 w 164"/>
              <a:gd name="T3" fmla="*/ 48 h 155"/>
              <a:gd name="T4" fmla="*/ 21 w 164"/>
              <a:gd name="T5" fmla="*/ 38 h 155"/>
              <a:gd name="T6" fmla="*/ 45 w 164"/>
              <a:gd name="T7" fmla="*/ 26 h 155"/>
              <a:gd name="T8" fmla="*/ 62 w 164"/>
              <a:gd name="T9" fmla="*/ 21 h 155"/>
              <a:gd name="T10" fmla="*/ 80 w 164"/>
              <a:gd name="T11" fmla="*/ 14 h 155"/>
              <a:gd name="T12" fmla="*/ 102 w 164"/>
              <a:gd name="T13" fmla="*/ 9 h 155"/>
              <a:gd name="T14" fmla="*/ 122 w 164"/>
              <a:gd name="T15" fmla="*/ 5 h 155"/>
              <a:gd name="T16" fmla="*/ 152 w 164"/>
              <a:gd name="T17" fmla="*/ 2 h 155"/>
              <a:gd name="T18" fmla="*/ 164 w 164"/>
              <a:gd name="T19" fmla="*/ 0 h 155"/>
              <a:gd name="T20" fmla="*/ 164 w 164"/>
              <a:gd name="T21" fmla="*/ 129 h 155"/>
              <a:gd name="T22" fmla="*/ 149 w 164"/>
              <a:gd name="T23" fmla="*/ 131 h 155"/>
              <a:gd name="T24" fmla="*/ 137 w 164"/>
              <a:gd name="T25" fmla="*/ 131 h 155"/>
              <a:gd name="T26" fmla="*/ 126 w 164"/>
              <a:gd name="T27" fmla="*/ 132 h 155"/>
              <a:gd name="T28" fmla="*/ 107 w 164"/>
              <a:gd name="T29" fmla="*/ 138 h 155"/>
              <a:gd name="T30" fmla="*/ 89 w 164"/>
              <a:gd name="T31" fmla="*/ 143 h 155"/>
              <a:gd name="T32" fmla="*/ 71 w 164"/>
              <a:gd name="T33" fmla="*/ 150 h 155"/>
              <a:gd name="T34" fmla="*/ 62 w 164"/>
              <a:gd name="T35" fmla="*/ 155 h 15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4"/>
              <a:gd name="T55" fmla="*/ 0 h 155"/>
              <a:gd name="T56" fmla="*/ 164 w 164"/>
              <a:gd name="T57" fmla="*/ 155 h 15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4" h="155">
                <a:moveTo>
                  <a:pt x="62" y="155"/>
                </a:moveTo>
                <a:lnTo>
                  <a:pt x="0" y="48"/>
                </a:lnTo>
                <a:lnTo>
                  <a:pt x="21" y="38"/>
                </a:lnTo>
                <a:lnTo>
                  <a:pt x="45" y="26"/>
                </a:lnTo>
                <a:lnTo>
                  <a:pt x="62" y="21"/>
                </a:lnTo>
                <a:lnTo>
                  <a:pt x="80" y="14"/>
                </a:lnTo>
                <a:lnTo>
                  <a:pt x="102" y="9"/>
                </a:lnTo>
                <a:lnTo>
                  <a:pt x="122" y="5"/>
                </a:lnTo>
                <a:lnTo>
                  <a:pt x="152" y="2"/>
                </a:lnTo>
                <a:lnTo>
                  <a:pt x="164" y="0"/>
                </a:lnTo>
                <a:lnTo>
                  <a:pt x="164" y="129"/>
                </a:lnTo>
                <a:lnTo>
                  <a:pt x="149" y="131"/>
                </a:lnTo>
                <a:lnTo>
                  <a:pt x="137" y="131"/>
                </a:lnTo>
                <a:lnTo>
                  <a:pt x="126" y="132"/>
                </a:lnTo>
                <a:lnTo>
                  <a:pt x="107" y="138"/>
                </a:lnTo>
                <a:lnTo>
                  <a:pt x="89" y="143"/>
                </a:lnTo>
                <a:lnTo>
                  <a:pt x="71" y="150"/>
                </a:lnTo>
                <a:lnTo>
                  <a:pt x="62" y="155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AutoShape 17"/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3" name="AutoShape 18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4" name="Rectangle 19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After reading blue sector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read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6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493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59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598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599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0" name="Line 1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1" name="Line 1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2" name="Line 1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3" name="Line 1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4" name="Line 1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5" name="Line 1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06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7594" name="Freeform 18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95" name="Freeform 19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592" name="AutoShape 20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589" name="AutoShape 21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0" name="Rectangle 22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Red request scheduled next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Seek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6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7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6984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66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4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5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6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7" name="Line 13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8" name="Line 14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69" name="Line 15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70" name="Line 16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71" name="Line 17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72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60" name="Freeform 19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61" name="Freeform 20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658" name="AutoShape 21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6" name="Group 23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4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7001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9647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48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49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0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1" name="Line 30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2" name="Line 31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3" name="Line 32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4" name="Line 33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5" name="Line 34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56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44" name="Freeform 36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45" name="Freeform 37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642" name="AutoShape 38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639" name="AutoShape 39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Rectangle 40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Seek to red’s track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Rotational Latency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Rotational latency</a:t>
            </a: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7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8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903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7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1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2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3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4" name="Line 14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5" name="Line 15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6" name="Line 16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7" name="Line 17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8" name="Line 18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39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727" name="Freeform 20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28" name="Freeform 21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25" name="AutoShape 22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6" name="Group 24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5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9050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714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5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6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7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8" name="Line 31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19" name="Line 32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0" name="Line 3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1" name="Line 34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2" name="Line 35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23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711" name="Freeform 37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12" name="Freeform 38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09" name="AutoShape 39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0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9" name="Group 41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2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29067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698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699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0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1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2" name="Line 48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3" name="Line 49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4" name="Line 5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5" name="Line 51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6" name="Line 52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07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694" name="Freeform 54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95" name="Freeform 55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96" name="Freeform 56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692" name="AutoShape 57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689" name="AutoShape 58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0" name="Rectangle 59"/>
          <p:cNvSpPr>
            <a:spLocks noChangeArrowheads="1"/>
          </p:cNvSpPr>
          <p:nvPr/>
        </p:nvSpPr>
        <p:spPr bwMode="auto">
          <a:xfrm>
            <a:off x="1981200" y="4495800"/>
            <a:ext cx="6400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Wait for red sector to rotate around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Random-Access Memory (RAM)</a:t>
            </a:r>
          </a:p>
        </p:txBody>
      </p:sp>
      <p:sp>
        <p:nvSpPr>
          <p:cNvPr id="11981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RAM </a:t>
            </a:r>
            <a:r>
              <a:rPr lang="en-US" dirty="0"/>
              <a:t>is traditionally packaged as a chip.</a:t>
            </a:r>
          </a:p>
          <a:p>
            <a:pPr lvl="1"/>
            <a:r>
              <a:rPr lang="en-US" dirty="0"/>
              <a:t>Basic storage unit is normally a </a:t>
            </a:r>
            <a:r>
              <a:rPr lang="en-US" dirty="0">
                <a:solidFill>
                  <a:srgbClr val="C00000"/>
                </a:solidFill>
              </a:rPr>
              <a:t>cell </a:t>
            </a:r>
            <a:r>
              <a:rPr lang="en-US" dirty="0"/>
              <a:t>(one bit per cell).</a:t>
            </a:r>
          </a:p>
          <a:p>
            <a:pPr lvl="1"/>
            <a:r>
              <a:rPr lang="en-US" dirty="0"/>
              <a:t>Multiple RAM chips form a memory.</a:t>
            </a:r>
          </a:p>
          <a:p>
            <a:endParaRPr lang="en-US" dirty="0"/>
          </a:p>
          <a:p>
            <a:r>
              <a:rPr lang="en-US" dirty="0"/>
              <a:t>RAM comes in two varieties:</a:t>
            </a:r>
          </a:p>
          <a:p>
            <a:pPr lvl="1"/>
            <a:r>
              <a:rPr lang="en-US" dirty="0"/>
              <a:t>SRAM (Static RAM)</a:t>
            </a:r>
          </a:p>
          <a:p>
            <a:pPr lvl="1"/>
            <a:r>
              <a:rPr lang="en-US" dirty="0"/>
              <a:t>DRAM (Dynamic RAM)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– Read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Rotational latency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67056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 read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108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96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97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98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99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0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1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2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3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4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05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93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94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91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1099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80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1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2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3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4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5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6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7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8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89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77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78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75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9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1116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64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5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6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7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8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69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0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1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2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73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60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61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62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58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12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3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1134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47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48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49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0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1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2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3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4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5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756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744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45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742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739" name="AutoShape 7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0" name="Rectangle 77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</a:rPr>
              <a:t>Complete read of red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092663" cy="762000"/>
          </a:xfrm>
        </p:spPr>
        <p:txBody>
          <a:bodyPr/>
          <a:lstStyle/>
          <a:p>
            <a:r>
              <a:rPr lang="en-US" dirty="0"/>
              <a:t>Disk Access – Service Time Components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Rotational latency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67056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 read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31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48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9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0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1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2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3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4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5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6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7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45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46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43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3147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32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3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4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5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6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7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8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9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0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1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29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30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27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9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3164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16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7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8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9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0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1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2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3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4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5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12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3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4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10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12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3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3182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799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0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1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2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3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4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5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6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7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8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796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7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794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787" name="AutoShape 7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8653" y="5341203"/>
            <a:ext cx="18559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50854" y="5341203"/>
            <a:ext cx="78774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Seek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76800" y="5341203"/>
            <a:ext cx="16565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Rotational </a:t>
            </a:r>
          </a:p>
          <a:p>
            <a:pPr algn="ctr"/>
            <a:r>
              <a:rPr lang="en-US" dirty="0">
                <a:latin typeface="Calibri" pitchFamily="34" charset="0"/>
              </a:rPr>
              <a:t>latency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30853" y="5341203"/>
            <a:ext cx="18559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cxnSp>
        <p:nvCxnSpPr>
          <p:cNvPr id="89" name="Straight Arrow Connector 88"/>
          <p:cNvCxnSpPr>
            <a:stCxn id="84" idx="0"/>
          </p:cNvCxnSpPr>
          <p:nvPr/>
        </p:nvCxnSpPr>
        <p:spPr bwMode="auto">
          <a:xfrm rot="5400000" flipH="1" flipV="1">
            <a:off x="1218408" y="4957286"/>
            <a:ext cx="76783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rot="5400000" flipH="1" flipV="1">
            <a:off x="3275151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 flipH="1" flipV="1">
            <a:off x="5325659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 flipH="1" flipV="1">
            <a:off x="7375121" y="5030569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Access Time</a:t>
            </a:r>
          </a:p>
        </p:txBody>
      </p:sp>
      <p:sp>
        <p:nvSpPr>
          <p:cNvPr id="12595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Average time to access some target sector approximated by: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 +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Seek time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to position heads over cylinder containing target sector.</a:t>
            </a:r>
          </a:p>
          <a:p>
            <a:pPr lvl="1"/>
            <a:r>
              <a:rPr lang="en-US" dirty="0"/>
              <a:t>Typical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 is 3—9 ms</a:t>
            </a:r>
          </a:p>
          <a:p>
            <a:r>
              <a:rPr lang="en-US" dirty="0">
                <a:solidFill>
                  <a:srgbClr val="C00000"/>
                </a:solidFill>
              </a:rPr>
              <a:t>Rotational latency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waiting for first bit of target sector to pass under </a:t>
            </a:r>
            <a:r>
              <a:rPr lang="en-US" dirty="0" err="1"/>
              <a:t>r/w</a:t>
            </a:r>
            <a:r>
              <a:rPr lang="en-US" dirty="0"/>
              <a:t> head.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</a:t>
            </a:r>
            <a:r>
              <a:rPr lang="en-US" dirty="0" err="1"/>
              <a:t>x</a:t>
            </a:r>
            <a:r>
              <a:rPr lang="en-US" dirty="0"/>
              <a:t> 1/RPMs </a:t>
            </a:r>
            <a:r>
              <a:rPr lang="en-US" dirty="0" err="1"/>
              <a:t>x</a:t>
            </a:r>
            <a:r>
              <a:rPr lang="en-US" dirty="0"/>
              <a:t> 60 sec/1 min</a:t>
            </a:r>
          </a:p>
          <a:p>
            <a:pPr lvl="1"/>
            <a:r>
              <a:rPr lang="en-US" dirty="0"/>
              <a:t>Typical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7,200 RPMs</a:t>
            </a:r>
          </a:p>
          <a:p>
            <a:r>
              <a:rPr lang="en-US" dirty="0">
                <a:solidFill>
                  <a:srgbClr val="C00000"/>
                </a:solidFill>
              </a:rPr>
              <a:t>Transfer time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)	</a:t>
            </a:r>
          </a:p>
          <a:p>
            <a:pPr lvl="1"/>
            <a:r>
              <a:rPr lang="en-US" dirty="0"/>
              <a:t>Time to read the bits in the target sector.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1/RPM </a:t>
            </a:r>
            <a:r>
              <a:rPr lang="en-US" dirty="0" err="1"/>
              <a:t>x</a:t>
            </a:r>
            <a:r>
              <a:rPr lang="en-US" dirty="0"/>
              <a:t> 1/(avg # sectors/track) </a:t>
            </a:r>
            <a:r>
              <a:rPr lang="en-US" dirty="0" err="1"/>
              <a:t>x</a:t>
            </a:r>
            <a:r>
              <a:rPr lang="en-US" dirty="0"/>
              <a:t> 60 secs/1 min.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Time Example</a:t>
            </a:r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747125" cy="4972050"/>
          </a:xfrm>
        </p:spPr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Rotational rate = 7,200 RPM</a:t>
            </a:r>
          </a:p>
          <a:p>
            <a:pPr lvl="1"/>
            <a:r>
              <a:rPr lang="en-US" dirty="0"/>
              <a:t>Average seek time = 9 ms.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 # sectors/track = 400.</a:t>
            </a:r>
          </a:p>
          <a:p>
            <a:r>
              <a:rPr lang="en-US" dirty="0"/>
              <a:t>Derived: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73" y="3276601"/>
            <a:ext cx="5365411" cy="3219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Access Time Example</a:t>
            </a:r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288502"/>
            <a:ext cx="8747125" cy="4972050"/>
          </a:xfrm>
        </p:spPr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Rotational rate = 7,200 RPM</a:t>
            </a:r>
          </a:p>
          <a:p>
            <a:pPr lvl="1"/>
            <a:r>
              <a:rPr lang="en-US" dirty="0"/>
              <a:t>Average seek time = </a:t>
            </a:r>
            <a:r>
              <a:rPr lang="en-US" dirty="0">
                <a:solidFill>
                  <a:srgbClr val="C00000"/>
                </a:solidFill>
              </a:rPr>
              <a:t>9 ms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 # sectors/track = 400.</a:t>
            </a:r>
          </a:p>
          <a:p>
            <a:r>
              <a:rPr lang="en-US" dirty="0"/>
              <a:t>Derived: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x (60 secs/7200 RPM) x 1000 ms/sec = </a:t>
            </a:r>
            <a:r>
              <a:rPr lang="en-US" dirty="0">
                <a:solidFill>
                  <a:srgbClr val="C00000"/>
                </a:solidFill>
              </a:rPr>
              <a:t>4 ms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60/7200 RPM </a:t>
            </a:r>
            <a:r>
              <a:rPr lang="en-US" dirty="0" err="1"/>
              <a:t>x</a:t>
            </a:r>
            <a:r>
              <a:rPr lang="en-US" dirty="0"/>
              <a:t> 1/400 </a:t>
            </a:r>
            <a:r>
              <a:rPr lang="en-US" dirty="0" err="1"/>
              <a:t>secs</a:t>
            </a:r>
            <a:r>
              <a:rPr lang="en-US" dirty="0"/>
              <a:t>/track </a:t>
            </a:r>
            <a:r>
              <a:rPr lang="en-US" dirty="0" err="1"/>
              <a:t>x</a:t>
            </a:r>
            <a:r>
              <a:rPr lang="en-US" dirty="0"/>
              <a:t> 1000 ms/sec = </a:t>
            </a:r>
            <a:r>
              <a:rPr lang="en-US" dirty="0">
                <a:solidFill>
                  <a:srgbClr val="C00000"/>
                </a:solidFill>
              </a:rPr>
              <a:t>0.02 ms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</a:t>
            </a:r>
            <a:r>
              <a:rPr lang="en-US" dirty="0">
                <a:solidFill>
                  <a:srgbClr val="C00000"/>
                </a:solidFill>
              </a:rPr>
              <a:t>9 ms + 4 ms + 0.02 ms</a:t>
            </a:r>
          </a:p>
          <a:p>
            <a:r>
              <a:rPr lang="en-US" dirty="0"/>
              <a:t>Important points:</a:t>
            </a:r>
          </a:p>
          <a:p>
            <a:pPr lvl="1"/>
            <a:r>
              <a:rPr lang="en-US" dirty="0"/>
              <a:t>Access time dominated by seek time and rotational latency.</a:t>
            </a:r>
          </a:p>
          <a:p>
            <a:pPr lvl="1"/>
            <a:r>
              <a:rPr lang="en-US" dirty="0"/>
              <a:t>First bit in a sector is the most expensive, the rest are free.</a:t>
            </a:r>
          </a:p>
          <a:p>
            <a:pPr lvl="1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SRAM access time is about  4 ns/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doubleword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, DRAM about  60 ns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Disk is about 40,000 times slower than SRAM, 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2,500 times slower then DRAM.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7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Disk Blocks</a:t>
            </a:r>
          </a:p>
        </p:txBody>
      </p:sp>
      <p:sp>
        <p:nvSpPr>
          <p:cNvPr id="12800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 disks present a simpler abstract view of the complex sector geometry:</a:t>
            </a:r>
          </a:p>
          <a:p>
            <a:pPr lvl="1"/>
            <a:r>
              <a:rPr lang="en-US" dirty="0"/>
              <a:t>The set of available sectors is modeled as a sequence of </a:t>
            </a:r>
            <a:r>
              <a:rPr lang="en-US" dirty="0" err="1"/>
              <a:t>b</a:t>
            </a:r>
            <a:r>
              <a:rPr lang="en-US" dirty="0"/>
              <a:t>-sized </a:t>
            </a:r>
            <a:r>
              <a:rPr lang="en-US" dirty="0">
                <a:solidFill>
                  <a:srgbClr val="C00000"/>
                </a:solidFill>
              </a:rPr>
              <a:t>logical blocks </a:t>
            </a:r>
            <a:r>
              <a:rPr lang="en-US" dirty="0"/>
              <a:t>(0, 1, 2, ...)</a:t>
            </a:r>
          </a:p>
          <a:p>
            <a:r>
              <a:rPr lang="en-US" dirty="0"/>
              <a:t>Mapping between logical blocks and actual (physical) sectors</a:t>
            </a:r>
          </a:p>
          <a:p>
            <a:pPr lvl="1"/>
            <a:r>
              <a:rPr lang="en-US" dirty="0"/>
              <a:t>Maintained by hardware/firmware device called disk controller.</a:t>
            </a:r>
          </a:p>
          <a:p>
            <a:pPr lvl="1"/>
            <a:r>
              <a:rPr lang="en-US" dirty="0"/>
              <a:t>Converts requests for logical blocks into (</a:t>
            </a:r>
            <a:r>
              <a:rPr lang="en-US" dirty="0" err="1"/>
              <a:t>surface,track,sector</a:t>
            </a:r>
            <a:r>
              <a:rPr lang="en-US" dirty="0"/>
              <a:t>) triples.</a:t>
            </a:r>
          </a:p>
          <a:p>
            <a:r>
              <a:rPr lang="en-US" dirty="0"/>
              <a:t>Allows controller to set aside spare cylinders for each zone.</a:t>
            </a:r>
          </a:p>
          <a:p>
            <a:pPr lvl="1"/>
            <a:r>
              <a:rPr lang="en-US" dirty="0"/>
              <a:t>Accounts for the difference in “formatted capacity” and “maximum capacity”.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1" name="Rectangle 51"/>
          <p:cNvSpPr>
            <a:spLocks noGrp="1" noChangeArrowheads="1"/>
          </p:cNvSpPr>
          <p:nvPr>
            <p:ph type="title"/>
          </p:nvPr>
        </p:nvSpPr>
        <p:spPr>
          <a:xfrm>
            <a:off x="357018" y="334078"/>
            <a:ext cx="7592093" cy="762000"/>
          </a:xfrm>
        </p:spPr>
        <p:txBody>
          <a:bodyPr/>
          <a:lstStyle/>
          <a:p>
            <a:r>
              <a:rPr lang="en-US" dirty="0"/>
              <a:t>I/O Bus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880225" y="287655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5356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4441825" y="30607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2984500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1084263" y="30607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2000250" y="17335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2000250" y="18859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000250" y="20383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2000250" y="21907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2000250" y="23431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4" name="AutoShape 14"/>
          <p:cNvSpPr>
            <a:spLocks noChangeArrowheads="1"/>
          </p:cNvSpPr>
          <p:nvPr/>
        </p:nvSpPr>
        <p:spPr bwMode="auto">
          <a:xfrm>
            <a:off x="2773363" y="1733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5" name="AutoShape 15"/>
          <p:cNvSpPr>
            <a:spLocks noChangeArrowheads="1"/>
          </p:cNvSpPr>
          <p:nvPr/>
        </p:nvSpPr>
        <p:spPr bwMode="auto">
          <a:xfrm flipH="1">
            <a:off x="2684463" y="2114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3217863" y="15811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1698994" y="141187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7298" name="AutoShape 18"/>
          <p:cNvSpPr>
            <a:spLocks noChangeArrowheads="1"/>
          </p:cNvSpPr>
          <p:nvPr/>
        </p:nvSpPr>
        <p:spPr bwMode="auto">
          <a:xfrm>
            <a:off x="2074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931863" y="13525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819150" y="104674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3865563" y="2342148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 flipH="1">
            <a:off x="3751263" y="26479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5386388" y="2342148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6037263" y="2647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5" name="AutoShape 25"/>
          <p:cNvSpPr>
            <a:spLocks noChangeArrowheads="1"/>
          </p:cNvSpPr>
          <p:nvPr/>
        </p:nvSpPr>
        <p:spPr bwMode="auto">
          <a:xfrm>
            <a:off x="4665663" y="3714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6" name="AutoShape 26"/>
          <p:cNvSpPr>
            <a:spLocks noChangeArrowheads="1"/>
          </p:cNvSpPr>
          <p:nvPr/>
        </p:nvSpPr>
        <p:spPr bwMode="auto">
          <a:xfrm flipV="1">
            <a:off x="577056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535146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08" name="AutoShape 28"/>
          <p:cNvSpPr>
            <a:spLocks noChangeArrowheads="1"/>
          </p:cNvSpPr>
          <p:nvPr/>
        </p:nvSpPr>
        <p:spPr bwMode="auto">
          <a:xfrm flipV="1">
            <a:off x="34401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302101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7310" name="AutoShape 30"/>
          <p:cNvSpPr>
            <a:spLocks noChangeArrowheads="1"/>
          </p:cNvSpPr>
          <p:nvPr/>
        </p:nvSpPr>
        <p:spPr bwMode="auto">
          <a:xfrm flipV="1">
            <a:off x="17637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1420813" y="51625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>
            <a:off x="1649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3" name="Line 33"/>
          <p:cNvSpPr>
            <a:spLocks noChangeShapeType="1"/>
          </p:cNvSpPr>
          <p:nvPr/>
        </p:nvSpPr>
        <p:spPr bwMode="auto">
          <a:xfrm>
            <a:off x="2411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1188339" y="592354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1874781" y="592354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7316" name="Line 36"/>
          <p:cNvSpPr>
            <a:spLocks noChangeShapeType="1"/>
          </p:cNvSpPr>
          <p:nvPr/>
        </p:nvSpPr>
        <p:spPr bwMode="auto">
          <a:xfrm>
            <a:off x="37068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3166636" y="592354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>
            <a:off x="6011863" y="56959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9" name="AutoShape 39"/>
          <p:cNvSpPr>
            <a:spLocks noChangeArrowheads="1"/>
          </p:cNvSpPr>
          <p:nvPr/>
        </p:nvSpPr>
        <p:spPr bwMode="auto">
          <a:xfrm>
            <a:off x="5707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7320" name="AutoShape 40"/>
          <p:cNvSpPr>
            <a:spLocks noChangeArrowheads="1"/>
          </p:cNvSpPr>
          <p:nvPr/>
        </p:nvSpPr>
        <p:spPr bwMode="auto">
          <a:xfrm>
            <a:off x="855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1931988" y="4405313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3608388" y="4395788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3" name="Rectangle 43"/>
          <p:cNvSpPr>
            <a:spLocks noChangeArrowheads="1"/>
          </p:cNvSpPr>
          <p:nvPr/>
        </p:nvSpPr>
        <p:spPr bwMode="auto">
          <a:xfrm>
            <a:off x="5942013" y="43862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4529138" y="453924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7325" name="Rectangle 45"/>
          <p:cNvSpPr>
            <a:spLocks noChangeArrowheads="1"/>
          </p:cNvSpPr>
          <p:nvPr/>
        </p:nvSpPr>
        <p:spPr bwMode="auto">
          <a:xfrm>
            <a:off x="4832350" y="4324350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6" name="Rectangle 46"/>
          <p:cNvSpPr>
            <a:spLocks noChangeArrowheads="1"/>
          </p:cNvSpPr>
          <p:nvPr/>
        </p:nvSpPr>
        <p:spPr bwMode="auto">
          <a:xfrm>
            <a:off x="67230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7" name="Rectangle 47"/>
          <p:cNvSpPr>
            <a:spLocks noChangeArrowheads="1"/>
          </p:cNvSpPr>
          <p:nvPr/>
        </p:nvSpPr>
        <p:spPr bwMode="auto">
          <a:xfrm>
            <a:off x="70278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8" name="Rectangle 48"/>
          <p:cNvSpPr>
            <a:spLocks noChangeArrowheads="1"/>
          </p:cNvSpPr>
          <p:nvPr/>
        </p:nvSpPr>
        <p:spPr bwMode="auto">
          <a:xfrm>
            <a:off x="73326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6708775" y="4625529"/>
            <a:ext cx="1975862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Expansion slots for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other devices such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as network adapters.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5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(1)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6291263" y="2988677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4767263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3852863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2395538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1411288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411288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1411288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1411288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1411288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7" name="AutoShape 13"/>
          <p:cNvSpPr>
            <a:spLocks noChangeArrowheads="1"/>
          </p:cNvSpPr>
          <p:nvPr/>
        </p:nvSpPr>
        <p:spPr bwMode="auto">
          <a:xfrm>
            <a:off x="2184400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8" name="AutoShape 14"/>
          <p:cNvSpPr>
            <a:spLocks noChangeArrowheads="1"/>
          </p:cNvSpPr>
          <p:nvPr/>
        </p:nvSpPr>
        <p:spPr bwMode="auto">
          <a:xfrm flipH="1">
            <a:off x="2095500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2628900" y="1693277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1110032" y="152400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8321" name="AutoShape 17"/>
          <p:cNvSpPr>
            <a:spLocks noChangeArrowheads="1"/>
          </p:cNvSpPr>
          <p:nvPr/>
        </p:nvSpPr>
        <p:spPr bwMode="auto">
          <a:xfrm>
            <a:off x="1485900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342900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22860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4076700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5" name="AutoShape 21"/>
          <p:cNvSpPr>
            <a:spLocks noChangeArrowheads="1"/>
          </p:cNvSpPr>
          <p:nvPr/>
        </p:nvSpPr>
        <p:spPr bwMode="auto">
          <a:xfrm flipV="1">
            <a:off x="518160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476250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27" name="AutoShape 23"/>
          <p:cNvSpPr>
            <a:spLocks noChangeArrowheads="1"/>
          </p:cNvSpPr>
          <p:nvPr/>
        </p:nvSpPr>
        <p:spPr bwMode="auto">
          <a:xfrm flipV="1">
            <a:off x="28511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243205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8329" name="AutoShape 25"/>
          <p:cNvSpPr>
            <a:spLocks noChangeArrowheads="1"/>
          </p:cNvSpPr>
          <p:nvPr/>
        </p:nvSpPr>
        <p:spPr bwMode="auto">
          <a:xfrm flipV="1">
            <a:off x="11747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831850" y="5198477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1060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1822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666106" y="6035675"/>
            <a:ext cx="75693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1356609" y="6019800"/>
            <a:ext cx="9793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31178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2577674" y="6035675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54229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8" name="AutoShape 34"/>
          <p:cNvSpPr>
            <a:spLocks noChangeArrowheads="1"/>
          </p:cNvSpPr>
          <p:nvPr/>
        </p:nvSpPr>
        <p:spPr bwMode="auto">
          <a:xfrm>
            <a:off x="5124450" y="6189077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8339" name="AutoShape 35"/>
          <p:cNvSpPr>
            <a:spLocks noChangeArrowheads="1"/>
          </p:cNvSpPr>
          <p:nvPr/>
        </p:nvSpPr>
        <p:spPr bwMode="auto">
          <a:xfrm>
            <a:off x="266700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1337009" y="4458451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3013409" y="446095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5353050" y="44815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5553075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4243388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2355850" y="3365500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4332288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 flipV="1">
            <a:off x="4294188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8" name="Line 44"/>
          <p:cNvSpPr>
            <a:spLocks noChangeShapeType="1"/>
          </p:cNvSpPr>
          <p:nvPr/>
        </p:nvSpPr>
        <p:spPr bwMode="auto">
          <a:xfrm>
            <a:off x="5429250" y="4487863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9" name="Rectangle 45"/>
          <p:cNvSpPr>
            <a:spLocks noChangeArrowheads="1"/>
          </p:cNvSpPr>
          <p:nvPr/>
        </p:nvSpPr>
        <p:spPr bwMode="auto">
          <a:xfrm>
            <a:off x="495300" y="3172827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3938150" y="1263314"/>
            <a:ext cx="5321464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CPU initiates a disk read by writing a command, logical block number, and destination memory address to a </a:t>
            </a:r>
            <a:r>
              <a:rPr lang="en-US" b="0" dirty="0">
                <a:solidFill>
                  <a:srgbClr val="C00000"/>
                </a:solidFill>
                <a:latin typeface="Calibri" panose="020F0502020204030204" pitchFamily="34" charset="0"/>
              </a:rPr>
              <a:t>port</a:t>
            </a:r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0" dirty="0">
                <a:latin typeface="Calibri" panose="020F0502020204030204" pitchFamily="34" charset="0"/>
              </a:rPr>
              <a:t>(address) associated with disk controller.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5" grpId="0" animBg="1"/>
      <p:bldP spid="98346" grpId="0" animBg="1"/>
      <p:bldP spid="98347" grpId="0" animBg="1"/>
      <p:bldP spid="9834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7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(2)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1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2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1113207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9345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24765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9348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9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9353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4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602551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1288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9359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2580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9361" name="AutoShape 33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9362" name="AutoShape 34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3" name="Rectangle 35"/>
          <p:cNvSpPr>
            <a:spLocks noChangeArrowheads="1"/>
          </p:cNvSpPr>
          <p:nvPr/>
        </p:nvSpPr>
        <p:spPr bwMode="auto">
          <a:xfrm>
            <a:off x="1346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4" name="Rectangle 36"/>
          <p:cNvSpPr>
            <a:spLocks noChangeArrowheads="1"/>
          </p:cNvSpPr>
          <p:nvPr/>
        </p:nvSpPr>
        <p:spPr bwMode="auto">
          <a:xfrm>
            <a:off x="3022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5" name="Rectangle 37"/>
          <p:cNvSpPr>
            <a:spLocks noChangeArrowheads="1"/>
          </p:cNvSpPr>
          <p:nvPr/>
        </p:nvSpPr>
        <p:spPr bwMode="auto">
          <a:xfrm>
            <a:off x="5356225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5556250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9367" name="Rectangle 39"/>
          <p:cNvSpPr>
            <a:spLocks noChangeArrowheads="1"/>
          </p:cNvSpPr>
          <p:nvPr/>
        </p:nvSpPr>
        <p:spPr bwMode="auto">
          <a:xfrm>
            <a:off x="4246563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4297363" y="3365500"/>
            <a:ext cx="1965325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9" name="Line 41"/>
          <p:cNvSpPr>
            <a:spLocks noChangeShapeType="1"/>
          </p:cNvSpPr>
          <p:nvPr/>
        </p:nvSpPr>
        <p:spPr bwMode="auto">
          <a:xfrm>
            <a:off x="4335463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0" name="Line 42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1" name="Line 43"/>
          <p:cNvSpPr>
            <a:spLocks noChangeShapeType="1"/>
          </p:cNvSpPr>
          <p:nvPr/>
        </p:nvSpPr>
        <p:spPr bwMode="auto">
          <a:xfrm flipH="1">
            <a:off x="5432425" y="4500563"/>
            <a:ext cx="0" cy="1671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4153064" y="1454973"/>
            <a:ext cx="4603751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Disk controller reads the sector and performs a direct memory access (</a:t>
            </a:r>
            <a:r>
              <a:rPr lang="en-US" b="0" dirty="0">
                <a:solidFill>
                  <a:srgbClr val="C00000"/>
                </a:solidFill>
                <a:latin typeface="Calibri" panose="020F0502020204030204" pitchFamily="34" charset="0"/>
              </a:rPr>
              <a:t>DMA</a:t>
            </a:r>
            <a:r>
              <a:rPr lang="en-US" b="0" dirty="0">
                <a:latin typeface="Calibri" panose="020F0502020204030204" pitchFamily="34" charset="0"/>
              </a:rPr>
              <a:t>) transfer into main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8" grpId="0" animBg="1"/>
      <p:bldP spid="99369" grpId="0" animBg="1"/>
      <p:bldP spid="99370" grpId="0" animBg="1"/>
      <p:bldP spid="9937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00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(3)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5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6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1113207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100369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24765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100372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3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5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100377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8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602551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1288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100383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2580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100385" name="Line 33"/>
          <p:cNvSpPr>
            <a:spLocks noChangeShapeType="1"/>
          </p:cNvSpPr>
          <p:nvPr/>
        </p:nvSpPr>
        <p:spPr bwMode="auto">
          <a:xfrm>
            <a:off x="5426075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6" name="AutoShape 34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100387" name="AutoShape 35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1346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3022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5356225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5556250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4246563" y="4383504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3" name="Line 41"/>
          <p:cNvSpPr>
            <a:spLocks noChangeShapeType="1"/>
          </p:cNvSpPr>
          <p:nvPr/>
        </p:nvSpPr>
        <p:spPr bwMode="auto">
          <a:xfrm flipH="1">
            <a:off x="3343275" y="2679700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4" name="Line 42"/>
          <p:cNvSpPr>
            <a:spLocks noChangeShapeType="1"/>
          </p:cNvSpPr>
          <p:nvPr/>
        </p:nvSpPr>
        <p:spPr bwMode="auto">
          <a:xfrm>
            <a:off x="4335463" y="2667000"/>
            <a:ext cx="0" cy="18335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5" name="Line 43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6" name="Line 44"/>
          <p:cNvSpPr>
            <a:spLocks noChangeShapeType="1"/>
          </p:cNvSpPr>
          <p:nvPr/>
        </p:nvSpPr>
        <p:spPr bwMode="auto">
          <a:xfrm flipH="1">
            <a:off x="5426075" y="4500563"/>
            <a:ext cx="635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7" name="Rectangle 45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100399" name="Text Box 47"/>
          <p:cNvSpPr txBox="1">
            <a:spLocks noChangeArrowheads="1"/>
          </p:cNvSpPr>
          <p:nvPr/>
        </p:nvSpPr>
        <p:spPr bwMode="auto">
          <a:xfrm>
            <a:off x="4333459" y="1219200"/>
            <a:ext cx="4732337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When the DMA transfer completes, the disk controller notifies the CPU with an </a:t>
            </a:r>
            <a:r>
              <a:rPr lang="en-US" b="0" i="1" dirty="0">
                <a:solidFill>
                  <a:srgbClr val="C00000"/>
                </a:solidFill>
                <a:latin typeface="Calibri" panose="020F0502020204030204" pitchFamily="34" charset="0"/>
              </a:rPr>
              <a:t>interrupt</a:t>
            </a:r>
            <a:r>
              <a:rPr lang="en-US" b="0" dirty="0">
                <a:latin typeface="Calibri" panose="020F0502020204030204" pitchFamily="34" charset="0"/>
              </a:rPr>
              <a:t> (i.e., asserts a special “interrupt” pin on the CPU).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3" grpId="0" animBg="1"/>
      <p:bldP spid="100394" grpId="0" animBg="1"/>
      <p:bldP spid="100395" grpId="0" animBg="1"/>
      <p:bldP spid="1003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</a:t>
            </a:r>
            <a:r>
              <a:rPr lang="en-US" dirty="0" err="1"/>
              <a:t>vs</a:t>
            </a:r>
            <a:r>
              <a:rPr lang="en-US" dirty="0"/>
              <a:t> DRAM Summary</a:t>
            </a:r>
          </a:p>
        </p:txBody>
      </p:sp>
      <p:sp>
        <p:nvSpPr>
          <p:cNvPr id="120836" name="Text Box 1028"/>
          <p:cNvSpPr txBox="1">
            <a:spLocks noChangeArrowheads="1"/>
          </p:cNvSpPr>
          <p:nvPr/>
        </p:nvSpPr>
        <p:spPr bwMode="auto">
          <a:xfrm>
            <a:off x="381000" y="2362200"/>
            <a:ext cx="8610600" cy="22467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/>
              <a:t>	</a:t>
            </a:r>
            <a:r>
              <a:rPr lang="en-US" sz="2000" dirty="0"/>
              <a:t>Trans.	Access	Needs	Needs		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	per bit	 time	refresh?	EDC?	Cost	Applications</a:t>
            </a:r>
          </a:p>
          <a:p>
            <a:pPr algn="l">
              <a:lnSpc>
                <a:spcPct val="100000"/>
              </a:lnSpc>
            </a:pPr>
            <a:endParaRPr lang="en-US" sz="2000" b="0" dirty="0"/>
          </a:p>
          <a:p>
            <a:pPr algn="l">
              <a:lnSpc>
                <a:spcPct val="100000"/>
              </a:lnSpc>
            </a:pPr>
            <a:r>
              <a:rPr lang="en-US" sz="2000" b="0" dirty="0"/>
              <a:t>SRAM	4 or 6	1X	No	Maybe	100x	Cache memories</a:t>
            </a:r>
          </a:p>
          <a:p>
            <a:pPr algn="l">
              <a:lnSpc>
                <a:spcPct val="100000"/>
              </a:lnSpc>
            </a:pPr>
            <a:endParaRPr lang="en-US" sz="2000" b="0" dirty="0"/>
          </a:p>
          <a:p>
            <a:pPr algn="l">
              <a:lnSpc>
                <a:spcPct val="100000"/>
              </a:lnSpc>
            </a:pPr>
            <a:r>
              <a:rPr lang="en-US" sz="2000" b="0" dirty="0"/>
              <a:t>DRAM	1	10X	Yes	Yes	1X	Main memories,</a:t>
            </a:r>
          </a:p>
          <a:p>
            <a:pPr algn="l">
              <a:lnSpc>
                <a:spcPct val="100000"/>
              </a:lnSpc>
            </a:pPr>
            <a:r>
              <a:rPr lang="en-US" sz="2000" b="0" dirty="0"/>
              <a:t>						frame buffers</a:t>
            </a:r>
          </a:p>
        </p:txBody>
      </p:sp>
      <p:sp>
        <p:nvSpPr>
          <p:cNvPr id="120837" name="Line 1029"/>
          <p:cNvSpPr>
            <a:spLocks noChangeShapeType="1"/>
          </p:cNvSpPr>
          <p:nvPr/>
        </p:nvSpPr>
        <p:spPr bwMode="auto">
          <a:xfrm>
            <a:off x="381000" y="3124200"/>
            <a:ext cx="861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289"/>
          <p:cNvSpPr>
            <a:spLocks noChangeArrowheads="1"/>
          </p:cNvSpPr>
          <p:nvPr/>
        </p:nvSpPr>
        <p:spPr bwMode="auto">
          <a:xfrm>
            <a:off x="990600" y="3352800"/>
            <a:ext cx="7162800" cy="9906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07" y="309719"/>
            <a:ext cx="7592093" cy="762000"/>
          </a:xfrm>
        </p:spPr>
        <p:txBody>
          <a:bodyPr/>
          <a:lstStyle/>
          <a:p>
            <a:r>
              <a:rPr lang="en-US" dirty="0"/>
              <a:t>Solid State Disks (</a:t>
            </a:r>
            <a:r>
              <a:rPr lang="en-US" dirty="0" err="1"/>
              <a:t>SSDs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400"/>
            <a:ext cx="7896225" cy="1904999"/>
          </a:xfrm>
        </p:spPr>
        <p:txBody>
          <a:bodyPr/>
          <a:lstStyle/>
          <a:p>
            <a:r>
              <a:rPr lang="en-US" dirty="0"/>
              <a:t>Pages: 512KB to 4KB, Blocks: 32 to 128 pages</a:t>
            </a:r>
          </a:p>
          <a:p>
            <a:r>
              <a:rPr lang="en-US" dirty="0"/>
              <a:t>Data read/written in units of pages. </a:t>
            </a:r>
          </a:p>
          <a:p>
            <a:r>
              <a:rPr lang="en-US" dirty="0"/>
              <a:t>Page can be written only after its block has been erased.</a:t>
            </a:r>
          </a:p>
          <a:p>
            <a:r>
              <a:rPr lang="en-US" dirty="0"/>
              <a:t>A block wears out after about 100,000 repeated writes.</a:t>
            </a:r>
          </a:p>
        </p:txBody>
      </p:sp>
      <p:sp>
        <p:nvSpPr>
          <p:cNvPr id="62" name="AutoShape 238"/>
          <p:cNvSpPr>
            <a:spLocks noChangeArrowheads="1"/>
          </p:cNvSpPr>
          <p:nvPr/>
        </p:nvSpPr>
        <p:spPr bwMode="auto">
          <a:xfrm flipV="1">
            <a:off x="4305300" y="16065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3" name="Rectangle 239"/>
          <p:cNvSpPr>
            <a:spLocks noChangeArrowheads="1"/>
          </p:cNvSpPr>
          <p:nvPr/>
        </p:nvSpPr>
        <p:spPr bwMode="auto">
          <a:xfrm>
            <a:off x="3505200" y="2406650"/>
            <a:ext cx="2057400" cy="52070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Flash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translation layer</a:t>
            </a:r>
          </a:p>
        </p:txBody>
      </p:sp>
      <p:sp>
        <p:nvSpPr>
          <p:cNvPr id="64" name="Line 258"/>
          <p:cNvSpPr>
            <a:spLocks noChangeShapeType="1"/>
          </p:cNvSpPr>
          <p:nvPr/>
        </p:nvSpPr>
        <p:spPr bwMode="auto">
          <a:xfrm>
            <a:off x="4572000" y="29273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5" name="Rectangle 235"/>
          <p:cNvSpPr>
            <a:spLocks noChangeArrowheads="1"/>
          </p:cNvSpPr>
          <p:nvPr/>
        </p:nvSpPr>
        <p:spPr bwMode="auto">
          <a:xfrm>
            <a:off x="3429000" y="1390650"/>
            <a:ext cx="2209800" cy="2413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4476750" y="15414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7" name="Text Box 265"/>
          <p:cNvSpPr txBox="1">
            <a:spLocks noChangeArrowheads="1"/>
          </p:cNvSpPr>
          <p:nvPr/>
        </p:nvSpPr>
        <p:spPr bwMode="auto">
          <a:xfrm>
            <a:off x="3429000" y="1050409"/>
            <a:ext cx="87075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68" name="Rectangle 271"/>
          <p:cNvSpPr>
            <a:spLocks noChangeArrowheads="1"/>
          </p:cNvSpPr>
          <p:nvPr/>
        </p:nvSpPr>
        <p:spPr bwMode="auto">
          <a:xfrm>
            <a:off x="5562600" y="1174750"/>
            <a:ext cx="457200" cy="533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9" name="Rectangle 272"/>
          <p:cNvSpPr>
            <a:spLocks noChangeArrowheads="1"/>
          </p:cNvSpPr>
          <p:nvPr/>
        </p:nvSpPr>
        <p:spPr bwMode="auto">
          <a:xfrm>
            <a:off x="3048000" y="1219200"/>
            <a:ext cx="4572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84" name="Rectangle 280"/>
          <p:cNvSpPr>
            <a:spLocks noChangeArrowheads="1"/>
          </p:cNvSpPr>
          <p:nvPr/>
        </p:nvSpPr>
        <p:spPr bwMode="auto">
          <a:xfrm>
            <a:off x="1154113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85" name="Rectangle 274"/>
          <p:cNvSpPr>
            <a:spLocks noChangeArrowheads="1"/>
          </p:cNvSpPr>
          <p:nvPr/>
        </p:nvSpPr>
        <p:spPr bwMode="auto">
          <a:xfrm>
            <a:off x="12303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6" name="Rectangle 277"/>
          <p:cNvSpPr>
            <a:spLocks noChangeArrowheads="1"/>
          </p:cNvSpPr>
          <p:nvPr/>
        </p:nvSpPr>
        <p:spPr bwMode="auto">
          <a:xfrm>
            <a:off x="20685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7" name="Rectangle 278"/>
          <p:cNvSpPr>
            <a:spLocks noChangeArrowheads="1"/>
          </p:cNvSpPr>
          <p:nvPr/>
        </p:nvSpPr>
        <p:spPr bwMode="auto">
          <a:xfrm>
            <a:off x="33639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8" name="Text Box 279"/>
          <p:cNvSpPr txBox="1">
            <a:spLocks noChangeArrowheads="1"/>
          </p:cNvSpPr>
          <p:nvPr/>
        </p:nvSpPr>
        <p:spPr bwMode="auto">
          <a:xfrm>
            <a:off x="2906713" y="361315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9" name="Text Box 281"/>
          <p:cNvSpPr txBox="1">
            <a:spLocks noChangeArrowheads="1"/>
          </p:cNvSpPr>
          <p:nvPr/>
        </p:nvSpPr>
        <p:spPr bwMode="auto">
          <a:xfrm>
            <a:off x="1066800" y="332105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Block 0</a:t>
            </a:r>
          </a:p>
        </p:txBody>
      </p:sp>
      <p:sp>
        <p:nvSpPr>
          <p:cNvPr id="71" name="Text Box 282"/>
          <p:cNvSpPr txBox="1">
            <a:spLocks noChangeArrowheads="1"/>
          </p:cNvSpPr>
          <p:nvPr/>
        </p:nvSpPr>
        <p:spPr bwMode="auto">
          <a:xfrm>
            <a:off x="4311650" y="365760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78" name="Rectangle 287"/>
          <p:cNvSpPr>
            <a:spLocks noChangeArrowheads="1"/>
          </p:cNvSpPr>
          <p:nvPr/>
        </p:nvSpPr>
        <p:spPr bwMode="auto">
          <a:xfrm>
            <a:off x="4876800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9" name="Rectangle 283"/>
          <p:cNvSpPr>
            <a:spLocks noChangeArrowheads="1"/>
          </p:cNvSpPr>
          <p:nvPr/>
        </p:nvSpPr>
        <p:spPr bwMode="auto">
          <a:xfrm>
            <a:off x="49530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0" name="Rectangle 284"/>
          <p:cNvSpPr>
            <a:spLocks noChangeArrowheads="1"/>
          </p:cNvSpPr>
          <p:nvPr/>
        </p:nvSpPr>
        <p:spPr bwMode="auto">
          <a:xfrm>
            <a:off x="57912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1" name="Rectangle 285"/>
          <p:cNvSpPr>
            <a:spLocks noChangeArrowheads="1"/>
          </p:cNvSpPr>
          <p:nvPr/>
        </p:nvSpPr>
        <p:spPr bwMode="auto">
          <a:xfrm>
            <a:off x="70866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2" name="Text Box 286"/>
          <p:cNvSpPr txBox="1">
            <a:spLocks noChangeArrowheads="1"/>
          </p:cNvSpPr>
          <p:nvPr/>
        </p:nvSpPr>
        <p:spPr bwMode="auto">
          <a:xfrm>
            <a:off x="6629400" y="361315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3" name="Text Box 288"/>
          <p:cNvSpPr txBox="1">
            <a:spLocks noChangeArrowheads="1"/>
          </p:cNvSpPr>
          <p:nvPr/>
        </p:nvSpPr>
        <p:spPr bwMode="auto">
          <a:xfrm>
            <a:off x="4800600" y="3321050"/>
            <a:ext cx="11047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Block  B-1</a:t>
            </a:r>
          </a:p>
        </p:txBody>
      </p:sp>
      <p:sp>
        <p:nvSpPr>
          <p:cNvPr id="74" name="Text Box 291"/>
          <p:cNvSpPr txBox="1">
            <a:spLocks noChangeArrowheads="1"/>
          </p:cNvSpPr>
          <p:nvPr/>
        </p:nvSpPr>
        <p:spPr bwMode="auto">
          <a:xfrm>
            <a:off x="912813" y="3016250"/>
            <a:ext cx="150874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Flash memory</a:t>
            </a:r>
          </a:p>
        </p:txBody>
      </p:sp>
      <p:sp>
        <p:nvSpPr>
          <p:cNvPr id="75" name="Rectangle 292"/>
          <p:cNvSpPr>
            <a:spLocks noChangeArrowheads="1"/>
          </p:cNvSpPr>
          <p:nvPr/>
        </p:nvSpPr>
        <p:spPr bwMode="auto">
          <a:xfrm>
            <a:off x="838200" y="2317750"/>
            <a:ext cx="7467600" cy="217805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6" name="Text Box 293"/>
          <p:cNvSpPr txBox="1">
            <a:spLocks noChangeArrowheads="1"/>
          </p:cNvSpPr>
          <p:nvPr/>
        </p:nvSpPr>
        <p:spPr bwMode="auto">
          <a:xfrm>
            <a:off x="746125" y="1981200"/>
            <a:ext cx="21691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Solid State Disk (SSD)</a:t>
            </a:r>
          </a:p>
        </p:txBody>
      </p:sp>
      <p:sp>
        <p:nvSpPr>
          <p:cNvPr id="77" name="Text Box 297"/>
          <p:cNvSpPr txBox="1">
            <a:spLocks noChangeArrowheads="1"/>
          </p:cNvSpPr>
          <p:nvPr/>
        </p:nvSpPr>
        <p:spPr bwMode="auto">
          <a:xfrm>
            <a:off x="4724400" y="1655763"/>
            <a:ext cx="2133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Requests to read 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write logical disk blocks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Performance Characteristics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200400"/>
            <a:ext cx="7896225" cy="2590801"/>
          </a:xfrm>
        </p:spPr>
        <p:txBody>
          <a:bodyPr/>
          <a:lstStyle/>
          <a:p>
            <a:r>
              <a:rPr lang="en-US" dirty="0"/>
              <a:t>Sequential access faster than random access</a:t>
            </a:r>
          </a:p>
          <a:p>
            <a:pPr lvl="1"/>
            <a:r>
              <a:rPr lang="en-US" dirty="0"/>
              <a:t>Common theme in the memory hierarchy</a:t>
            </a:r>
          </a:p>
          <a:p>
            <a:r>
              <a:rPr lang="en-US" dirty="0"/>
              <a:t>Random writes are somewhat slower</a:t>
            </a:r>
          </a:p>
          <a:p>
            <a:pPr lvl="1"/>
            <a:r>
              <a:rPr lang="en-US" dirty="0"/>
              <a:t>Erasing a block takes a long time (~1 </a:t>
            </a:r>
            <a:r>
              <a:rPr lang="en-US" dirty="0" err="1"/>
              <a:t>ms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Modifying a block page requires all other pages to be copied to new block.</a:t>
            </a:r>
          </a:p>
          <a:p>
            <a:pPr lvl="1"/>
            <a:r>
              <a:rPr lang="en-US" dirty="0"/>
              <a:t>In earlier SSDs, the read/write gap was much larger.  Fixed by flash translation layer.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475" y="1676400"/>
            <a:ext cx="8747125" cy="1015663"/>
          </a:xfrm>
          <a:prstGeom prst="rect">
            <a:avLst/>
          </a:prstGeom>
          <a:solidFill>
            <a:srgbClr val="E2E2E2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Sequential read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550 MB/s	Sequential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470 MB/s</a:t>
            </a:r>
          </a:p>
          <a:p>
            <a:r>
              <a:rPr lang="en-US" sz="2000" dirty="0">
                <a:latin typeface="Calibri" pitchFamily="34" charset="0"/>
              </a:rPr>
              <a:t>Random read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365 MB/s	Random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303 MB/s</a:t>
            </a:r>
          </a:p>
          <a:p>
            <a:r>
              <a:rPr lang="en-US" sz="2000" dirty="0" err="1">
                <a:latin typeface="Calibri" pitchFamily="34" charset="0"/>
              </a:rPr>
              <a:t>Avg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seq</a:t>
            </a:r>
            <a:r>
              <a:rPr lang="en-US" sz="2000" dirty="0">
                <a:latin typeface="Calibri" pitchFamily="34" charset="0"/>
              </a:rPr>
              <a:t> read time	50 us		</a:t>
            </a:r>
            <a:r>
              <a:rPr lang="en-US" sz="2000" dirty="0" err="1">
                <a:latin typeface="Calibri" pitchFamily="34" charset="0"/>
              </a:rPr>
              <a:t>Avg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seq</a:t>
            </a:r>
            <a:r>
              <a:rPr lang="en-US" sz="2000" dirty="0">
                <a:latin typeface="Calibri" pitchFamily="34" charset="0"/>
              </a:rPr>
              <a:t> write time	60 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292334"/>
            <a:ext cx="433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Source: Intel SSD 730 product specification.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SSD Tradeoffs	vs Rotating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No moving parts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faster, less power, more rugged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Have the potential to wear out </a:t>
            </a:r>
          </a:p>
          <a:p>
            <a:pPr lvl="2"/>
            <a:r>
              <a:rPr lang="en-US" dirty="0"/>
              <a:t>Mitigated by “wear leveling logic” in flash translation layer</a:t>
            </a:r>
          </a:p>
          <a:p>
            <a:pPr lvl="2"/>
            <a:r>
              <a:rPr lang="en-US" dirty="0"/>
              <a:t>E.g. Intel SSD 730 guarantees 128 petabyte (128 x 10</a:t>
            </a:r>
            <a:r>
              <a:rPr lang="en-US" baseline="30000" dirty="0"/>
              <a:t>15</a:t>
            </a:r>
            <a:r>
              <a:rPr lang="en-US" dirty="0"/>
              <a:t> bytes) of writes before they wear out</a:t>
            </a:r>
          </a:p>
          <a:p>
            <a:pPr lvl="1"/>
            <a:r>
              <a:rPr lang="en-US" dirty="0"/>
              <a:t>In 2015, about 30 times more expensive per byte</a:t>
            </a:r>
          </a:p>
          <a:p>
            <a:pPr lvl="1"/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MP3 players, smart phones, laptops</a:t>
            </a:r>
          </a:p>
          <a:p>
            <a:pPr lvl="1"/>
            <a:r>
              <a:rPr lang="en-US" dirty="0"/>
              <a:t>Increasingly common in desktops and servers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2710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CPU-Memory Gap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404813" y="1143000"/>
            <a:ext cx="8167687" cy="4462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The gap </a:t>
            </a:r>
            <a:r>
              <a:rPr lang="en-US" sz="2400" i="1" dirty="0">
                <a:ln>
                  <a:solidFill>
                    <a:srgbClr val="DF9F98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widens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 between DRAM, disk, and CPU speeds.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801306"/>
              </p:ext>
            </p:extLst>
          </p:nvPr>
        </p:nvGraphicFramePr>
        <p:xfrm>
          <a:off x="343569" y="1773942"/>
          <a:ext cx="8421687" cy="472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43119" y="4159478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DRAM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6278" y="5189356"/>
            <a:ext cx="58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CPU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9193" y="2890510"/>
            <a:ext cx="54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SSD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9036" y="2297668"/>
            <a:ext cx="58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Disk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to the Rescue!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 key to bridging this CPU-Memory gap is a fundamental property of computer programs known as </a:t>
            </a:r>
            <a:r>
              <a:rPr lang="en-US" dirty="0">
                <a:solidFill>
                  <a:srgbClr val="C00000"/>
                </a:solidFill>
              </a:rPr>
              <a:t>locality.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/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BFBFBF"/>
                </a:solidFill>
              </a:rPr>
              <a:t>Caching in the memory hierarchy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Principle of Locality: </a:t>
            </a:r>
            <a:r>
              <a:rPr lang="en-GB" dirty="0"/>
              <a:t>Programs tend to use data and instructions with addresses near or equal to those they have used recently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Temporal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Recently referenced items are likely </a:t>
            </a:r>
            <a:br>
              <a:rPr lang="en-GB" dirty="0"/>
            </a:br>
            <a:r>
              <a:rPr lang="en-GB" dirty="0"/>
              <a:t>to be referenced again in the near future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Spatial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Items with nearby addresses tend </a:t>
            </a:r>
            <a:br>
              <a:rPr lang="en-GB" dirty="0"/>
            </a:br>
            <a:r>
              <a:rPr lang="en-GB" dirty="0"/>
              <a:t>to be referenced close together in time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0" y="3124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489700" y="3124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319056" y="2614411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102261" y="461694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95961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70700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6416720" y="4186571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3185397"/>
            <a:ext cx="5318124" cy="2768858"/>
          </a:xfrm>
        </p:spPr>
        <p:txBody>
          <a:bodyPr/>
          <a:lstStyle/>
          <a:p>
            <a:r>
              <a:rPr lang="en-US" dirty="0"/>
              <a:t>Data references</a:t>
            </a:r>
          </a:p>
          <a:p>
            <a:pPr lvl="1"/>
            <a:r>
              <a:rPr lang="en-US" dirty="0"/>
              <a:t>Reference array elements in succession (stride-1 reference pattern).</a:t>
            </a:r>
          </a:p>
          <a:p>
            <a:pPr lvl="1"/>
            <a:r>
              <a:rPr lang="en-US" dirty="0"/>
              <a:t>Reference variable </a:t>
            </a:r>
            <a:r>
              <a:rPr lang="en-US" b="1" dirty="0">
                <a:latin typeface="Courier New"/>
                <a:cs typeface="Courier New"/>
              </a:rPr>
              <a:t>sum</a:t>
            </a:r>
            <a:r>
              <a:rPr lang="en-US" dirty="0"/>
              <a:t> each iteration.</a:t>
            </a:r>
          </a:p>
          <a:p>
            <a:r>
              <a:rPr lang="en-US" dirty="0"/>
              <a:t>Instruction references</a:t>
            </a:r>
          </a:p>
          <a:p>
            <a:pPr lvl="1"/>
            <a:r>
              <a:rPr lang="en-US" dirty="0"/>
              <a:t>Reference instructions in sequence.</a:t>
            </a:r>
          </a:p>
          <a:p>
            <a:pPr lvl="1"/>
            <a:r>
              <a:rPr lang="en-US" dirty="0"/>
              <a:t>Cycle through loop repeatedly. 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9587" y="1651000"/>
            <a:ext cx="3044825" cy="1092200"/>
          </a:xfrm>
          <a:prstGeom prst="rect">
            <a:avLst/>
          </a:prstGeom>
          <a:solidFill>
            <a:srgbClr val="F7F5CD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sum = 0;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for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&lt; </a:t>
            </a:r>
            <a:r>
              <a:rPr lang="en-US" sz="1600" dirty="0" err="1">
                <a:latin typeface="Courier New" charset="0"/>
              </a:rPr>
              <a:t>n</a:t>
            </a:r>
            <a:r>
              <a:rPr lang="en-US" sz="1600" dirty="0">
                <a:latin typeface="Courier New" charset="0"/>
              </a:rPr>
              <a:t>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	sum += </a:t>
            </a:r>
            <a:r>
              <a:rPr lang="en-US" sz="1600" dirty="0" err="1">
                <a:latin typeface="Courier New" charset="0"/>
              </a:rPr>
              <a:t>a[i</a:t>
            </a:r>
            <a:r>
              <a:rPr lang="en-US" sz="16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return sum;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0695" y="2872770"/>
            <a:ext cx="2658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Spatial or Temporal</a:t>
            </a:r>
          </a:p>
          <a:p>
            <a:pPr algn="ctr"/>
            <a:r>
              <a:rPr lang="en-US" dirty="0">
                <a:latin typeface="Calibri" pitchFamily="34" charset="0"/>
              </a:rPr>
              <a:t>Locality?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43278" y="4251067"/>
            <a:ext cx="135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3579" y="5031431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3069" y="5444698"/>
            <a:ext cx="135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C35D5-84E1-4DE8-94A7-34FE5B73BFAA}"/>
              </a:ext>
            </a:extLst>
          </p:cNvPr>
          <p:cNvSpPr txBox="1"/>
          <p:nvPr/>
        </p:nvSpPr>
        <p:spPr>
          <a:xfrm>
            <a:off x="6303577" y="3769511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1029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Qualitative Estimates of Locality</a:t>
            </a:r>
          </a:p>
        </p:txBody>
      </p:sp>
      <p:sp>
        <p:nvSpPr>
          <p:cNvPr id="132102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Claim:</a:t>
            </a:r>
            <a:r>
              <a:rPr lang="en-US" dirty="0"/>
              <a:t> Being able to look at code and get a qualitative sense of its locality is a key skill for a professional programmer.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2100" name="Text Box 1028"/>
          <p:cNvSpPr txBox="1">
            <a:spLocks noChangeArrowheads="1"/>
          </p:cNvSpPr>
          <p:nvPr/>
        </p:nvSpPr>
        <p:spPr bwMode="auto">
          <a:xfrm>
            <a:off x="1487214" y="3977125"/>
            <a:ext cx="4441825" cy="258921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sum_array_rows(int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55A12-B9B0-4731-B3AB-1F55AC0A25D8}"/>
              </a:ext>
            </a:extLst>
          </p:cNvPr>
          <p:cNvSpPr txBox="1"/>
          <p:nvPr/>
        </p:nvSpPr>
        <p:spPr>
          <a:xfrm>
            <a:off x="6252010" y="4191817"/>
            <a:ext cx="263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Hint: array layout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 is row-major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5EC20-4737-4863-9787-07ADA35D357A}"/>
              </a:ext>
            </a:extLst>
          </p:cNvPr>
          <p:cNvSpPr txBox="1"/>
          <p:nvPr/>
        </p:nvSpPr>
        <p:spPr>
          <a:xfrm>
            <a:off x="6646222" y="5630833"/>
            <a:ext cx="172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DRAMs</a:t>
            </a:r>
          </a:p>
        </p:txBody>
      </p:sp>
      <p:sp>
        <p:nvSpPr>
          <p:cNvPr id="12186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594725" cy="5114925"/>
          </a:xfrm>
        </p:spPr>
        <p:txBody>
          <a:bodyPr>
            <a:normAutofit/>
          </a:bodyPr>
          <a:lstStyle/>
          <a:p>
            <a:r>
              <a:rPr lang="en-US" dirty="0"/>
              <a:t>Basic DRAM cell has not changed since its invention in 1966.</a:t>
            </a:r>
          </a:p>
          <a:p>
            <a:pPr lvl="1"/>
            <a:r>
              <a:rPr lang="en-US" dirty="0"/>
              <a:t>Commercialized by Intel in 1970. </a:t>
            </a:r>
          </a:p>
          <a:p>
            <a:r>
              <a:rPr lang="en-US" dirty="0"/>
              <a:t>DRAM cores with better interface logic and faster I/O :</a:t>
            </a:r>
          </a:p>
          <a:p>
            <a:pPr lvl="1"/>
            <a:r>
              <a:rPr lang="en-US" dirty="0"/>
              <a:t>Synchronous DRAM (</a:t>
            </a:r>
            <a:r>
              <a:rPr lang="en-US" dirty="0">
                <a:solidFill>
                  <a:srgbClr val="FF0000"/>
                </a:solidFill>
              </a:rPr>
              <a:t>SDRAM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a conventional clock signal instead of asynchronous control</a:t>
            </a:r>
          </a:p>
          <a:p>
            <a:pPr lvl="2"/>
            <a:r>
              <a:rPr lang="en-US" dirty="0"/>
              <a:t>Allows reuse of the row addresses (e.g., RAS, CAS, CAS, CAS)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Double data-rate synchronous DRAM (</a:t>
            </a:r>
            <a:r>
              <a:rPr lang="en-US" dirty="0">
                <a:solidFill>
                  <a:srgbClr val="FF0000"/>
                </a:solidFill>
              </a:rPr>
              <a:t>DDR SDRAM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Double edge clocking sends two bits per cycle per pin</a:t>
            </a:r>
          </a:p>
          <a:p>
            <a:pPr lvl="2"/>
            <a:r>
              <a:rPr lang="en-US" dirty="0"/>
              <a:t>Different types distinguished by size of small </a:t>
            </a:r>
            <a:r>
              <a:rPr lang="en-US" dirty="0" err="1"/>
              <a:t>prefetch</a:t>
            </a:r>
            <a:r>
              <a:rPr lang="en-US" dirty="0"/>
              <a:t> buffer: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DDR</a:t>
            </a:r>
            <a:r>
              <a:rPr lang="en-US" dirty="0"/>
              <a:t> (2 bits), </a:t>
            </a:r>
            <a:r>
              <a:rPr lang="en-US" dirty="0">
                <a:solidFill>
                  <a:srgbClr val="FF0000"/>
                </a:solidFill>
              </a:rPr>
              <a:t>DDR2</a:t>
            </a:r>
            <a:r>
              <a:rPr lang="en-US" dirty="0"/>
              <a:t> (4 bits), </a:t>
            </a:r>
            <a:r>
              <a:rPr lang="en-US" dirty="0">
                <a:solidFill>
                  <a:srgbClr val="FF0000"/>
                </a:solidFill>
              </a:rPr>
              <a:t>DDR3</a:t>
            </a:r>
            <a:r>
              <a:rPr lang="en-US" dirty="0"/>
              <a:t> (8 bits)</a:t>
            </a:r>
          </a:p>
          <a:p>
            <a:pPr lvl="2"/>
            <a:r>
              <a:rPr lang="en-US" dirty="0"/>
              <a:t>By 2010, standard for most server and desktop systems</a:t>
            </a:r>
          </a:p>
          <a:p>
            <a:pPr lvl="2"/>
            <a:r>
              <a:rPr lang="en-US" dirty="0"/>
              <a:t>Intel Core i7 supports DDR3 and DDR4 SDRAM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81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817688" y="2484438"/>
            <a:ext cx="4441825" cy="258921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sum_array_cols(int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10A75-937C-4D6F-9C78-6B0DF0D10DC9}"/>
              </a:ext>
            </a:extLst>
          </p:cNvPr>
          <p:cNvSpPr txBox="1"/>
          <p:nvPr/>
        </p:nvSpPr>
        <p:spPr>
          <a:xfrm>
            <a:off x="6150709" y="5400000"/>
            <a:ext cx="283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no, unless…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66AD5-FDF4-45C7-8C7F-7D736D0CB2EF}"/>
              </a:ext>
            </a:extLst>
          </p:cNvPr>
          <p:cNvSpPr txBox="1"/>
          <p:nvPr/>
        </p:nvSpPr>
        <p:spPr>
          <a:xfrm>
            <a:off x="6546623" y="5872460"/>
            <a:ext cx="209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 is very small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4150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</a:t>
            </a:r>
            <a:r>
              <a:rPr lang="en-US" dirty="0"/>
              <a:t>: Can you permute the loops so that the function scans the 3-d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b="0" dirty="0">
                <a:cs typeface="Courier New"/>
              </a:rPr>
              <a:t> </a:t>
            </a:r>
            <a:r>
              <a:rPr lang="en-US" dirty="0"/>
              <a:t>with a stride-1 reference pattern (and thus has good spatial locality)?</a:t>
            </a:r>
          </a:p>
        </p:txBody>
      </p:sp>
      <p:sp>
        <p:nvSpPr>
          <p:cNvPr id="134148" name="Text Box 1028"/>
          <p:cNvSpPr txBox="1">
            <a:spLocks noChangeArrowheads="1"/>
          </p:cNvSpPr>
          <p:nvPr/>
        </p:nvSpPr>
        <p:spPr bwMode="auto">
          <a:xfrm>
            <a:off x="1941513" y="3033713"/>
            <a:ext cx="4987925" cy="286385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sum_array_3d(int </a:t>
            </a:r>
            <a:r>
              <a:rPr lang="en-US" sz="1800" dirty="0" err="1">
                <a:latin typeface="Courier New" charset="0"/>
              </a:rPr>
              <a:t>a[M][N][N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(i = 0; i &lt; N; i++)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>
                <a:latin typeface="Courier New" charset="0"/>
              </a:rPr>
              <a:t>&lt; M;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    sum += </a:t>
            </a:r>
            <a:r>
              <a:rPr lang="en-US" sz="1800" dirty="0" err="1">
                <a:latin typeface="Courier New" charset="0"/>
              </a:rPr>
              <a:t>a[k][i][j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973FF-DDF1-47C3-BAC0-94B193D43655}"/>
              </a:ext>
            </a:extLst>
          </p:cNvPr>
          <p:cNvSpPr txBox="1"/>
          <p:nvPr/>
        </p:nvSpPr>
        <p:spPr>
          <a:xfrm>
            <a:off x="4834793" y="6172510"/>
            <a:ext cx="402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make j the inner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Hierarchies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fundamental and enduring properties of hardware and software:</a:t>
            </a:r>
          </a:p>
          <a:p>
            <a:pPr lvl="1"/>
            <a:r>
              <a:rPr lang="en-US" dirty="0"/>
              <a:t>Fast storage technologies cost more per byte, have less capacity, and require more power (heat!). </a:t>
            </a:r>
          </a:p>
          <a:p>
            <a:pPr lvl="1"/>
            <a:r>
              <a:rPr lang="en-US" dirty="0"/>
              <a:t>The gap between CPU and main memory speed is widening.</a:t>
            </a:r>
          </a:p>
          <a:p>
            <a:pPr lvl="1"/>
            <a:r>
              <a:rPr lang="en-US" dirty="0"/>
              <a:t>Well-written programs tend to exhibit good locality.</a:t>
            </a:r>
          </a:p>
          <a:p>
            <a:pPr lvl="1"/>
            <a:endParaRPr lang="en-US" dirty="0"/>
          </a:p>
          <a:p>
            <a:r>
              <a:rPr lang="en-US" dirty="0"/>
              <a:t>These fundamental properties complement each other beautifully.</a:t>
            </a:r>
          </a:p>
          <a:p>
            <a:endParaRPr lang="en-US" dirty="0"/>
          </a:p>
          <a:p>
            <a:r>
              <a:rPr lang="en-US" dirty="0"/>
              <a:t>They suggest an approach for organizing memory and storage systems known as a </a:t>
            </a:r>
            <a:r>
              <a:rPr lang="en-US" dirty="0">
                <a:solidFill>
                  <a:srgbClr val="C00000"/>
                </a:solidFill>
              </a:rPr>
              <a:t>memory hierarchy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/>
              <a:t>Caching in the memory hierarchy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/>
              </a:rPr>
              <a:t>Example Memory 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744216" y="834509"/>
            <a:ext cx="623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531818" y="1283385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300985" y="3821797"/>
            <a:ext cx="1510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2836916" y="4847322"/>
            <a:ext cx="2438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23825" y="3625166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2707875" y="5947460"/>
            <a:ext cx="2696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306" y="5375050"/>
            <a:ext cx="20627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Local disks hold files retrieved from disks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servers.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3531818" y="1948547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4962526" y="1641804"/>
            <a:ext cx="2838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CPU registers hold words retrieved from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th</a:t>
            </a: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5365751" y="2403800"/>
            <a:ext cx="2628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retrieved from L3 cache.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36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665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1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27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30175" y="1137553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3531818" y="2780397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37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399689" y="4346121"/>
            <a:ext cx="254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Main memory holds disk blocks retrieved from local disks.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6875" y="1301915"/>
            <a:ext cx="84423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Cache:</a:t>
            </a:r>
            <a:r>
              <a:rPr lang="en-US" i="1" dirty="0"/>
              <a:t> </a:t>
            </a:r>
            <a:r>
              <a:rPr lang="en-US" dirty="0"/>
              <a:t>A smaller, faster storage device that acts as a staging area for a subset of the data in a larger, slower device.</a:t>
            </a:r>
          </a:p>
          <a:p>
            <a:r>
              <a:rPr lang="en-US" dirty="0"/>
              <a:t>Fundamental idea of a memory hierarchy: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k</a:t>
            </a:r>
            <a:r>
              <a:rPr lang="en-US" dirty="0"/>
              <a:t>, the faster, smaller device at level </a:t>
            </a:r>
            <a:r>
              <a:rPr lang="en-US" dirty="0" err="1"/>
              <a:t>k</a:t>
            </a:r>
            <a:r>
              <a:rPr lang="en-US" dirty="0"/>
              <a:t> serves as a cache for the larger, slower device at level k+1.</a:t>
            </a:r>
          </a:p>
          <a:p>
            <a:r>
              <a:rPr lang="en-US" dirty="0"/>
              <a:t>Why do memory hierarchies work?</a:t>
            </a:r>
          </a:p>
          <a:p>
            <a:pPr lvl="1"/>
            <a:r>
              <a:rPr lang="en-US" dirty="0"/>
              <a:t>Because of locality, programs tend to access the data at level </a:t>
            </a:r>
            <a:r>
              <a:rPr lang="en-US" dirty="0" err="1"/>
              <a:t>k</a:t>
            </a:r>
            <a:r>
              <a:rPr lang="en-US" dirty="0"/>
              <a:t> more often than they access the data at level k+1. </a:t>
            </a:r>
          </a:p>
          <a:p>
            <a:pPr lvl="1"/>
            <a:r>
              <a:rPr lang="en-US" dirty="0"/>
              <a:t>Thus, the storage at level k+1 can be slower, and thus larger and cheaper per bit.</a:t>
            </a:r>
          </a:p>
          <a:p>
            <a:r>
              <a:rPr lang="en-US" i="1" dirty="0">
                <a:solidFill>
                  <a:srgbClr val="C00000"/>
                </a:solidFill>
              </a:rPr>
              <a:t>Big Idea (Ideal):  </a:t>
            </a:r>
            <a:r>
              <a:rPr lang="en-US" dirty="0"/>
              <a:t>The memory hierarchy creates a large pool</a:t>
            </a:r>
            <a:br>
              <a:rPr lang="en-US" dirty="0"/>
            </a:br>
            <a:r>
              <a:rPr lang="en-US" dirty="0"/>
              <a:t>of storage that costs as much as the cheap storage near the bottom, but that serves data to programs at the rate of the fast storage near the top.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5635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</a:t>
            </a:r>
            <a:r>
              <a:rPr lang="en-GB" sz="1600" b="1" dirty="0">
                <a:latin typeface="Calibri" pitchFamily="34" charset="0"/>
              </a:rPr>
              <a:t>iewed as partitioned 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2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in 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562600" y="2166311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Hit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154670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solidFill>
                  <a:srgbClr val="C00000"/>
                </a:solidFill>
                <a:latin typeface="Calibri" pitchFamily="34" charset="0"/>
              </a:rPr>
              <a:t>Hit!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Miss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rgbClr val="C0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943600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97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8956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5943600" y="4191000"/>
            <a:ext cx="2810939" cy="17535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stored in cache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br>
              <a:rPr lang="en-GB" sz="1800" b="0" dirty="0"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determines where b goes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sz="1800" b="0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determines which block</a:t>
            </a:r>
            <a:br>
              <a:rPr lang="en-GB" sz="1800" b="0" dirty="0"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gets evicted (victim)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General Caching Concepts: </a:t>
            </a:r>
            <a:br>
              <a:rPr lang="en-US" dirty="0"/>
            </a:br>
            <a:r>
              <a:rPr lang="en-US" dirty="0"/>
              <a:t>3 Types of Cache Misses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733550"/>
            <a:ext cx="8518525" cy="49720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Cold (compulsory) miss</a:t>
            </a:r>
          </a:p>
          <a:p>
            <a:pPr lvl="1"/>
            <a:r>
              <a:rPr lang="en-US" dirty="0"/>
              <a:t>Cold misses occur because the cache starts empty and this is the first reference to the block.</a:t>
            </a:r>
          </a:p>
          <a:p>
            <a:r>
              <a:rPr lang="en-US" dirty="0">
                <a:solidFill>
                  <a:srgbClr val="C00000"/>
                </a:solidFill>
              </a:rPr>
              <a:t>Capacity miss</a:t>
            </a:r>
          </a:p>
          <a:p>
            <a:pPr lvl="1"/>
            <a:r>
              <a:rPr lang="en-US" dirty="0"/>
              <a:t>Occurs when the set of active cache blocks (</a:t>
            </a:r>
            <a:r>
              <a:rPr lang="en-US" dirty="0">
                <a:solidFill>
                  <a:srgbClr val="C00000"/>
                </a:solidFill>
              </a:rPr>
              <a:t>working set</a:t>
            </a:r>
            <a:r>
              <a:rPr lang="en-US" dirty="0"/>
              <a:t>) is larger than the cache.</a:t>
            </a:r>
          </a:p>
          <a:p>
            <a:r>
              <a:rPr lang="en-US" dirty="0">
                <a:solidFill>
                  <a:srgbClr val="C00000"/>
                </a:solidFill>
              </a:rPr>
              <a:t>Conflict miss</a:t>
            </a:r>
          </a:p>
          <a:p>
            <a:pPr lvl="1"/>
            <a:r>
              <a:rPr lang="en-US" dirty="0"/>
              <a:t>Most caches limit blocks at level k+1 to a small subset (sometimes a singleton) of the block positions at level k.</a:t>
            </a:r>
          </a:p>
          <a:p>
            <a:pPr lvl="2"/>
            <a:r>
              <a:rPr lang="en-US" dirty="0"/>
              <a:t>E.g. Block </a:t>
            </a:r>
            <a:r>
              <a:rPr lang="en-US" dirty="0" err="1"/>
              <a:t>i</a:t>
            </a:r>
            <a:r>
              <a:rPr lang="en-US" dirty="0"/>
              <a:t> at level k+1 must be placed in block (</a:t>
            </a:r>
            <a:r>
              <a:rPr lang="en-US" dirty="0" err="1"/>
              <a:t>i</a:t>
            </a:r>
            <a:r>
              <a:rPr lang="en-US" dirty="0"/>
              <a:t> mod 4) at level </a:t>
            </a:r>
            <a:r>
              <a:rPr lang="en-US" dirty="0" err="1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Conflict misses occur when the level </a:t>
            </a:r>
            <a:r>
              <a:rPr lang="en-US" dirty="0" err="1"/>
              <a:t>k</a:t>
            </a:r>
            <a:r>
              <a:rPr lang="en-US" dirty="0"/>
              <a:t> cache is large enough, but multiple data objects all map to the same level </a:t>
            </a:r>
            <a:r>
              <a:rPr lang="en-US" dirty="0" err="1"/>
              <a:t>k</a:t>
            </a:r>
            <a:r>
              <a:rPr lang="en-US" dirty="0"/>
              <a:t> block.</a:t>
            </a:r>
          </a:p>
          <a:p>
            <a:pPr lvl="2"/>
            <a:r>
              <a:rPr lang="en-US" dirty="0"/>
              <a:t>E.g. Referencing blocks 0, 8, 0, 8, 0, 8, ... would miss every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Nonvolatile Memories</a:t>
            </a:r>
          </a:p>
        </p:txBody>
      </p:sp>
      <p:sp>
        <p:nvSpPr>
          <p:cNvPr id="12288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09523"/>
            <a:ext cx="7896225" cy="54486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DRAM and SRAM are volatile memories</a:t>
            </a:r>
          </a:p>
          <a:p>
            <a:pPr lvl="1"/>
            <a:r>
              <a:rPr lang="en-US" dirty="0"/>
              <a:t>Lose information if powered off.</a:t>
            </a:r>
          </a:p>
          <a:p>
            <a:r>
              <a:rPr lang="en-US" dirty="0"/>
              <a:t>Nonvolatile memories retain value even if powered off</a:t>
            </a:r>
          </a:p>
          <a:p>
            <a:pPr lvl="1"/>
            <a:r>
              <a:rPr lang="en-US" dirty="0"/>
              <a:t>Read-only memory (</a:t>
            </a:r>
            <a:r>
              <a:rPr lang="en-US" dirty="0">
                <a:solidFill>
                  <a:srgbClr val="C00000"/>
                </a:solidFill>
              </a:rPr>
              <a:t>ROM</a:t>
            </a:r>
            <a:r>
              <a:rPr lang="en-US" dirty="0"/>
              <a:t>): programmed during production</a:t>
            </a:r>
          </a:p>
          <a:p>
            <a:pPr lvl="1"/>
            <a:r>
              <a:rPr lang="en-US" dirty="0"/>
              <a:t>Programmable ROM (</a:t>
            </a:r>
            <a:r>
              <a:rPr lang="en-US" dirty="0">
                <a:solidFill>
                  <a:srgbClr val="C00000"/>
                </a:solidFill>
              </a:rPr>
              <a:t>PROM</a:t>
            </a:r>
            <a:r>
              <a:rPr lang="en-US" dirty="0"/>
              <a:t>): can be programmed once</a:t>
            </a:r>
          </a:p>
          <a:p>
            <a:pPr lvl="1"/>
            <a:r>
              <a:rPr lang="en-US" dirty="0" err="1"/>
              <a:t>Eraseable</a:t>
            </a:r>
            <a:r>
              <a:rPr lang="en-US" dirty="0"/>
              <a:t> PROM (</a:t>
            </a:r>
            <a:r>
              <a:rPr lang="en-US" dirty="0">
                <a:solidFill>
                  <a:srgbClr val="C00000"/>
                </a:solidFill>
              </a:rPr>
              <a:t>EPROM</a:t>
            </a:r>
            <a:r>
              <a:rPr lang="en-US" dirty="0"/>
              <a:t>): can be bulk erased (UV, X-Ray)</a:t>
            </a:r>
          </a:p>
          <a:p>
            <a:pPr lvl="1"/>
            <a:r>
              <a:rPr lang="en-US" dirty="0"/>
              <a:t>Electrically </a:t>
            </a:r>
            <a:r>
              <a:rPr lang="en-US" dirty="0" err="1"/>
              <a:t>eraseable</a:t>
            </a:r>
            <a:r>
              <a:rPr lang="en-US" dirty="0"/>
              <a:t> PROM (</a:t>
            </a:r>
            <a:r>
              <a:rPr lang="en-US" dirty="0">
                <a:solidFill>
                  <a:srgbClr val="C00000"/>
                </a:solidFill>
              </a:rPr>
              <a:t>EEPROM</a:t>
            </a:r>
            <a:r>
              <a:rPr lang="en-US" dirty="0"/>
              <a:t>): electronic erase capability</a:t>
            </a:r>
          </a:p>
          <a:p>
            <a:pPr lvl="1"/>
            <a:r>
              <a:rPr lang="en-US" dirty="0"/>
              <a:t>Flash memory: EEPROMs, with partial (block-level) erase capability</a:t>
            </a:r>
          </a:p>
          <a:p>
            <a:pPr lvl="2"/>
            <a:r>
              <a:rPr lang="en-US" dirty="0"/>
              <a:t>Wears out after about 100,000 </a:t>
            </a:r>
            <a:r>
              <a:rPr lang="en-US" dirty="0" err="1"/>
              <a:t>erasings</a:t>
            </a:r>
            <a:endParaRPr lang="en-US" dirty="0"/>
          </a:p>
          <a:p>
            <a:pPr lvl="1"/>
            <a:r>
              <a:rPr lang="en-US" dirty="0"/>
              <a:t>3D </a:t>
            </a:r>
            <a:r>
              <a:rPr lang="en-US" dirty="0" err="1"/>
              <a:t>XPoint</a:t>
            </a:r>
            <a:r>
              <a:rPr lang="en-US" dirty="0"/>
              <a:t> (Intel </a:t>
            </a:r>
            <a:r>
              <a:rPr lang="en-US" dirty="0" err="1"/>
              <a:t>Optane</a:t>
            </a:r>
            <a:r>
              <a:rPr lang="en-US" dirty="0"/>
              <a:t>) &amp; emerging NVMs</a:t>
            </a:r>
          </a:p>
          <a:p>
            <a:pPr lvl="2"/>
            <a:r>
              <a:rPr lang="en-US" dirty="0"/>
              <a:t>New materials</a:t>
            </a:r>
          </a:p>
          <a:p>
            <a:pPr lvl="1"/>
            <a:endParaRPr lang="en-US" dirty="0"/>
          </a:p>
          <a:p>
            <a:r>
              <a:rPr lang="en-US" dirty="0"/>
              <a:t>Uses for Nonvolatile Memories</a:t>
            </a:r>
          </a:p>
          <a:p>
            <a:pPr lvl="1"/>
            <a:r>
              <a:rPr lang="en-US" dirty="0"/>
              <a:t>Firmware programs stored in a ROM (BIOS, controllers for disks, network cards, graphics accelerators, security subsystems,…)</a:t>
            </a:r>
          </a:p>
          <a:p>
            <a:pPr lvl="1"/>
            <a:r>
              <a:rPr lang="en-US" dirty="0"/>
              <a:t>Solid state disks (replace rotating disks in thumb drives, smart phones, mp3 players, tablets, laptops, data centers,…)</a:t>
            </a:r>
          </a:p>
          <a:p>
            <a:pPr lvl="1"/>
            <a:r>
              <a:rPr lang="en-US" dirty="0"/>
              <a:t>Disk caches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8E46E-F23A-44D5-85D1-72691CD169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3" t="16144" r="15462" b="19617"/>
          <a:stretch/>
        </p:blipFill>
        <p:spPr>
          <a:xfrm>
            <a:off x="5907476" y="3786625"/>
            <a:ext cx="2469269" cy="1326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59982" cy="762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Examples of Caching in the </a:t>
            </a:r>
            <a:r>
              <a:rPr lang="en-GB" dirty="0" err="1"/>
              <a:t>Mem</a:t>
            </a:r>
            <a:r>
              <a:rPr lang="en-GB" dirty="0"/>
              <a:t>. Hierarchy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7658100" y="24288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Hardware MMU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5905500" y="24288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848100" y="24288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1943100" y="24288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14300" y="24288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7658100" y="5338763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5905500" y="5338763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3848100" y="5338763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1943100" y="5338763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114300" y="5338763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37903" name="Rectangle 13"/>
          <p:cNvSpPr>
            <a:spLocks noChangeArrowheads="1"/>
          </p:cNvSpPr>
          <p:nvPr/>
        </p:nvSpPr>
        <p:spPr bwMode="auto">
          <a:xfrm>
            <a:off x="114300" y="5924550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37904" name="Rectangle 14"/>
          <p:cNvSpPr>
            <a:spLocks noChangeArrowheads="1"/>
          </p:cNvSpPr>
          <p:nvPr/>
        </p:nvSpPr>
        <p:spPr bwMode="auto">
          <a:xfrm>
            <a:off x="114300" y="47529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114300" y="402907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37906" name="Rectangle 16"/>
          <p:cNvSpPr>
            <a:spLocks noChangeArrowheads="1"/>
          </p:cNvSpPr>
          <p:nvPr/>
        </p:nvSpPr>
        <p:spPr bwMode="auto">
          <a:xfrm>
            <a:off x="114300" y="3690938"/>
            <a:ext cx="1828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37907" name="Rectangle 17"/>
          <p:cNvSpPr>
            <a:spLocks noChangeArrowheads="1"/>
          </p:cNvSpPr>
          <p:nvPr/>
        </p:nvSpPr>
        <p:spPr bwMode="auto">
          <a:xfrm>
            <a:off x="114300" y="3352800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37908" name="Rectangle 18"/>
          <p:cNvSpPr>
            <a:spLocks noChangeArrowheads="1"/>
          </p:cNvSpPr>
          <p:nvPr/>
        </p:nvSpPr>
        <p:spPr bwMode="auto">
          <a:xfrm>
            <a:off x="114300" y="3014663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37909" name="Rectangle 19"/>
          <p:cNvSpPr>
            <a:spLocks noChangeArrowheads="1"/>
          </p:cNvSpPr>
          <p:nvPr/>
        </p:nvSpPr>
        <p:spPr bwMode="auto">
          <a:xfrm>
            <a:off x="114300" y="2078038"/>
            <a:ext cx="1828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37910" name="Rectangle 20"/>
          <p:cNvSpPr>
            <a:spLocks noChangeArrowheads="1"/>
          </p:cNvSpPr>
          <p:nvPr/>
        </p:nvSpPr>
        <p:spPr bwMode="auto">
          <a:xfrm>
            <a:off x="114300" y="1438275"/>
            <a:ext cx="1828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Cache Type</a:t>
            </a:r>
          </a:p>
        </p:txBody>
      </p:sp>
      <p:sp>
        <p:nvSpPr>
          <p:cNvPr id="37911" name="Rectangle 21"/>
          <p:cNvSpPr>
            <a:spLocks noChangeArrowheads="1"/>
          </p:cNvSpPr>
          <p:nvPr/>
        </p:nvSpPr>
        <p:spPr bwMode="auto">
          <a:xfrm>
            <a:off x="1943100" y="5924550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12" name="Rectangle 22"/>
          <p:cNvSpPr>
            <a:spLocks noChangeArrowheads="1"/>
          </p:cNvSpPr>
          <p:nvPr/>
        </p:nvSpPr>
        <p:spPr bwMode="auto">
          <a:xfrm>
            <a:off x="1943100" y="47529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3" name="Rectangle 23"/>
          <p:cNvSpPr>
            <a:spLocks noChangeArrowheads="1"/>
          </p:cNvSpPr>
          <p:nvPr/>
        </p:nvSpPr>
        <p:spPr bwMode="auto">
          <a:xfrm>
            <a:off x="1943100" y="402907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4" name="Rectangle 24"/>
          <p:cNvSpPr>
            <a:spLocks noChangeArrowheads="1"/>
          </p:cNvSpPr>
          <p:nvPr/>
        </p:nvSpPr>
        <p:spPr bwMode="auto">
          <a:xfrm>
            <a:off x="1943100" y="3690938"/>
            <a:ext cx="19050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4-KB pages</a:t>
            </a:r>
          </a:p>
        </p:txBody>
      </p:sp>
      <p:sp>
        <p:nvSpPr>
          <p:cNvPr id="37915" name="Rectangle 25"/>
          <p:cNvSpPr>
            <a:spLocks noChangeArrowheads="1"/>
          </p:cNvSpPr>
          <p:nvPr/>
        </p:nvSpPr>
        <p:spPr bwMode="auto">
          <a:xfrm>
            <a:off x="1943100" y="3352800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6" name="Rectangle 26"/>
          <p:cNvSpPr>
            <a:spLocks noChangeArrowheads="1"/>
          </p:cNvSpPr>
          <p:nvPr/>
        </p:nvSpPr>
        <p:spPr bwMode="auto">
          <a:xfrm>
            <a:off x="1943100" y="3014663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7" name="Rectangle 27"/>
          <p:cNvSpPr>
            <a:spLocks noChangeArrowheads="1"/>
          </p:cNvSpPr>
          <p:nvPr/>
        </p:nvSpPr>
        <p:spPr bwMode="auto">
          <a:xfrm>
            <a:off x="1943100" y="2078038"/>
            <a:ext cx="19050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4-8 bytes words</a:t>
            </a:r>
          </a:p>
        </p:txBody>
      </p:sp>
      <p:sp>
        <p:nvSpPr>
          <p:cNvPr id="37918" name="Rectangle 28"/>
          <p:cNvSpPr>
            <a:spLocks noChangeArrowheads="1"/>
          </p:cNvSpPr>
          <p:nvPr/>
        </p:nvSpPr>
        <p:spPr bwMode="auto">
          <a:xfrm>
            <a:off x="1943100" y="1438275"/>
            <a:ext cx="19050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What is Cached?</a:t>
            </a:r>
          </a:p>
        </p:txBody>
      </p:sp>
      <p:sp>
        <p:nvSpPr>
          <p:cNvPr id="37919" name="Rectangle 29"/>
          <p:cNvSpPr>
            <a:spLocks noChangeArrowheads="1"/>
          </p:cNvSpPr>
          <p:nvPr/>
        </p:nvSpPr>
        <p:spPr bwMode="auto">
          <a:xfrm>
            <a:off x="7658100" y="5924550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proxy server</a:t>
            </a:r>
          </a:p>
        </p:txBody>
      </p:sp>
      <p:sp>
        <p:nvSpPr>
          <p:cNvPr id="37920" name="Rectangle 30"/>
          <p:cNvSpPr>
            <a:spLocks noChangeArrowheads="1"/>
          </p:cNvSpPr>
          <p:nvPr/>
        </p:nvSpPr>
        <p:spPr bwMode="auto">
          <a:xfrm>
            <a:off x="5905500" y="5924550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37921" name="Rectangle 31"/>
          <p:cNvSpPr>
            <a:spLocks noChangeArrowheads="1"/>
          </p:cNvSpPr>
          <p:nvPr/>
        </p:nvSpPr>
        <p:spPr bwMode="auto">
          <a:xfrm>
            <a:off x="3848100" y="5924550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37922" name="Rectangle 32"/>
          <p:cNvSpPr>
            <a:spLocks noChangeArrowheads="1"/>
          </p:cNvSpPr>
          <p:nvPr/>
        </p:nvSpPr>
        <p:spPr bwMode="auto">
          <a:xfrm>
            <a:off x="7658100" y="402907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37923" name="Rectangle 33"/>
          <p:cNvSpPr>
            <a:spLocks noChangeArrowheads="1"/>
          </p:cNvSpPr>
          <p:nvPr/>
        </p:nvSpPr>
        <p:spPr bwMode="auto">
          <a:xfrm>
            <a:off x="5905500" y="402907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24" name="Rectangle 34"/>
          <p:cNvSpPr>
            <a:spLocks noChangeArrowheads="1"/>
          </p:cNvSpPr>
          <p:nvPr/>
        </p:nvSpPr>
        <p:spPr bwMode="auto">
          <a:xfrm>
            <a:off x="3848100" y="402907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25" name="Rectangle 35"/>
          <p:cNvSpPr>
            <a:spLocks noChangeArrowheads="1"/>
          </p:cNvSpPr>
          <p:nvPr/>
        </p:nvSpPr>
        <p:spPr bwMode="auto">
          <a:xfrm>
            <a:off x="7658100" y="3014663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6" name="Rectangle 36"/>
          <p:cNvSpPr>
            <a:spLocks noChangeArrowheads="1"/>
          </p:cNvSpPr>
          <p:nvPr/>
        </p:nvSpPr>
        <p:spPr bwMode="auto">
          <a:xfrm>
            <a:off x="5905500" y="3014663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7" name="Rectangle 37"/>
          <p:cNvSpPr>
            <a:spLocks noChangeArrowheads="1"/>
          </p:cNvSpPr>
          <p:nvPr/>
        </p:nvSpPr>
        <p:spPr bwMode="auto">
          <a:xfrm>
            <a:off x="3848100" y="3014663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37928" name="Rectangle 38"/>
          <p:cNvSpPr>
            <a:spLocks noChangeArrowheads="1"/>
          </p:cNvSpPr>
          <p:nvPr/>
        </p:nvSpPr>
        <p:spPr bwMode="auto">
          <a:xfrm>
            <a:off x="7658100" y="3352800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9" name="Rectangle 39"/>
          <p:cNvSpPr>
            <a:spLocks noChangeArrowheads="1"/>
          </p:cNvSpPr>
          <p:nvPr/>
        </p:nvSpPr>
        <p:spPr bwMode="auto">
          <a:xfrm>
            <a:off x="5905500" y="3352800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30" name="Rectangle 40"/>
          <p:cNvSpPr>
            <a:spLocks noChangeArrowheads="1"/>
          </p:cNvSpPr>
          <p:nvPr/>
        </p:nvSpPr>
        <p:spPr bwMode="auto">
          <a:xfrm>
            <a:off x="3848100" y="3352800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L2</a:t>
            </a:r>
          </a:p>
        </p:txBody>
      </p:sp>
      <p:sp>
        <p:nvSpPr>
          <p:cNvPr id="37931" name="Rectangle 41"/>
          <p:cNvSpPr>
            <a:spLocks noChangeArrowheads="1"/>
          </p:cNvSpPr>
          <p:nvPr/>
        </p:nvSpPr>
        <p:spPr bwMode="auto">
          <a:xfrm>
            <a:off x="7658100" y="47529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NFS client</a:t>
            </a:r>
          </a:p>
        </p:txBody>
      </p:sp>
      <p:sp>
        <p:nvSpPr>
          <p:cNvPr id="37932" name="Rectangle 42"/>
          <p:cNvSpPr>
            <a:spLocks noChangeArrowheads="1"/>
          </p:cNvSpPr>
          <p:nvPr/>
        </p:nvSpPr>
        <p:spPr bwMode="auto">
          <a:xfrm>
            <a:off x="5905500" y="47529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33" name="Rectangle 43"/>
          <p:cNvSpPr>
            <a:spLocks noChangeArrowheads="1"/>
          </p:cNvSpPr>
          <p:nvPr/>
        </p:nvSpPr>
        <p:spPr bwMode="auto">
          <a:xfrm>
            <a:off x="3848100" y="47529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34" name="Rectangle 44"/>
          <p:cNvSpPr>
            <a:spLocks noChangeArrowheads="1"/>
          </p:cNvSpPr>
          <p:nvPr/>
        </p:nvSpPr>
        <p:spPr bwMode="auto">
          <a:xfrm>
            <a:off x="7658100" y="3690938"/>
            <a:ext cx="1447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 + OS</a:t>
            </a:r>
          </a:p>
        </p:txBody>
      </p:sp>
      <p:sp>
        <p:nvSpPr>
          <p:cNvPr id="37935" name="Rectangle 45"/>
          <p:cNvSpPr>
            <a:spLocks noChangeArrowheads="1"/>
          </p:cNvSpPr>
          <p:nvPr/>
        </p:nvSpPr>
        <p:spPr bwMode="auto">
          <a:xfrm>
            <a:off x="5905500" y="3690938"/>
            <a:ext cx="17526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36" name="Rectangle 46"/>
          <p:cNvSpPr>
            <a:spLocks noChangeArrowheads="1"/>
          </p:cNvSpPr>
          <p:nvPr/>
        </p:nvSpPr>
        <p:spPr bwMode="auto">
          <a:xfrm>
            <a:off x="3848100" y="3690938"/>
            <a:ext cx="20574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37" name="Rectangle 47"/>
          <p:cNvSpPr>
            <a:spLocks noChangeArrowheads="1"/>
          </p:cNvSpPr>
          <p:nvPr/>
        </p:nvSpPr>
        <p:spPr bwMode="auto">
          <a:xfrm>
            <a:off x="7658100" y="2078038"/>
            <a:ext cx="1447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37938" name="Rectangle 48"/>
          <p:cNvSpPr>
            <a:spLocks noChangeArrowheads="1"/>
          </p:cNvSpPr>
          <p:nvPr/>
        </p:nvSpPr>
        <p:spPr bwMode="auto">
          <a:xfrm>
            <a:off x="5905500" y="2078038"/>
            <a:ext cx="17526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939" name="Rectangle 49"/>
          <p:cNvSpPr>
            <a:spLocks noChangeArrowheads="1"/>
          </p:cNvSpPr>
          <p:nvPr/>
        </p:nvSpPr>
        <p:spPr bwMode="auto">
          <a:xfrm>
            <a:off x="3848100" y="2078038"/>
            <a:ext cx="20574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37940" name="Rectangle 50"/>
          <p:cNvSpPr>
            <a:spLocks noChangeArrowheads="1"/>
          </p:cNvSpPr>
          <p:nvPr/>
        </p:nvSpPr>
        <p:spPr bwMode="auto">
          <a:xfrm>
            <a:off x="7658100" y="1438275"/>
            <a:ext cx="1447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Managed By</a:t>
            </a: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5905500" y="1438275"/>
            <a:ext cx="17526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Latency (cycles)</a:t>
            </a:r>
          </a:p>
        </p:txBody>
      </p:sp>
      <p:sp>
        <p:nvSpPr>
          <p:cNvPr id="37942" name="Rectangle 52"/>
          <p:cNvSpPr>
            <a:spLocks noChangeArrowheads="1"/>
          </p:cNvSpPr>
          <p:nvPr/>
        </p:nvSpPr>
        <p:spPr bwMode="auto">
          <a:xfrm>
            <a:off x="3848100" y="1438275"/>
            <a:ext cx="20574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Where is it Cached?</a:t>
            </a:r>
          </a:p>
        </p:txBody>
      </p:sp>
      <p:sp>
        <p:nvSpPr>
          <p:cNvPr id="37948" name="Line 58"/>
          <p:cNvSpPr>
            <a:spLocks noChangeShapeType="1"/>
          </p:cNvSpPr>
          <p:nvPr/>
        </p:nvSpPr>
        <p:spPr bwMode="auto">
          <a:xfrm>
            <a:off x="114300" y="1438275"/>
            <a:ext cx="1588" cy="639763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/>
          <a:p>
            <a:endParaRPr 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114300" y="439102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cache	</a:t>
            </a: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1943100" y="439102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sectors</a:t>
            </a: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3848100" y="439102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5905500" y="439102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100,000</a:t>
            </a: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7658100" y="439102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firmware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speed gap between CPU, memory and mass storage continues to widen.</a:t>
            </a:r>
          </a:p>
          <a:p>
            <a:endParaRPr lang="en-US" dirty="0"/>
          </a:p>
          <a:p>
            <a:r>
              <a:rPr lang="en-US" dirty="0"/>
              <a:t>Well-written programs exhibit a property called </a:t>
            </a:r>
            <a:r>
              <a:rPr lang="en-US" i="1" dirty="0"/>
              <a:t>locality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Memory hierarchies based on </a:t>
            </a:r>
            <a:r>
              <a:rPr lang="en-US" i="1" dirty="0"/>
              <a:t>caching</a:t>
            </a:r>
            <a:r>
              <a:rPr lang="en-US" dirty="0"/>
              <a:t> close the gap by exploiting locality.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64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16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Conventional DRAM Organization</a:t>
            </a:r>
          </a:p>
        </p:txBody>
      </p:sp>
      <p:sp>
        <p:nvSpPr>
          <p:cNvPr id="62517" name="Rectangle 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dirty="0"/>
              <a:t> DRAM:</a:t>
            </a:r>
          </a:p>
          <a:p>
            <a:pPr lvl="1"/>
            <a:r>
              <a:rPr lang="en-US" dirty="0" err="1"/>
              <a:t>dw</a:t>
            </a:r>
            <a:r>
              <a:rPr lang="en-US" dirty="0"/>
              <a:t> total bits organized as </a:t>
            </a:r>
            <a:r>
              <a:rPr lang="en-US" dirty="0" err="1"/>
              <a:t>d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supercells</a:t>
            </a:r>
            <a:r>
              <a:rPr lang="en-US" dirty="0"/>
              <a:t> of size </a:t>
            </a:r>
            <a:r>
              <a:rPr lang="en-US" dirty="0" err="1"/>
              <a:t>w</a:t>
            </a:r>
            <a:r>
              <a:rPr lang="en-US" dirty="0"/>
              <a:t> bits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805488" y="2740025"/>
            <a:ext cx="5905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cols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000500" y="4143375"/>
            <a:ext cx="665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rows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48672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54768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60864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66960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48672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54768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0864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66960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48672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5476875" y="4327525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60864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66960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48672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54768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60864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66960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019675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5629275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62468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68564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4562475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4562475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4562475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4562475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2494" name="Rectangle 30"/>
          <p:cNvSpPr>
            <a:spLocks noChangeArrowheads="1"/>
          </p:cNvSpPr>
          <p:nvPr/>
        </p:nvSpPr>
        <p:spPr bwMode="auto">
          <a:xfrm>
            <a:off x="4864100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5" name="Rectangle 31"/>
          <p:cNvSpPr>
            <a:spLocks noChangeArrowheads="1"/>
          </p:cNvSpPr>
          <p:nvPr/>
        </p:nvSpPr>
        <p:spPr bwMode="auto">
          <a:xfrm>
            <a:off x="48641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96" name="Rectangle 32"/>
          <p:cNvSpPr>
            <a:spLocks noChangeArrowheads="1"/>
          </p:cNvSpPr>
          <p:nvPr/>
        </p:nvSpPr>
        <p:spPr bwMode="auto">
          <a:xfrm>
            <a:off x="54737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97" name="Rectangle 33"/>
          <p:cNvSpPr>
            <a:spLocks noChangeArrowheads="1"/>
          </p:cNvSpPr>
          <p:nvPr/>
        </p:nvSpPr>
        <p:spPr bwMode="auto">
          <a:xfrm>
            <a:off x="60833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66929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4864100" y="5699125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5303234" y="6291848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4029075" y="2667000"/>
            <a:ext cx="35052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892550" y="2346325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16 x 8 DRAM chip</a:t>
            </a:r>
          </a:p>
        </p:txBody>
      </p:sp>
      <p:sp>
        <p:nvSpPr>
          <p:cNvPr id="62503" name="Line 39"/>
          <p:cNvSpPr>
            <a:spLocks noChangeShapeType="1"/>
          </p:cNvSpPr>
          <p:nvPr/>
        </p:nvSpPr>
        <p:spPr bwMode="auto">
          <a:xfrm flipV="1">
            <a:off x="2886075" y="37020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3160713" y="37623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2505" name="Line 41"/>
          <p:cNvSpPr>
            <a:spLocks noChangeShapeType="1"/>
          </p:cNvSpPr>
          <p:nvPr/>
        </p:nvSpPr>
        <p:spPr bwMode="auto">
          <a:xfrm>
            <a:off x="2886075" y="54705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128963" y="55149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7832912" y="4439950"/>
            <a:ext cx="92355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err="1"/>
              <a:t>supercell</a:t>
            </a:r>
            <a:endParaRPr lang="en-US" sz="1600" dirty="0"/>
          </a:p>
          <a:p>
            <a:pPr algn="ctr">
              <a:lnSpc>
                <a:spcPct val="100000"/>
              </a:lnSpc>
            </a:pPr>
            <a:r>
              <a:rPr lang="en-US" sz="1600" dirty="0"/>
              <a:t>(2,1)</a:t>
            </a:r>
          </a:p>
        </p:txBody>
      </p:sp>
      <p:sp>
        <p:nvSpPr>
          <p:cNvPr id="62508" name="Line 44"/>
          <p:cNvSpPr>
            <a:spLocks noChangeShapeType="1"/>
          </p:cNvSpPr>
          <p:nvPr/>
        </p:nvSpPr>
        <p:spPr bwMode="auto">
          <a:xfrm flipH="1" flipV="1">
            <a:off x="5857875" y="4632325"/>
            <a:ext cx="1981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3182938" y="3382963"/>
            <a:ext cx="582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 bits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3189288" y="5165725"/>
            <a:ext cx="582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 bits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2511" name="Rectangle 47"/>
          <p:cNvSpPr>
            <a:spLocks noChangeArrowheads="1"/>
          </p:cNvSpPr>
          <p:nvPr/>
        </p:nvSpPr>
        <p:spPr bwMode="auto">
          <a:xfrm>
            <a:off x="1743075" y="30321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2512" name="AutoShape 48"/>
          <p:cNvSpPr>
            <a:spLocks noChangeArrowheads="1"/>
          </p:cNvSpPr>
          <p:nvPr/>
        </p:nvSpPr>
        <p:spPr bwMode="auto">
          <a:xfrm>
            <a:off x="447675" y="4251325"/>
            <a:ext cx="1295400" cy="457200"/>
          </a:xfrm>
          <a:prstGeom prst="leftRightArrow">
            <a:avLst>
              <a:gd name="adj1" fmla="val 50000"/>
              <a:gd name="adj2" fmla="val 5666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457200" y="4783723"/>
            <a:ext cx="12779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(to/from CPU)</a:t>
            </a:r>
          </a:p>
        </p:txBody>
      </p:sp>
    </p:spTree>
    <p:extLst>
      <p:ext uri="{BB962C8B-B14F-4D97-AF65-F5344CB8AC3E}">
        <p14:creationId xmlns:p14="http://schemas.microsoft.com/office/powerpoint/2010/main" val="462867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50" name="Rectangle 62"/>
          <p:cNvSpPr>
            <a:spLocks noChangeArrowheads="1"/>
          </p:cNvSpPr>
          <p:nvPr/>
        </p:nvSpPr>
        <p:spPr bwMode="auto">
          <a:xfrm>
            <a:off x="4714875" y="5715000"/>
            <a:ext cx="2438400" cy="533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40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DRAM Supercell (2,1)</a:t>
            </a:r>
          </a:p>
        </p:txBody>
      </p:sp>
      <p:sp>
        <p:nvSpPr>
          <p:cNvPr id="63541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519112" y="1219200"/>
            <a:ext cx="8167688" cy="9906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Step 1(a): Row access strobe (</a:t>
            </a:r>
            <a:r>
              <a:rPr lang="en-US" sz="2000" dirty="0">
                <a:solidFill>
                  <a:srgbClr val="FF0000"/>
                </a:solidFill>
              </a:rPr>
              <a:t>RAS</a:t>
            </a:r>
            <a:r>
              <a:rPr lang="en-US" sz="2000" dirty="0"/>
              <a:t>) selects row 2.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1(b): Row 2 copied from DRAM array to row buffer.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643563" y="2739023"/>
            <a:ext cx="549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Cols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838575" y="4142373"/>
            <a:ext cx="6334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Rows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7053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53149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59245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5341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7053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3149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9245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65341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760663" y="3076575"/>
            <a:ext cx="10398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Courier New" charset="0"/>
              </a:rPr>
              <a:t>RAS = 2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7053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53149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59245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65341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4857750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5467350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6084888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6694488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4400550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400550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4400550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5141309" y="6291848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3867150" y="2667000"/>
            <a:ext cx="3667125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3740150" y="2346325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16 x 8 DRAM chip</a:t>
            </a: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47053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3149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59245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65341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400550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47021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53117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59213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65309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V="1">
            <a:off x="2733675" y="36258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4" name="Text Box 46"/>
          <p:cNvSpPr txBox="1">
            <a:spLocks noChangeArrowheads="1"/>
          </p:cNvSpPr>
          <p:nvPr/>
        </p:nvSpPr>
        <p:spPr bwMode="auto">
          <a:xfrm>
            <a:off x="3008313" y="36861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2733675" y="53943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2976563" y="54387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3184525" y="3306763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3538" name="Text Box 50"/>
          <p:cNvSpPr txBox="1">
            <a:spLocks noChangeArrowheads="1"/>
          </p:cNvSpPr>
          <p:nvPr/>
        </p:nvSpPr>
        <p:spPr bwMode="auto">
          <a:xfrm>
            <a:off x="3190875" y="5089525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3539" name="Rectangle 51"/>
          <p:cNvSpPr>
            <a:spLocks noChangeArrowheads="1"/>
          </p:cNvSpPr>
          <p:nvPr/>
        </p:nvSpPr>
        <p:spPr bwMode="auto">
          <a:xfrm>
            <a:off x="1590675" y="29559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705350" y="4324350"/>
            <a:ext cx="2438400" cy="533400"/>
            <a:chOff x="3018" y="2582"/>
            <a:chExt cx="1536" cy="336"/>
          </a:xfrm>
        </p:grpSpPr>
        <p:sp>
          <p:nvSpPr>
            <p:cNvPr id="63554" name="Rectangle 66"/>
            <p:cNvSpPr>
              <a:spLocks noChangeArrowheads="1"/>
            </p:cNvSpPr>
            <p:nvPr/>
          </p:nvSpPr>
          <p:spPr bwMode="auto">
            <a:xfrm>
              <a:off x="3018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63555" name="Rectangle 67"/>
            <p:cNvSpPr>
              <a:spLocks noChangeArrowheads="1"/>
            </p:cNvSpPr>
            <p:nvPr/>
          </p:nvSpPr>
          <p:spPr bwMode="auto">
            <a:xfrm>
              <a:off x="3402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63556" name="Rectangle 68"/>
            <p:cNvSpPr>
              <a:spLocks noChangeArrowheads="1"/>
            </p:cNvSpPr>
            <p:nvPr/>
          </p:nvSpPr>
          <p:spPr bwMode="auto">
            <a:xfrm>
              <a:off x="3786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7" name="Rectangle 69"/>
            <p:cNvSpPr>
              <a:spLocks noChangeArrowheads="1"/>
            </p:cNvSpPr>
            <p:nvPr/>
          </p:nvSpPr>
          <p:spPr bwMode="auto">
            <a:xfrm>
              <a:off x="4170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4702175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857750" y="4708525"/>
            <a:ext cx="2133600" cy="990600"/>
            <a:chOff x="3114" y="2822"/>
            <a:chExt cx="1344" cy="624"/>
          </a:xfrm>
        </p:grpSpPr>
        <p:sp>
          <p:nvSpPr>
            <p:cNvPr id="63528" name="AutoShape 40"/>
            <p:cNvSpPr>
              <a:spLocks noChangeArrowheads="1"/>
            </p:cNvSpPr>
            <p:nvPr/>
          </p:nvSpPr>
          <p:spPr bwMode="auto">
            <a:xfrm>
              <a:off x="3114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9" name="AutoShape 41"/>
            <p:cNvSpPr>
              <a:spLocks noChangeArrowheads="1"/>
            </p:cNvSpPr>
            <p:nvPr/>
          </p:nvSpPr>
          <p:spPr bwMode="auto">
            <a:xfrm>
              <a:off x="3498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0" name="AutoShape 42"/>
            <p:cNvSpPr>
              <a:spLocks noChangeArrowheads="1"/>
            </p:cNvSpPr>
            <p:nvPr/>
          </p:nvSpPr>
          <p:spPr bwMode="auto">
            <a:xfrm>
              <a:off x="3882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1" name="AutoShape 43"/>
            <p:cNvSpPr>
              <a:spLocks noChangeArrowheads="1"/>
            </p:cNvSpPr>
            <p:nvPr/>
          </p:nvSpPr>
          <p:spPr bwMode="auto">
            <a:xfrm>
              <a:off x="4266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2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50" grpId="0" animBg="1"/>
      <p:bldP spid="6349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DRAM Supercell (2,1)</a:t>
            </a:r>
          </a:p>
        </p:txBody>
      </p:sp>
      <p:sp>
        <p:nvSpPr>
          <p:cNvPr id="64563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519113" y="1219200"/>
            <a:ext cx="8091487" cy="10668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Step 2(a): Column access strobe (</a:t>
            </a:r>
            <a:r>
              <a:rPr lang="en-US" sz="2000" dirty="0">
                <a:solidFill>
                  <a:srgbClr val="FF0000"/>
                </a:solidFill>
              </a:rPr>
              <a:t>CAS</a:t>
            </a:r>
            <a:r>
              <a:rPr lang="en-US" sz="2000" dirty="0"/>
              <a:t>) selects column 1.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2(b):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Supercell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(2,1) copied from buffer to data lines, and eventually back to the CPU.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654675" y="2748548"/>
            <a:ext cx="549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Cols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849688" y="4151898"/>
            <a:ext cx="6334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Rows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47164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3260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59356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5452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47164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53260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59356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65452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47164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53260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59356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65452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47164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53260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59356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65452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868863" y="294957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5478463" y="296545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60960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7056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4411663" y="33909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4411663" y="39243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4411663" y="44577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4411663" y="49911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4544" name="Rectangle 32"/>
          <p:cNvSpPr>
            <a:spLocks noChangeArrowheads="1"/>
          </p:cNvSpPr>
          <p:nvPr/>
        </p:nvSpPr>
        <p:spPr bwMode="auto">
          <a:xfrm>
            <a:off x="4713288" y="3270250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59324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65420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5152421" y="6301373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3878263" y="2676525"/>
            <a:ext cx="36449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3759200" y="2355850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16 </a:t>
            </a:r>
            <a:r>
              <a:rPr lang="en-US" sz="1600" dirty="0" err="1"/>
              <a:t>x</a:t>
            </a:r>
            <a:r>
              <a:rPr lang="en-US" sz="1600" dirty="0"/>
              <a:t> 8 DRAM chip</a:t>
            </a:r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2778125" y="3086100"/>
            <a:ext cx="10398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CAS = 1</a:t>
            </a:r>
          </a:p>
        </p:txBody>
      </p:sp>
      <p:sp>
        <p:nvSpPr>
          <p:cNvPr id="64555" name="Line 43"/>
          <p:cNvSpPr>
            <a:spLocks noChangeShapeType="1"/>
          </p:cNvSpPr>
          <p:nvPr/>
        </p:nvSpPr>
        <p:spPr bwMode="auto">
          <a:xfrm flipV="1">
            <a:off x="2697163" y="3635375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2971800" y="3695700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4557" name="Line 45"/>
          <p:cNvSpPr>
            <a:spLocks noChangeShapeType="1"/>
          </p:cNvSpPr>
          <p:nvPr/>
        </p:nvSpPr>
        <p:spPr bwMode="auto">
          <a:xfrm>
            <a:off x="2697163" y="540385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2940050" y="5448300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3148013" y="3316288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154363" y="5099050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4561" name="Rectangle 49"/>
          <p:cNvSpPr>
            <a:spLocks noChangeArrowheads="1"/>
          </p:cNvSpPr>
          <p:nvPr/>
        </p:nvSpPr>
        <p:spPr bwMode="auto">
          <a:xfrm>
            <a:off x="1554163" y="2965450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47132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66" name="Rectangle 54"/>
          <p:cNvSpPr>
            <a:spLocks noChangeArrowheads="1"/>
          </p:cNvSpPr>
          <p:nvPr/>
        </p:nvSpPr>
        <p:spPr bwMode="auto">
          <a:xfrm>
            <a:off x="5322888" y="568960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46" name="Rectangle 34"/>
          <p:cNvSpPr>
            <a:spLocks noChangeArrowheads="1"/>
          </p:cNvSpPr>
          <p:nvPr/>
        </p:nvSpPr>
        <p:spPr bwMode="auto">
          <a:xfrm>
            <a:off x="5311775" y="5708650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4703763" y="5697538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3" name="AutoShape 41"/>
          <p:cNvSpPr>
            <a:spLocks noChangeArrowheads="1"/>
          </p:cNvSpPr>
          <p:nvPr/>
        </p:nvSpPr>
        <p:spPr bwMode="auto">
          <a:xfrm rot="27982932">
            <a:off x="4505326" y="4778375"/>
            <a:ext cx="304800" cy="1724025"/>
          </a:xfrm>
          <a:prstGeom prst="downArrow">
            <a:avLst>
              <a:gd name="adj1" fmla="val 58333"/>
              <a:gd name="adj2" fmla="val 10267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852738" y="5748341"/>
            <a:ext cx="923925" cy="1020763"/>
            <a:chOff x="1797" y="3621"/>
            <a:chExt cx="582" cy="643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797" y="3896"/>
              <a:ext cx="58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 err="1">
                  <a:solidFill>
                    <a:srgbClr val="FF0000"/>
                  </a:solidFill>
                </a:rPr>
                <a:t>supercell</a:t>
              </a:r>
              <a:r>
                <a:rPr lang="en-US" sz="1600" dirty="0">
                  <a:solidFill>
                    <a:srgbClr val="FF0000"/>
                  </a:solidFill>
                </a:rPr>
                <a:t> 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solidFill>
                    <a:srgbClr val="FF0000"/>
                  </a:solidFill>
                </a:rPr>
                <a:t>(2,1)</a:t>
              </a:r>
            </a:p>
          </p:txBody>
        </p:sp>
        <p:sp>
          <p:nvSpPr>
            <p:cNvPr id="64567" name="Rectangle 55"/>
            <p:cNvSpPr>
              <a:spLocks noChangeArrowheads="1"/>
            </p:cNvSpPr>
            <p:nvPr/>
          </p:nvSpPr>
          <p:spPr bwMode="auto">
            <a:xfrm>
              <a:off x="1861" y="3621"/>
              <a:ext cx="384" cy="336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5925" y="3886200"/>
            <a:ext cx="1117600" cy="1603379"/>
            <a:chOff x="415925" y="3886200"/>
            <a:chExt cx="1117600" cy="1603379"/>
          </a:xfrm>
        </p:grpSpPr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527050" y="4468816"/>
              <a:ext cx="923925" cy="1020763"/>
              <a:chOff x="1797" y="3621"/>
              <a:chExt cx="582" cy="643"/>
            </a:xfrm>
          </p:grpSpPr>
          <p:sp>
            <p:nvSpPr>
              <p:cNvPr id="64571" name="Text Box 59"/>
              <p:cNvSpPr txBox="1">
                <a:spLocks noChangeArrowheads="1"/>
              </p:cNvSpPr>
              <p:nvPr/>
            </p:nvSpPr>
            <p:spPr bwMode="auto">
              <a:xfrm>
                <a:off x="1797" y="3896"/>
                <a:ext cx="582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dirty="0" err="1">
                    <a:solidFill>
                      <a:srgbClr val="FF0000"/>
                    </a:solidFill>
                  </a:rPr>
                  <a:t>supercell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FF0000"/>
                    </a:solidFill>
                  </a:rPr>
                  <a:t>(2,1)</a:t>
                </a:r>
              </a:p>
            </p:txBody>
          </p:sp>
          <p:sp>
            <p:nvSpPr>
              <p:cNvPr id="64572" name="Rectangle 60"/>
              <p:cNvSpPr>
                <a:spLocks noChangeArrowheads="1"/>
              </p:cNvSpPr>
              <p:nvPr/>
            </p:nvSpPr>
            <p:spPr bwMode="auto">
              <a:xfrm>
                <a:off x="1861" y="3621"/>
                <a:ext cx="384" cy="336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600"/>
              </a:p>
            </p:txBody>
          </p:sp>
        </p:grpSp>
        <p:sp>
          <p:nvSpPr>
            <p:cNvPr id="64573" name="Line 61"/>
            <p:cNvSpPr>
              <a:spLocks noChangeShapeType="1"/>
            </p:cNvSpPr>
            <p:nvPr/>
          </p:nvSpPr>
          <p:spPr bwMode="auto">
            <a:xfrm flipH="1">
              <a:off x="415925" y="4316413"/>
              <a:ext cx="11176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4574" name="Text Box 62"/>
            <p:cNvSpPr txBox="1">
              <a:spLocks noChangeArrowheads="1"/>
            </p:cNvSpPr>
            <p:nvPr/>
          </p:nvSpPr>
          <p:spPr bwMode="auto">
            <a:xfrm>
              <a:off x="535373" y="3886200"/>
              <a:ext cx="836227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To 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4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54" grpId="0" autoUpdateAnimBg="0"/>
      <p:bldP spid="64546" grpId="0" animBg="1" autoUpdateAnimBg="0"/>
      <p:bldP spid="6455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22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Modules</a:t>
            </a:r>
          </a:p>
        </p:txBody>
      </p:sp>
      <p:sp>
        <p:nvSpPr>
          <p:cNvPr id="65540" name="Rectangle 4"/>
          <p:cNvSpPr>
            <a:spLocks noChangeAspect="1" noChangeArrowheads="1"/>
          </p:cNvSpPr>
          <p:nvPr/>
        </p:nvSpPr>
        <p:spPr bwMode="auto">
          <a:xfrm>
            <a:off x="1549400" y="1327150"/>
            <a:ext cx="5062538" cy="269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1" name="Rectangle 5"/>
          <p:cNvSpPr>
            <a:spLocks noChangeAspect="1" noChangeArrowheads="1"/>
          </p:cNvSpPr>
          <p:nvPr/>
        </p:nvSpPr>
        <p:spPr bwMode="auto">
          <a:xfrm>
            <a:off x="2044700" y="4710113"/>
            <a:ext cx="4510088" cy="12795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Rectangle 6"/>
          <p:cNvSpPr>
            <a:spLocks noChangeAspect="1" noChangeArrowheads="1"/>
          </p:cNvSpPr>
          <p:nvPr/>
        </p:nvSpPr>
        <p:spPr bwMode="auto">
          <a:xfrm>
            <a:off x="5099050" y="2073275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3" name="Rectangle 7"/>
          <p:cNvSpPr>
            <a:spLocks noChangeAspect="1" noChangeArrowheads="1"/>
          </p:cNvSpPr>
          <p:nvPr/>
        </p:nvSpPr>
        <p:spPr bwMode="auto">
          <a:xfrm>
            <a:off x="4611688" y="21955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4" name="Rectangle 8"/>
          <p:cNvSpPr>
            <a:spLocks noChangeAspect="1" noChangeArrowheads="1"/>
          </p:cNvSpPr>
          <p:nvPr/>
        </p:nvSpPr>
        <p:spPr bwMode="auto">
          <a:xfrm>
            <a:off x="4124325" y="23177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5" name="Rectangle 9"/>
          <p:cNvSpPr>
            <a:spLocks noChangeAspect="1" noChangeArrowheads="1"/>
          </p:cNvSpPr>
          <p:nvPr/>
        </p:nvSpPr>
        <p:spPr bwMode="auto">
          <a:xfrm>
            <a:off x="3636963" y="2438400"/>
            <a:ext cx="1096962" cy="97631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6" name="Rectangle 10"/>
          <p:cNvSpPr>
            <a:spLocks noChangeAspect="1" noChangeArrowheads="1"/>
          </p:cNvSpPr>
          <p:nvPr/>
        </p:nvSpPr>
        <p:spPr bwMode="auto">
          <a:xfrm>
            <a:off x="3149600" y="2560638"/>
            <a:ext cx="1096963" cy="9763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7" name="Rectangle 11"/>
          <p:cNvSpPr>
            <a:spLocks noChangeAspect="1" noChangeArrowheads="1"/>
          </p:cNvSpPr>
          <p:nvPr/>
        </p:nvSpPr>
        <p:spPr bwMode="auto">
          <a:xfrm>
            <a:off x="2662238" y="2682875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8" name="Rectangle 12"/>
          <p:cNvSpPr>
            <a:spLocks noChangeAspect="1" noChangeArrowheads="1"/>
          </p:cNvSpPr>
          <p:nvPr/>
        </p:nvSpPr>
        <p:spPr bwMode="auto">
          <a:xfrm>
            <a:off x="2173288" y="28051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9" name="Rectangle 13"/>
          <p:cNvSpPr>
            <a:spLocks noChangeAspect="1" noChangeArrowheads="1"/>
          </p:cNvSpPr>
          <p:nvPr/>
        </p:nvSpPr>
        <p:spPr bwMode="auto">
          <a:xfrm>
            <a:off x="1685925" y="29273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5551" name="Rectangle 15"/>
          <p:cNvSpPr>
            <a:spLocks noChangeAspect="1" noChangeArrowheads="1"/>
          </p:cNvSpPr>
          <p:nvPr/>
        </p:nvSpPr>
        <p:spPr bwMode="auto">
          <a:xfrm>
            <a:off x="6743700" y="17129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52" name="Text Box 16"/>
          <p:cNvSpPr txBox="1">
            <a:spLocks noChangeAspect="1" noChangeArrowheads="1"/>
          </p:cNvSpPr>
          <p:nvPr/>
        </p:nvSpPr>
        <p:spPr bwMode="auto">
          <a:xfrm>
            <a:off x="6815138" y="1598613"/>
            <a:ext cx="156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: supercell (i,j)</a:t>
            </a:r>
          </a:p>
        </p:txBody>
      </p:sp>
      <p:sp>
        <p:nvSpPr>
          <p:cNvPr id="65597" name="Text Box 61"/>
          <p:cNvSpPr txBox="1">
            <a:spLocks noChangeAspect="1" noChangeArrowheads="1"/>
          </p:cNvSpPr>
          <p:nvPr/>
        </p:nvSpPr>
        <p:spPr bwMode="auto">
          <a:xfrm>
            <a:off x="6648450" y="2273300"/>
            <a:ext cx="2009775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/>
              <a:t>64 MB  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memory module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consisting of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eight 8Mx8 </a:t>
            </a:r>
            <a:r>
              <a:rPr lang="en-US" sz="1600" dirty="0" err="1"/>
              <a:t>DRAMs</a:t>
            </a:r>
            <a:endParaRPr lang="en-US" sz="1600" dirty="0"/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219200" y="1293813"/>
            <a:ext cx="4164013" cy="4035425"/>
            <a:chOff x="768" y="719"/>
            <a:chExt cx="2623" cy="2542"/>
          </a:xfrm>
        </p:grpSpPr>
        <p:sp>
          <p:nvSpPr>
            <p:cNvPr id="65578" name="Line 42"/>
            <p:cNvSpPr>
              <a:spLocks noChangeAspect="1" noChangeShapeType="1"/>
            </p:cNvSpPr>
            <p:nvPr/>
          </p:nvSpPr>
          <p:spPr bwMode="auto">
            <a:xfrm>
              <a:off x="768" y="913"/>
              <a:ext cx="2623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99"/>
            <p:cNvGrpSpPr>
              <a:grpSpLocks/>
            </p:cNvGrpSpPr>
            <p:nvPr/>
          </p:nvGrpSpPr>
          <p:grpSpPr bwMode="auto">
            <a:xfrm>
              <a:off x="768" y="719"/>
              <a:ext cx="2610" cy="2542"/>
              <a:chOff x="768" y="719"/>
              <a:chExt cx="2610" cy="2542"/>
            </a:xfrm>
          </p:grpSpPr>
          <p:sp>
            <p:nvSpPr>
              <p:cNvPr id="65579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1433" y="719"/>
                <a:ext cx="188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 err="1">
                    <a:latin typeface="Courier New" charset="0"/>
                  </a:rPr>
                  <a:t>addr</a:t>
                </a:r>
                <a:r>
                  <a:rPr lang="en-US" sz="1600" dirty="0">
                    <a:latin typeface="Courier New" charset="0"/>
                  </a:rPr>
                  <a:t> (row = </a:t>
                </a:r>
                <a:r>
                  <a:rPr lang="en-US" sz="1600" dirty="0" err="1">
                    <a:latin typeface="Courier New" charset="0"/>
                  </a:rPr>
                  <a:t>i</a:t>
                </a:r>
                <a:r>
                  <a:rPr lang="en-US" sz="1600" dirty="0">
                    <a:latin typeface="Courier New" charset="0"/>
                  </a:rPr>
                  <a:t>, </a:t>
                </a:r>
                <a:r>
                  <a:rPr lang="en-US" sz="1600" dirty="0" err="1">
                    <a:latin typeface="Courier New" charset="0"/>
                  </a:rPr>
                  <a:t>col</a:t>
                </a:r>
                <a:r>
                  <a:rPr lang="en-US" sz="1600" dirty="0">
                    <a:latin typeface="Courier New" charset="0"/>
                  </a:rPr>
                  <a:t> = </a:t>
                </a:r>
                <a:r>
                  <a:rPr lang="en-US" sz="1600" dirty="0" err="1">
                    <a:latin typeface="Courier New" charset="0"/>
                  </a:rPr>
                  <a:t>j</a:t>
                </a:r>
                <a:r>
                  <a:rPr lang="en-US" sz="1600" dirty="0">
                    <a:latin typeface="Courier New" charset="0"/>
                  </a:rPr>
                  <a:t>)</a:t>
                </a:r>
              </a:p>
            </p:txBody>
          </p:sp>
          <p:sp>
            <p:nvSpPr>
              <p:cNvPr id="65589" name="Line 53"/>
              <p:cNvSpPr>
                <a:spLocks noChangeAspect="1" noChangeShapeType="1"/>
              </p:cNvSpPr>
              <p:nvPr/>
            </p:nvSpPr>
            <p:spPr bwMode="auto">
              <a:xfrm>
                <a:off x="3378" y="913"/>
                <a:ext cx="0" cy="30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0" name="Line 54"/>
              <p:cNvSpPr>
                <a:spLocks noChangeAspect="1" noChangeShapeType="1"/>
              </p:cNvSpPr>
              <p:nvPr/>
            </p:nvSpPr>
            <p:spPr bwMode="auto">
              <a:xfrm>
                <a:off x="3033" y="913"/>
                <a:ext cx="0" cy="37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1" name="Line 55"/>
              <p:cNvSpPr>
                <a:spLocks noChangeAspect="1" noChangeShapeType="1"/>
              </p:cNvSpPr>
              <p:nvPr/>
            </p:nvSpPr>
            <p:spPr bwMode="auto">
              <a:xfrm>
                <a:off x="2726" y="913"/>
                <a:ext cx="0" cy="46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2" name="Line 56"/>
              <p:cNvSpPr>
                <a:spLocks noChangeAspect="1" noChangeShapeType="1"/>
              </p:cNvSpPr>
              <p:nvPr/>
            </p:nvSpPr>
            <p:spPr bwMode="auto">
              <a:xfrm>
                <a:off x="2419" y="913"/>
                <a:ext cx="0" cy="53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3" name="Line 57"/>
              <p:cNvSpPr>
                <a:spLocks noChangeAspect="1" noChangeShapeType="1"/>
              </p:cNvSpPr>
              <p:nvPr/>
            </p:nvSpPr>
            <p:spPr bwMode="auto">
              <a:xfrm>
                <a:off x="2112" y="913"/>
                <a:ext cx="0" cy="61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4" name="Line 58"/>
              <p:cNvSpPr>
                <a:spLocks noChangeAspect="1" noChangeShapeType="1"/>
              </p:cNvSpPr>
              <p:nvPr/>
            </p:nvSpPr>
            <p:spPr bwMode="auto">
              <a:xfrm>
                <a:off x="1766" y="913"/>
                <a:ext cx="0" cy="691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5" name="Line 59"/>
              <p:cNvSpPr>
                <a:spLocks noChangeAspect="1" noChangeShapeType="1"/>
              </p:cNvSpPr>
              <p:nvPr/>
            </p:nvSpPr>
            <p:spPr bwMode="auto">
              <a:xfrm>
                <a:off x="1497" y="913"/>
                <a:ext cx="0" cy="76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6" name="Line 60"/>
              <p:cNvSpPr>
                <a:spLocks noChangeAspect="1" noChangeShapeType="1"/>
              </p:cNvSpPr>
              <p:nvPr/>
            </p:nvSpPr>
            <p:spPr bwMode="auto">
              <a:xfrm>
                <a:off x="1190" y="913"/>
                <a:ext cx="0" cy="84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8" name="Line 6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68" y="3255"/>
                <a:ext cx="518" cy="6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9" name="Line 63"/>
              <p:cNvSpPr>
                <a:spLocks noChangeAspect="1" noChangeShapeType="1"/>
              </p:cNvSpPr>
              <p:nvPr/>
            </p:nvSpPr>
            <p:spPr bwMode="auto">
              <a:xfrm flipV="1">
                <a:off x="768" y="913"/>
                <a:ext cx="0" cy="2342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5600" name="Text Box 64"/>
          <p:cNvSpPr txBox="1">
            <a:spLocks noChangeAspect="1" noChangeArrowheads="1"/>
          </p:cNvSpPr>
          <p:nvPr/>
        </p:nvSpPr>
        <p:spPr bwMode="auto">
          <a:xfrm>
            <a:off x="6578600" y="4994275"/>
            <a:ext cx="112236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5601" name="Rectangle 65"/>
          <p:cNvSpPr>
            <a:spLocks noChangeAspect="1" noChangeArrowheads="1"/>
          </p:cNvSpPr>
          <p:nvPr/>
        </p:nvSpPr>
        <p:spPr bwMode="auto">
          <a:xfrm>
            <a:off x="3078163" y="3221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2" name="Rectangle 66"/>
          <p:cNvSpPr>
            <a:spLocks noChangeAspect="1" noChangeArrowheads="1"/>
          </p:cNvSpPr>
          <p:nvPr/>
        </p:nvSpPr>
        <p:spPr bwMode="auto">
          <a:xfrm>
            <a:off x="2611438" y="33385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3" name="Rectangle 67"/>
          <p:cNvSpPr>
            <a:spLocks noChangeAspect="1" noChangeArrowheads="1"/>
          </p:cNvSpPr>
          <p:nvPr/>
        </p:nvSpPr>
        <p:spPr bwMode="auto">
          <a:xfrm>
            <a:off x="3565525" y="3094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4" name="Rectangle 68"/>
          <p:cNvSpPr>
            <a:spLocks noChangeAspect="1" noChangeArrowheads="1"/>
          </p:cNvSpPr>
          <p:nvPr/>
        </p:nvSpPr>
        <p:spPr bwMode="auto">
          <a:xfrm>
            <a:off x="4057650" y="2967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5" name="Rectangle 69"/>
          <p:cNvSpPr>
            <a:spLocks noChangeAspect="1" noChangeArrowheads="1"/>
          </p:cNvSpPr>
          <p:nvPr/>
        </p:nvSpPr>
        <p:spPr bwMode="auto">
          <a:xfrm>
            <a:off x="4560888" y="2835275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6" name="Rectangle 70"/>
          <p:cNvSpPr>
            <a:spLocks noChangeAspect="1" noChangeArrowheads="1"/>
          </p:cNvSpPr>
          <p:nvPr/>
        </p:nvSpPr>
        <p:spPr bwMode="auto">
          <a:xfrm>
            <a:off x="5038725" y="27241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7" name="Rectangle 71"/>
          <p:cNvSpPr>
            <a:spLocks noChangeAspect="1" noChangeArrowheads="1"/>
          </p:cNvSpPr>
          <p:nvPr/>
        </p:nvSpPr>
        <p:spPr bwMode="auto">
          <a:xfrm>
            <a:off x="5526088" y="2590800"/>
            <a:ext cx="101600" cy="112713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8" name="Rectangle 72"/>
          <p:cNvSpPr>
            <a:spLocks noChangeAspect="1" noChangeArrowheads="1"/>
          </p:cNvSpPr>
          <p:nvPr/>
        </p:nvSpPr>
        <p:spPr bwMode="auto">
          <a:xfrm>
            <a:off x="6003925" y="24701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10" name="Text Box 74"/>
          <p:cNvSpPr txBox="1">
            <a:spLocks noChangeAspect="1" noChangeArrowheads="1"/>
          </p:cNvSpPr>
          <p:nvPr/>
        </p:nvSpPr>
        <p:spPr bwMode="auto">
          <a:xfrm>
            <a:off x="2209800" y="2895600"/>
            <a:ext cx="63350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DRAM 7</a:t>
            </a:r>
          </a:p>
        </p:txBody>
      </p:sp>
      <p:sp>
        <p:nvSpPr>
          <p:cNvPr id="65611" name="Text Box 75"/>
          <p:cNvSpPr txBox="1">
            <a:spLocks noChangeAspect="1" noChangeArrowheads="1"/>
          </p:cNvSpPr>
          <p:nvPr/>
        </p:nvSpPr>
        <p:spPr bwMode="auto">
          <a:xfrm>
            <a:off x="5638800" y="2024390"/>
            <a:ext cx="63350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DRAM 0</a:t>
            </a:r>
          </a:p>
        </p:txBody>
      </p: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2330450" y="2576513"/>
            <a:ext cx="4144963" cy="3154362"/>
            <a:chOff x="1468" y="1527"/>
            <a:chExt cx="2611" cy="1987"/>
          </a:xfrm>
        </p:grpSpPr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1468" y="3023"/>
              <a:ext cx="2581" cy="491"/>
              <a:chOff x="1468" y="3023"/>
              <a:chExt cx="2581" cy="491"/>
            </a:xfrm>
          </p:grpSpPr>
          <p:sp>
            <p:nvSpPr>
              <p:cNvPr id="65553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0</a:t>
                </a:r>
              </a:p>
            </p:txBody>
          </p:sp>
          <p:sp>
            <p:nvSpPr>
              <p:cNvPr id="65554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31</a:t>
                </a:r>
              </a:p>
            </p:txBody>
          </p:sp>
          <p:sp>
            <p:nvSpPr>
              <p:cNvPr id="65559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7</a:t>
                </a:r>
              </a:p>
            </p:txBody>
          </p:sp>
          <p:sp>
            <p:nvSpPr>
              <p:cNvPr id="65560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8</a:t>
                </a:r>
              </a:p>
            </p:txBody>
          </p:sp>
          <p:sp>
            <p:nvSpPr>
              <p:cNvPr id="65561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15</a:t>
                </a:r>
              </a:p>
            </p:txBody>
          </p:sp>
          <p:sp>
            <p:nvSpPr>
              <p:cNvPr id="65562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16</a:t>
                </a:r>
              </a:p>
            </p:txBody>
          </p:sp>
          <p:sp>
            <p:nvSpPr>
              <p:cNvPr id="65563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23</a:t>
                </a:r>
              </a:p>
            </p:txBody>
          </p:sp>
          <p:sp>
            <p:nvSpPr>
              <p:cNvPr id="65564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24</a:t>
                </a:r>
              </a:p>
            </p:txBody>
          </p:sp>
          <p:sp>
            <p:nvSpPr>
              <p:cNvPr id="65565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32</a:t>
                </a:r>
              </a:p>
            </p:txBody>
          </p:sp>
          <p:sp>
            <p:nvSpPr>
              <p:cNvPr id="65566" name="Text Box 30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63</a:t>
                </a:r>
              </a:p>
            </p:txBody>
          </p:sp>
          <p:sp>
            <p:nvSpPr>
              <p:cNvPr id="65571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39</a:t>
                </a:r>
              </a:p>
            </p:txBody>
          </p:sp>
          <p:sp>
            <p:nvSpPr>
              <p:cNvPr id="65572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40</a:t>
                </a:r>
              </a:p>
            </p:txBody>
          </p:sp>
          <p:sp>
            <p:nvSpPr>
              <p:cNvPr id="65573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47</a:t>
                </a:r>
              </a:p>
            </p:txBody>
          </p:sp>
          <p:sp>
            <p:nvSpPr>
              <p:cNvPr id="65574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48</a:t>
                </a:r>
              </a:p>
            </p:txBody>
          </p:sp>
          <p:sp>
            <p:nvSpPr>
              <p:cNvPr id="65575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55</a:t>
                </a:r>
              </a:p>
            </p:txBody>
          </p:sp>
          <p:sp>
            <p:nvSpPr>
              <p:cNvPr id="65576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56</a:t>
                </a:r>
              </a:p>
            </p:txBody>
          </p:sp>
          <p:grpSp>
            <p:nvGrpSpPr>
              <p:cNvPr id="6" name="Group 107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361"/>
                <a:chOff x="1536" y="3153"/>
                <a:chExt cx="2446" cy="361"/>
              </a:xfrm>
            </p:grpSpPr>
            <p:grpSp>
              <p:nvGrpSpPr>
                <p:cNvPr id="7" name="Group 97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65555" name="Rectangle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6" name="Rectangle 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7" name="Rectangle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8" name="Rectangle 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7" name="Rectangle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8" name="Rectangle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9" name="Rectangle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70" name="Rectangle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77" name="Text Box 4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33" y="3301"/>
                  <a:ext cx="1958" cy="2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600" dirty="0"/>
                    <a:t>64-bit word main memory address </a:t>
                  </a:r>
                  <a:r>
                    <a:rPr lang="en-US" sz="1600" i="1" dirty="0"/>
                    <a:t>A</a:t>
                  </a:r>
                </a:p>
              </p:txBody>
            </p:sp>
          </p:grpSp>
        </p:grp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1651" y="1527"/>
              <a:ext cx="2428" cy="1497"/>
              <a:chOff x="1651" y="1527"/>
              <a:chExt cx="2428" cy="1497"/>
            </a:xfrm>
          </p:grpSpPr>
          <p:grpSp>
            <p:nvGrpSpPr>
              <p:cNvPr id="9" name="Group 100"/>
              <p:cNvGrpSpPr>
                <a:grpSpLocks/>
              </p:cNvGrpSpPr>
              <p:nvPr/>
            </p:nvGrpSpPr>
            <p:grpSpPr bwMode="auto">
              <a:xfrm>
                <a:off x="1677" y="1527"/>
                <a:ext cx="2137" cy="1497"/>
                <a:chOff x="1677" y="1527"/>
                <a:chExt cx="2137" cy="1497"/>
              </a:xfrm>
            </p:grpSpPr>
            <p:sp>
              <p:nvSpPr>
                <p:cNvPr id="65580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3814" y="1527"/>
                  <a:ext cx="0" cy="149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1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3513" y="1604"/>
                  <a:ext cx="0" cy="141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2" name="Line 4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06" y="1680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3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2905" y="1757"/>
                  <a:ext cx="0" cy="1261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4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2592" y="1834"/>
                  <a:ext cx="0" cy="119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5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2278" y="1911"/>
                  <a:ext cx="0" cy="1113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6" name="Line 5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71" y="1988"/>
                  <a:ext cx="0" cy="1036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7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1677" y="2064"/>
                  <a:ext cx="0" cy="95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5609" name="Text Box 73"/>
              <p:cNvSpPr txBox="1">
                <a:spLocks noChangeAspect="1" noChangeArrowheads="1"/>
              </p:cNvSpPr>
              <p:nvPr/>
            </p:nvSpPr>
            <p:spPr bwMode="auto">
              <a:xfrm>
                <a:off x="3792" y="2497"/>
                <a:ext cx="287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0-7</a:t>
                </a:r>
              </a:p>
            </p:txBody>
          </p:sp>
          <p:sp>
            <p:nvSpPr>
              <p:cNvPr id="65612" name="Text Box 76"/>
              <p:cNvSpPr txBox="1">
                <a:spLocks noChangeAspect="1" noChangeArrowheads="1"/>
              </p:cNvSpPr>
              <p:nvPr/>
            </p:nvSpPr>
            <p:spPr bwMode="auto">
              <a:xfrm>
                <a:off x="3494" y="2497"/>
                <a:ext cx="307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8-15</a:t>
                </a:r>
              </a:p>
            </p:txBody>
          </p:sp>
          <p:sp>
            <p:nvSpPr>
              <p:cNvPr id="65613" name="Text Box 77"/>
              <p:cNvSpPr txBox="1">
                <a:spLocks noChangeAspect="1" noChangeArrowheads="1"/>
              </p:cNvSpPr>
              <p:nvPr/>
            </p:nvSpPr>
            <p:spPr bwMode="auto">
              <a:xfrm>
                <a:off x="3186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16-23</a:t>
                </a:r>
              </a:p>
            </p:txBody>
          </p:sp>
          <p:sp>
            <p:nvSpPr>
              <p:cNvPr id="65614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2879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24-31</a:t>
                </a:r>
              </a:p>
            </p:txBody>
          </p:sp>
          <p:sp>
            <p:nvSpPr>
              <p:cNvPr id="65615" name="Text Box 79"/>
              <p:cNvSpPr txBox="1">
                <a:spLocks noChangeAspect="1" noChangeArrowheads="1"/>
              </p:cNvSpPr>
              <p:nvPr/>
            </p:nvSpPr>
            <p:spPr bwMode="auto">
              <a:xfrm>
                <a:off x="2572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32-39</a:t>
                </a:r>
              </a:p>
            </p:txBody>
          </p:sp>
          <p:sp>
            <p:nvSpPr>
              <p:cNvPr id="65616" name="Text Box 80"/>
              <p:cNvSpPr txBox="1">
                <a:spLocks noChangeAspect="1" noChangeArrowheads="1"/>
              </p:cNvSpPr>
              <p:nvPr/>
            </p:nvSpPr>
            <p:spPr bwMode="auto">
              <a:xfrm>
                <a:off x="2245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40-47</a:t>
                </a:r>
              </a:p>
            </p:txBody>
          </p:sp>
          <p:sp>
            <p:nvSpPr>
              <p:cNvPr id="65617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1938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48-55</a:t>
                </a:r>
              </a:p>
            </p:txBody>
          </p:sp>
          <p:sp>
            <p:nvSpPr>
              <p:cNvPr id="65618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1651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56-63</a:t>
                </a:r>
              </a:p>
            </p:txBody>
          </p:sp>
        </p:grpSp>
      </p:grp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2330450" y="4951413"/>
            <a:ext cx="4097338" cy="1830387"/>
            <a:chOff x="1468" y="3023"/>
            <a:chExt cx="2581" cy="1153"/>
          </a:xfrm>
        </p:grpSpPr>
        <p:grpSp>
          <p:nvGrpSpPr>
            <p:cNvPr id="11" name="Group 105"/>
            <p:cNvGrpSpPr>
              <a:grpSpLocks/>
            </p:cNvGrpSpPr>
            <p:nvPr/>
          </p:nvGrpSpPr>
          <p:grpSpPr bwMode="auto">
            <a:xfrm>
              <a:off x="2476" y="3677"/>
              <a:ext cx="1158" cy="499"/>
              <a:chOff x="2476" y="3677"/>
              <a:chExt cx="1158" cy="499"/>
            </a:xfrm>
          </p:grpSpPr>
          <p:sp>
            <p:nvSpPr>
              <p:cNvPr id="65619" name="AutoShape 83"/>
              <p:cNvSpPr>
                <a:spLocks noChangeAspect="1" noChangeArrowheads="1"/>
              </p:cNvSpPr>
              <p:nvPr/>
            </p:nvSpPr>
            <p:spPr bwMode="auto">
              <a:xfrm>
                <a:off x="2476" y="3677"/>
                <a:ext cx="538" cy="499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FF99CC"/>
              </a:solidFill>
              <a:ln w="12700">
                <a:solidFill>
                  <a:srgbClr val="000004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4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20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2952" y="3754"/>
                <a:ext cx="682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/>
                  <a:t>64-bit word</a:t>
                </a:r>
              </a:p>
            </p:txBody>
          </p:sp>
        </p:grpSp>
        <p:grpSp>
          <p:nvGrpSpPr>
            <p:cNvPr id="12" name="Group 110"/>
            <p:cNvGrpSpPr>
              <a:grpSpLocks/>
            </p:cNvGrpSpPr>
            <p:nvPr/>
          </p:nvGrpSpPr>
          <p:grpSpPr bwMode="auto">
            <a:xfrm>
              <a:off x="1468" y="3023"/>
              <a:ext cx="2581" cy="284"/>
              <a:chOff x="1468" y="3023"/>
              <a:chExt cx="2581" cy="284"/>
            </a:xfrm>
          </p:grpSpPr>
          <p:sp>
            <p:nvSpPr>
              <p:cNvPr id="65647" name="Text Box 111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0</a:t>
                </a:r>
              </a:p>
            </p:txBody>
          </p:sp>
          <p:sp>
            <p:nvSpPr>
              <p:cNvPr id="65648" name="Text Box 112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31</a:t>
                </a:r>
              </a:p>
            </p:txBody>
          </p:sp>
          <p:sp>
            <p:nvSpPr>
              <p:cNvPr id="65649" name="Text Box 113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7</a:t>
                </a:r>
              </a:p>
            </p:txBody>
          </p:sp>
          <p:sp>
            <p:nvSpPr>
              <p:cNvPr id="65650" name="Text Box 114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8</a:t>
                </a:r>
              </a:p>
            </p:txBody>
          </p:sp>
          <p:sp>
            <p:nvSpPr>
              <p:cNvPr id="65651" name="Text Box 115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15</a:t>
                </a:r>
              </a:p>
            </p:txBody>
          </p:sp>
          <p:sp>
            <p:nvSpPr>
              <p:cNvPr id="65652" name="Text Box 116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16</a:t>
                </a:r>
              </a:p>
            </p:txBody>
          </p:sp>
          <p:sp>
            <p:nvSpPr>
              <p:cNvPr id="65653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23</a:t>
                </a:r>
              </a:p>
            </p:txBody>
          </p:sp>
          <p:sp>
            <p:nvSpPr>
              <p:cNvPr id="65654" name="Text Box 118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24</a:t>
                </a:r>
              </a:p>
            </p:txBody>
          </p:sp>
          <p:sp>
            <p:nvSpPr>
              <p:cNvPr id="65655" name="Text Box 119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32</a:t>
                </a:r>
              </a:p>
            </p:txBody>
          </p:sp>
          <p:sp>
            <p:nvSpPr>
              <p:cNvPr id="65656" name="Text Box 120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63</a:t>
                </a:r>
              </a:p>
            </p:txBody>
          </p:sp>
          <p:sp>
            <p:nvSpPr>
              <p:cNvPr id="65657" name="Text Box 121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39</a:t>
                </a:r>
              </a:p>
            </p:txBody>
          </p:sp>
          <p:sp>
            <p:nvSpPr>
              <p:cNvPr id="65658" name="Text Box 122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40</a:t>
                </a:r>
              </a:p>
            </p:txBody>
          </p:sp>
          <p:sp>
            <p:nvSpPr>
              <p:cNvPr id="65659" name="Text Box 123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47</a:t>
                </a:r>
              </a:p>
            </p:txBody>
          </p:sp>
          <p:sp>
            <p:nvSpPr>
              <p:cNvPr id="65660" name="Text Box 124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48</a:t>
                </a:r>
              </a:p>
            </p:txBody>
          </p:sp>
          <p:sp>
            <p:nvSpPr>
              <p:cNvPr id="65661" name="Text Box 125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55</a:t>
                </a:r>
              </a:p>
            </p:txBody>
          </p:sp>
          <p:sp>
            <p:nvSpPr>
              <p:cNvPr id="65662" name="Text Box 126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56</a:t>
                </a:r>
              </a:p>
            </p:txBody>
          </p:sp>
          <p:grpSp>
            <p:nvGrpSpPr>
              <p:cNvPr id="14" name="Group 128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154"/>
                <a:chOff x="1536" y="3153"/>
                <a:chExt cx="2446" cy="154"/>
              </a:xfrm>
            </p:grpSpPr>
            <p:sp>
              <p:nvSpPr>
                <p:cNvPr id="65665" name="Rectangle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2753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6" name="Rectangle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3060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7" name="Rectangle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3367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8" name="Rectangle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3674" y="3153"/>
                  <a:ext cx="308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9" name="Rectangle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0" name="Rectangle 134"/>
                <p:cNvSpPr>
                  <a:spLocks noChangeAspect="1" noChangeArrowheads="1"/>
                </p:cNvSpPr>
                <p:nvPr/>
              </p:nvSpPr>
              <p:spPr bwMode="auto">
                <a:xfrm>
                  <a:off x="1843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1" name="Rectangle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2150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2" name="Rectangle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7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767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76200" y="3032125"/>
            <a:ext cx="8893175" cy="422275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2228B"/>
              </a:solidFill>
              <a:latin typeface="Calibri" pitchFamily="34" charset="0"/>
            </a:endParaRP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76200" y="3032125"/>
            <a:ext cx="8893175" cy="1751762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  <a:endParaRPr lang="en-US" sz="2000" dirty="0">
              <a:solidFill>
                <a:srgbClr val="000000"/>
              </a:solidFill>
            </a:endParaRP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$/MB		880	100	30	1	0.1	0.06	0.02	</a:t>
            </a:r>
            <a:r>
              <a:rPr lang="en-US" sz="1800" i="1" dirty="0">
                <a:solidFill>
                  <a:srgbClr val="22228B"/>
                </a:solidFill>
              </a:rPr>
              <a:t>44,000</a:t>
            </a: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(ns)	200	100	70	60	50	40	20	</a:t>
            </a:r>
            <a:r>
              <a:rPr lang="en-US" sz="1800" i="1" dirty="0">
                <a:solidFill>
                  <a:srgbClr val="22228B"/>
                </a:solidFill>
              </a:rPr>
              <a:t>10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typical size (MB) 	0.256	4	16	64	2,000	8,000	16.000	</a:t>
            </a:r>
            <a:r>
              <a:rPr lang="en-US" sz="1800" i="1" dirty="0">
                <a:solidFill>
                  <a:srgbClr val="22228B"/>
                </a:solidFill>
              </a:rPr>
              <a:t>62,500</a:t>
            </a:r>
            <a:endParaRPr lang="en-US" sz="1800" dirty="0">
              <a:solidFill>
                <a:srgbClr val="22228B"/>
              </a:solidFill>
            </a:endParaRPr>
          </a:p>
          <a:p>
            <a:pPr algn="l" defTabSz="857250">
              <a:lnSpc>
                <a:spcPct val="100000"/>
              </a:lnSpc>
            </a:pPr>
            <a:endParaRPr lang="en-US" sz="1800" dirty="0">
              <a:solidFill>
                <a:srgbClr val="22228B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6200" y="5229225"/>
            <a:ext cx="8893175" cy="422275"/>
          </a:xfrm>
          <a:prstGeom prst="rect">
            <a:avLst/>
          </a:prstGeom>
          <a:solidFill>
            <a:srgbClr val="E2E2E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2228B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8425" y="1482725"/>
            <a:ext cx="8893175" cy="422275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Trends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0" y="2727325"/>
            <a:ext cx="75024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DRAM</a:t>
            </a: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22225" y="1143000"/>
            <a:ext cx="73987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SRAM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76200" y="5229225"/>
            <a:ext cx="8893175" cy="14747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$/GB		100,000	8,000	300	10	5	0.3	0.03	</a:t>
            </a:r>
            <a:r>
              <a:rPr lang="en-US" sz="1800" i="1" dirty="0">
                <a:solidFill>
                  <a:srgbClr val="22228B"/>
                </a:solidFill>
              </a:rPr>
              <a:t>3,333,333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(ms)	75	28	10	8	</a:t>
            </a:r>
            <a:r>
              <a:rPr lang="en-US" sz="1800" i="1" dirty="0">
                <a:solidFill>
                  <a:srgbClr val="22228B"/>
                </a:solidFill>
              </a:rPr>
              <a:t>5	3	3	25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typical size (GB) 	0.01	0.16	1	20	160	1,500	3,000	</a:t>
            </a:r>
            <a:r>
              <a:rPr lang="en-US" sz="1800" i="1" dirty="0">
                <a:solidFill>
                  <a:srgbClr val="22228B"/>
                </a:solidFill>
              </a:rPr>
              <a:t>300,000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22225" y="4903788"/>
            <a:ext cx="59311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Disk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98425" y="1482725"/>
            <a:ext cx="8893175" cy="1197764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$/MB		2,900	320	256	100	75	60	</a:t>
            </a:r>
            <a:r>
              <a:rPr lang="en-US" sz="1800" i="1" dirty="0">
                <a:solidFill>
                  <a:srgbClr val="22228B"/>
                </a:solidFill>
              </a:rPr>
              <a:t>320	116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(ns)	150	35	15	3	2	1.5	</a:t>
            </a:r>
            <a:r>
              <a:rPr lang="en-US" sz="1800" i="1" dirty="0">
                <a:solidFill>
                  <a:srgbClr val="22228B"/>
                </a:solidFill>
              </a:rPr>
              <a:t>200	115</a:t>
            </a:r>
          </a:p>
        </p:txBody>
      </p:sp>
    </p:spTree>
    <p:extLst>
      <p:ext uri="{BB962C8B-B14F-4D97-AF65-F5344CB8AC3E}">
        <p14:creationId xmlns:p14="http://schemas.microsoft.com/office/powerpoint/2010/main" val="25974993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76200" y="1814513"/>
            <a:ext cx="8826500" cy="395287"/>
          </a:xfrm>
          <a:prstGeom prst="rect">
            <a:avLst/>
          </a:prstGeom>
          <a:solidFill>
            <a:srgbClr val="E0E0E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Clock Rates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76200" y="1814513"/>
            <a:ext cx="8826500" cy="4213975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	</a:t>
            </a:r>
            <a:r>
              <a:rPr lang="en-US" sz="2000" dirty="0"/>
              <a:t>1985	1990	1995	</a:t>
            </a:r>
            <a:r>
              <a:rPr lang="en-US" sz="1800" dirty="0"/>
              <a:t>2003	2005	2010	2015	</a:t>
            </a:r>
            <a:r>
              <a:rPr lang="en-US" sz="1800" i="1" dirty="0"/>
              <a:t>2015:1985</a:t>
            </a:r>
          </a:p>
          <a:p>
            <a:endParaRPr lang="en-US" sz="1400" dirty="0"/>
          </a:p>
          <a:p>
            <a:r>
              <a:rPr lang="en-US" sz="1800" dirty="0"/>
              <a:t>CPU	 80286	80386	Pentium	P-4	Core 2	Core i7(n)	Core i7(h)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Clock </a:t>
            </a:r>
          </a:p>
          <a:p>
            <a:r>
              <a:rPr lang="en-US" sz="1800" dirty="0"/>
              <a:t>rate (MHz) 6	20	150	3,300	2,000	2,500	3,000	500</a:t>
            </a:r>
          </a:p>
          <a:p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Cycle </a:t>
            </a:r>
          </a:p>
          <a:p>
            <a:r>
              <a:rPr lang="en-US" sz="1800" dirty="0"/>
              <a:t>time (ns)	166	50	6	0.30	0.50	0.4	0.33	500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r>
              <a:rPr lang="en-US" sz="1800" dirty="0"/>
              <a:t>Cores	 1  	1	1	1	2	4	4	4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Effective</a:t>
            </a:r>
          </a:p>
          <a:p>
            <a:r>
              <a:rPr lang="en-US" sz="1800" dirty="0"/>
              <a:t>cycle 	166	50	6	0.30	0.25	0.10	0.08	2,075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time (ns)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0400" y="621268"/>
            <a:ext cx="371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Inflection point in computer history</a:t>
            </a:r>
          </a:p>
          <a:p>
            <a:r>
              <a:rPr lang="en-US" sz="1800" dirty="0">
                <a:latin typeface="Calibri" pitchFamily="34" charset="0"/>
              </a:rPr>
              <a:t>when designers hit the “Power Wall”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10800000" flipV="1">
            <a:off x="4470402" y="1267598"/>
            <a:ext cx="457198" cy="33260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683000" y="1600205"/>
            <a:ext cx="685800" cy="47243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5900" y="6197601"/>
            <a:ext cx="235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(n) Nehalem processor</a:t>
            </a:r>
          </a:p>
          <a:p>
            <a:r>
              <a:rPr lang="en-US" sz="1800" dirty="0">
                <a:latin typeface="Calibri" pitchFamily="34" charset="0"/>
              </a:rPr>
              <a:t>(h) </a:t>
            </a:r>
            <a:r>
              <a:rPr lang="en-US" sz="1800" dirty="0" err="1">
                <a:latin typeface="Calibri" pitchFamily="34" charset="0"/>
              </a:rPr>
              <a:t>Haswell</a:t>
            </a:r>
            <a:r>
              <a:rPr lang="en-US" sz="1800" dirty="0">
                <a:latin typeface="Calibri" pitchFamily="34" charset="0"/>
              </a:rPr>
              <a:t> processor</a:t>
            </a:r>
          </a:p>
        </p:txBody>
      </p:sp>
    </p:spTree>
    <p:extLst>
      <p:ext uri="{BB962C8B-B14F-4D97-AF65-F5344CB8AC3E}">
        <p14:creationId xmlns:p14="http://schemas.microsoft.com/office/powerpoint/2010/main" val="205649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6" name="Rectangle 26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Traditional Bus Structure Connecting </a:t>
            </a:r>
            <a:br>
              <a:rPr lang="en-US" dirty="0"/>
            </a:br>
            <a:r>
              <a:rPr lang="en-US" dirty="0"/>
              <a:t>CPU and Memory</a:t>
            </a:r>
          </a:p>
        </p:txBody>
      </p:sp>
      <p:sp>
        <p:nvSpPr>
          <p:cNvPr id="6658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396875" y="150495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bus </a:t>
            </a:r>
            <a:r>
              <a:rPr lang="en-US" dirty="0"/>
              <a:t>is a collection of parallel wires that carry address, data, and control signals.</a:t>
            </a:r>
          </a:p>
          <a:p>
            <a:r>
              <a:rPr lang="en-US" dirty="0"/>
              <a:t>Buses are typically shared by multiple devices.</a:t>
            </a:r>
          </a:p>
        </p:txBody>
      </p:sp>
      <p:sp>
        <p:nvSpPr>
          <p:cNvPr id="66565" name="Rectangle 5"/>
          <p:cNvSpPr>
            <a:spLocks noChangeAspect="1" noChangeArrowheads="1"/>
          </p:cNvSpPr>
          <p:nvPr/>
        </p:nvSpPr>
        <p:spPr bwMode="auto">
          <a:xfrm>
            <a:off x="7637463" y="5337175"/>
            <a:ext cx="1049337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66566" name="AutoShape 6"/>
          <p:cNvSpPr>
            <a:spLocks noChangeAspect="1" noChangeArrowheads="1"/>
          </p:cNvSpPr>
          <p:nvPr/>
        </p:nvSpPr>
        <p:spPr bwMode="auto">
          <a:xfrm>
            <a:off x="5880100" y="5511800"/>
            <a:ext cx="1720850" cy="615950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67" name="Rectangle 7"/>
          <p:cNvSpPr>
            <a:spLocks noChangeAspect="1" noChangeArrowheads="1"/>
          </p:cNvSpPr>
          <p:nvPr/>
        </p:nvSpPr>
        <p:spPr bwMode="auto">
          <a:xfrm>
            <a:off x="4824413" y="5548313"/>
            <a:ext cx="1049337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66568" name="AutoShape 8"/>
          <p:cNvSpPr>
            <a:spLocks noChangeAspect="1" noChangeArrowheads="1"/>
          </p:cNvSpPr>
          <p:nvPr/>
        </p:nvSpPr>
        <p:spPr bwMode="auto">
          <a:xfrm>
            <a:off x="3143250" y="5511800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69" name="Rectangle 9"/>
          <p:cNvSpPr>
            <a:spLocks noChangeAspect="1" noChangeArrowheads="1"/>
          </p:cNvSpPr>
          <p:nvPr/>
        </p:nvSpPr>
        <p:spPr bwMode="auto">
          <a:xfrm>
            <a:off x="950913" y="5548313"/>
            <a:ext cx="2162175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66570" name="Rectangle 10"/>
          <p:cNvSpPr>
            <a:spLocks noChangeAspect="1" noChangeArrowheads="1"/>
          </p:cNvSpPr>
          <p:nvPr/>
        </p:nvSpPr>
        <p:spPr bwMode="auto">
          <a:xfrm>
            <a:off x="2008188" y="401796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1" name="Rectangle 11"/>
          <p:cNvSpPr>
            <a:spLocks noChangeAspect="1" noChangeArrowheads="1"/>
          </p:cNvSpPr>
          <p:nvPr/>
        </p:nvSpPr>
        <p:spPr bwMode="auto">
          <a:xfrm>
            <a:off x="2008188" y="419417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2" name="Rectangle 12"/>
          <p:cNvSpPr>
            <a:spLocks noChangeAspect="1" noChangeArrowheads="1"/>
          </p:cNvSpPr>
          <p:nvPr/>
        </p:nvSpPr>
        <p:spPr bwMode="auto">
          <a:xfrm>
            <a:off x="2008188" y="4370388"/>
            <a:ext cx="788987" cy="174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3" name="Rectangle 13"/>
          <p:cNvSpPr>
            <a:spLocks noChangeAspect="1" noChangeArrowheads="1"/>
          </p:cNvSpPr>
          <p:nvPr/>
        </p:nvSpPr>
        <p:spPr bwMode="auto">
          <a:xfrm>
            <a:off x="2008188" y="454501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4" name="Rectangle 14"/>
          <p:cNvSpPr>
            <a:spLocks noChangeAspect="1" noChangeArrowheads="1"/>
          </p:cNvSpPr>
          <p:nvPr/>
        </p:nvSpPr>
        <p:spPr bwMode="auto">
          <a:xfrm>
            <a:off x="2008188" y="472122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5" name="AutoShape 15"/>
          <p:cNvSpPr>
            <a:spLocks noChangeAspect="1" noChangeArrowheads="1"/>
          </p:cNvSpPr>
          <p:nvPr/>
        </p:nvSpPr>
        <p:spPr bwMode="auto">
          <a:xfrm>
            <a:off x="2900363" y="4017963"/>
            <a:ext cx="512762" cy="439737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6" name="AutoShape 16"/>
          <p:cNvSpPr>
            <a:spLocks noChangeAspect="1" noChangeArrowheads="1"/>
          </p:cNvSpPr>
          <p:nvPr/>
        </p:nvSpPr>
        <p:spPr bwMode="auto">
          <a:xfrm flipH="1">
            <a:off x="2797175" y="4457700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7" name="Rectangle 17"/>
          <p:cNvSpPr>
            <a:spLocks noChangeAspect="1" noChangeArrowheads="1"/>
          </p:cNvSpPr>
          <p:nvPr/>
        </p:nvSpPr>
        <p:spPr bwMode="auto">
          <a:xfrm>
            <a:off x="3413125" y="3843338"/>
            <a:ext cx="614363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6578" name="Text Box 18"/>
          <p:cNvSpPr txBox="1">
            <a:spLocks noChangeAspect="1" noChangeArrowheads="1"/>
          </p:cNvSpPr>
          <p:nvPr/>
        </p:nvSpPr>
        <p:spPr bwMode="auto">
          <a:xfrm>
            <a:off x="1841500" y="367168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6579" name="AutoShape 19"/>
          <p:cNvSpPr>
            <a:spLocks noChangeAspect="1" noChangeArrowheads="1"/>
          </p:cNvSpPr>
          <p:nvPr/>
        </p:nvSpPr>
        <p:spPr bwMode="auto">
          <a:xfrm>
            <a:off x="2093913" y="4984750"/>
            <a:ext cx="703262" cy="52705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0" name="Rectangle 20"/>
          <p:cNvSpPr>
            <a:spLocks noChangeAspect="1" noChangeArrowheads="1"/>
          </p:cNvSpPr>
          <p:nvPr/>
        </p:nvSpPr>
        <p:spPr bwMode="auto">
          <a:xfrm>
            <a:off x="776288" y="3578225"/>
            <a:ext cx="3427412" cy="2813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1" name="Text Box 21"/>
          <p:cNvSpPr txBox="1">
            <a:spLocks noChangeAspect="1" noChangeArrowheads="1"/>
          </p:cNvSpPr>
          <p:nvPr/>
        </p:nvSpPr>
        <p:spPr bwMode="auto">
          <a:xfrm>
            <a:off x="744538" y="32501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66582" name="Text Box 22"/>
          <p:cNvSpPr txBox="1">
            <a:spLocks noChangeAspect="1" noChangeArrowheads="1"/>
          </p:cNvSpPr>
          <p:nvPr/>
        </p:nvSpPr>
        <p:spPr bwMode="auto">
          <a:xfrm>
            <a:off x="4348163" y="4746417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66583" name="Line 23"/>
          <p:cNvSpPr>
            <a:spLocks noChangeAspect="1" noChangeShapeType="1"/>
          </p:cNvSpPr>
          <p:nvPr/>
        </p:nvSpPr>
        <p:spPr bwMode="auto">
          <a:xfrm flipH="1">
            <a:off x="4027488" y="5073650"/>
            <a:ext cx="792162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4" name="Text Box 24"/>
          <p:cNvSpPr txBox="1">
            <a:spLocks noChangeAspect="1" noChangeArrowheads="1"/>
          </p:cNvSpPr>
          <p:nvPr/>
        </p:nvSpPr>
        <p:spPr bwMode="auto">
          <a:xfrm>
            <a:off x="6019800" y="4746417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66585" name="Line 25"/>
          <p:cNvSpPr>
            <a:spLocks noChangeAspect="1" noChangeShapeType="1"/>
          </p:cNvSpPr>
          <p:nvPr/>
        </p:nvSpPr>
        <p:spPr bwMode="auto">
          <a:xfrm>
            <a:off x="6664325" y="5073650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1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(1)</a:t>
            </a:r>
          </a:p>
        </p:txBody>
      </p:sp>
      <p:sp>
        <p:nvSpPr>
          <p:cNvPr id="67617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places address A on the memory bus.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5243513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329113" y="39941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2871788" y="39624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7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8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1657719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7601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866B6E-E184-4966-B7BE-68064F0F7E42}"/>
              </a:ext>
            </a:extLst>
          </p:cNvPr>
          <p:cNvGrpSpPr/>
          <p:nvPr/>
        </p:nvGrpSpPr>
        <p:grpSpPr>
          <a:xfrm>
            <a:off x="2800350" y="3808998"/>
            <a:ext cx="3962400" cy="382002"/>
            <a:chOff x="2800350" y="3808998"/>
            <a:chExt cx="3962400" cy="382002"/>
          </a:xfrm>
        </p:grpSpPr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2800350" y="4191000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771288" y="3808998"/>
              <a:ext cx="30970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 dirty="0">
                  <a:latin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7658100" y="4189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6762750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6492338" y="3472448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4259045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1201474" y="29993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4629150" y="2438400"/>
            <a:ext cx="3057247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(2)</a:t>
            </a:r>
          </a:p>
        </p:txBody>
      </p:sp>
      <p:sp>
        <p:nvSpPr>
          <p:cNvPr id="68637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memory reads A from the memory bus, retrieves word </a:t>
            </a:r>
            <a:r>
              <a:rPr lang="en-US" dirty="0" err="1"/>
              <a:t>x</a:t>
            </a:r>
            <a:r>
              <a:rPr lang="en-US" dirty="0"/>
              <a:t>, and places it on the bus.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5248275" y="39592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333875" y="3990975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876550" y="39592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689100" y="234214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976313" y="399097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4412D-B816-4761-AE8C-44356ED40D42}"/>
              </a:ext>
            </a:extLst>
          </p:cNvPr>
          <p:cNvGrpSpPr/>
          <p:nvPr/>
        </p:nvGrpSpPr>
        <p:grpSpPr>
          <a:xfrm>
            <a:off x="2805113" y="3729623"/>
            <a:ext cx="3962400" cy="458202"/>
            <a:chOff x="2805113" y="3729623"/>
            <a:chExt cx="3962400" cy="458202"/>
          </a:xfrm>
        </p:grpSpPr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>
              <a:off x="2805113" y="4187825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8627" name="Text Box 19"/>
            <p:cNvSpPr txBox="1">
              <a:spLocks noChangeArrowheads="1"/>
            </p:cNvSpPr>
            <p:nvPr/>
          </p:nvSpPr>
          <p:spPr bwMode="auto">
            <a:xfrm>
              <a:off x="5792072" y="3729623"/>
              <a:ext cx="27924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>
                  <a:latin typeface="Calibri" panose="020F0502020204030204" pitchFamily="34" charset="0"/>
                </a:rPr>
                <a:t>x</a:t>
              </a:r>
            </a:p>
          </p:txBody>
        </p:sp>
      </p:grp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7678738" y="36845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7662863" y="41868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6767513" y="42799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553200" y="3179888"/>
            <a:ext cx="1319711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1206236" y="3012073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4263807" y="37137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648200" y="2466975"/>
            <a:ext cx="3057247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14894</TotalTime>
  <Words>3554</Words>
  <Application>Microsoft Office PowerPoint</Application>
  <PresentationFormat>On-screen Show (4:3)</PresentationFormat>
  <Paragraphs>1056</Paragraphs>
  <Slides>68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ＭＳ Ｐゴシック</vt:lpstr>
      <vt:lpstr>Arial</vt:lpstr>
      <vt:lpstr>Arial Narrow</vt:lpstr>
      <vt:lpstr>Calibri</vt:lpstr>
      <vt:lpstr>Courier New</vt:lpstr>
      <vt:lpstr>Helvetica</vt:lpstr>
      <vt:lpstr>StarSymbol</vt:lpstr>
      <vt:lpstr>Times New Roman</vt:lpstr>
      <vt:lpstr>Wingdings</vt:lpstr>
      <vt:lpstr>Wingdings 2</vt:lpstr>
      <vt:lpstr>template2007</vt:lpstr>
      <vt:lpstr>Default Design</vt:lpstr>
      <vt:lpstr>The Memory Hierarchy  15-213/18-213/15-513: Introduction to Computer Systems 11th Lecture, October 3, 2017</vt:lpstr>
      <vt:lpstr>Today</vt:lpstr>
      <vt:lpstr>Random-Access Memory (RAM)</vt:lpstr>
      <vt:lpstr>SRAM vs DRAM Summary</vt:lpstr>
      <vt:lpstr>Enhanced DRAMs</vt:lpstr>
      <vt:lpstr>Nonvolatile Memories</vt:lpstr>
      <vt:lpstr>Traditional Bus Structure Connecting  CPU and Memory</vt:lpstr>
      <vt:lpstr>Memory Read Transaction (1)</vt:lpstr>
      <vt:lpstr>Memory Read Transaction (2)</vt:lpstr>
      <vt:lpstr>Memory Read Transaction (3)</vt:lpstr>
      <vt:lpstr>Memory Write Transaction (1)</vt:lpstr>
      <vt:lpstr>Memory Write Transaction (2)</vt:lpstr>
      <vt:lpstr>Memory Write Transaction (3)</vt:lpstr>
      <vt:lpstr>What’s Inside A Disk Drive?</vt:lpstr>
      <vt:lpstr>Disk Geometry</vt:lpstr>
      <vt:lpstr>Disk Geometry (Multiple-Platter View)</vt:lpstr>
      <vt:lpstr>Disk Capacity</vt:lpstr>
      <vt:lpstr>Recording zones </vt:lpstr>
      <vt:lpstr> Computing Disk Capacity</vt:lpstr>
      <vt:lpstr>Disk Operation (Single-Platter View)</vt:lpstr>
      <vt:lpstr>Disk Operation (Multi-Platter View)</vt:lpstr>
      <vt:lpstr>Disk Structure - top view of single platter</vt:lpstr>
      <vt:lpstr>Disk Access</vt:lpstr>
      <vt:lpstr>Disk Access</vt:lpstr>
      <vt:lpstr>Disk Access – Read</vt:lpstr>
      <vt:lpstr>Disk Access – Read</vt:lpstr>
      <vt:lpstr>Disk Access – Read</vt:lpstr>
      <vt:lpstr>Disk Access – Seek</vt:lpstr>
      <vt:lpstr>Disk Access – Rotational Latency</vt:lpstr>
      <vt:lpstr>Disk Access – Read</vt:lpstr>
      <vt:lpstr>Disk Access – Service Time Components</vt:lpstr>
      <vt:lpstr>Disk Access Time</vt:lpstr>
      <vt:lpstr>Disk Access Time Example</vt:lpstr>
      <vt:lpstr>Disk Access Time Example</vt:lpstr>
      <vt:lpstr>Logical Disk Blocks</vt:lpstr>
      <vt:lpstr>I/O Bus</vt:lpstr>
      <vt:lpstr>Reading a Disk Sector (1)</vt:lpstr>
      <vt:lpstr>Reading a Disk Sector (2)</vt:lpstr>
      <vt:lpstr>Reading a Disk Sector (3)</vt:lpstr>
      <vt:lpstr>Solid State Disks (SSDs)</vt:lpstr>
      <vt:lpstr>SSD Performance Characteristics </vt:lpstr>
      <vt:lpstr>SSD Tradeoffs vs Rotating Disks</vt:lpstr>
      <vt:lpstr>Quiz Time!</vt:lpstr>
      <vt:lpstr>The CPU-Memory Gap</vt:lpstr>
      <vt:lpstr>Locality to the Rescue! </vt:lpstr>
      <vt:lpstr>Today</vt:lpstr>
      <vt:lpstr>Locality</vt:lpstr>
      <vt:lpstr>Locality Example</vt:lpstr>
      <vt:lpstr>Qualitative Estimates of Locality</vt:lpstr>
      <vt:lpstr>Locality Example</vt:lpstr>
      <vt:lpstr>Locality Example</vt:lpstr>
      <vt:lpstr>Memory Hierarchies</vt:lpstr>
      <vt:lpstr>Today</vt:lpstr>
      <vt:lpstr>Example Memory       Hierarchy</vt:lpstr>
      <vt:lpstr>Caches</vt:lpstr>
      <vt:lpstr>General Cache Concepts</vt:lpstr>
      <vt:lpstr>General Cache Concepts: Hit</vt:lpstr>
      <vt:lpstr>General Cache Concepts: Miss</vt:lpstr>
      <vt:lpstr> General Caching Concepts:  3 Types of Cache Misses</vt:lpstr>
      <vt:lpstr>Examples of Caching in the Mem. Hierarchy</vt:lpstr>
      <vt:lpstr>Summary</vt:lpstr>
      <vt:lpstr>Supplemental slides</vt:lpstr>
      <vt:lpstr>Conventional DRAM Organization</vt:lpstr>
      <vt:lpstr>Reading DRAM Supercell (2,1)</vt:lpstr>
      <vt:lpstr>Reading DRAM Supercell (2,1)</vt:lpstr>
      <vt:lpstr>Memory Modules</vt:lpstr>
      <vt:lpstr>Storage Trends</vt:lpstr>
      <vt:lpstr>CPU Clock Rates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557</cp:revision>
  <cp:lastPrinted>1999-09-20T15:19:18Z</cp:lastPrinted>
  <dcterms:created xsi:type="dcterms:W3CDTF">2011-09-29T14:59:56Z</dcterms:created>
  <dcterms:modified xsi:type="dcterms:W3CDTF">2017-10-05T06:12:32Z</dcterms:modified>
</cp:coreProperties>
</file>