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1248" r:id="rId2"/>
    <p:sldId id="542" r:id="rId3"/>
    <p:sldId id="1159" r:id="rId4"/>
    <p:sldId id="1200" r:id="rId5"/>
    <p:sldId id="1201" r:id="rId6"/>
    <p:sldId id="1202" r:id="rId7"/>
    <p:sldId id="1203" r:id="rId8"/>
    <p:sldId id="1204" r:id="rId9"/>
    <p:sldId id="1242" r:id="rId10"/>
    <p:sldId id="1205" r:id="rId11"/>
    <p:sldId id="1206" r:id="rId12"/>
    <p:sldId id="1207" r:id="rId13"/>
    <p:sldId id="1168" r:id="rId14"/>
    <p:sldId id="1169" r:id="rId15"/>
    <p:sldId id="1170" r:id="rId16"/>
    <p:sldId id="1196" r:id="rId17"/>
    <p:sldId id="1241" r:id="rId18"/>
    <p:sldId id="1235" r:id="rId19"/>
    <p:sldId id="1178" r:id="rId20"/>
    <p:sldId id="1179" r:id="rId21"/>
    <p:sldId id="1180" r:id="rId22"/>
    <p:sldId id="1245" r:id="rId23"/>
    <p:sldId id="1199" r:id="rId24"/>
    <p:sldId id="1240" r:id="rId25"/>
    <p:sldId id="1247" r:id="rId26"/>
    <p:sldId id="1172" r:id="rId27"/>
    <p:sldId id="1173" r:id="rId28"/>
    <p:sldId id="1176" r:id="rId29"/>
    <p:sldId id="1187" r:id="rId30"/>
    <p:sldId id="1249" r:id="rId31"/>
    <p:sldId id="1181" r:id="rId32"/>
    <p:sldId id="1182" r:id="rId33"/>
    <p:sldId id="1183" r:id="rId34"/>
    <p:sldId id="1184" r:id="rId35"/>
    <p:sldId id="1236" r:id="rId36"/>
    <p:sldId id="1185" r:id="rId37"/>
    <p:sldId id="1186" r:id="rId38"/>
    <p:sldId id="1208" r:id="rId39"/>
    <p:sldId id="1209" r:id="rId40"/>
    <p:sldId id="1238" r:id="rId41"/>
    <p:sldId id="1246" r:id="rId42"/>
    <p:sldId id="1210" r:id="rId43"/>
    <p:sldId id="1211" r:id="rId44"/>
    <p:sldId id="1212" r:id="rId45"/>
    <p:sldId id="1244" r:id="rId46"/>
    <p:sldId id="1231" r:id="rId47"/>
    <p:sldId id="1223" r:id="rId48"/>
    <p:sldId id="1224" r:id="rId49"/>
    <p:sldId id="1225" r:id="rId50"/>
    <p:sldId id="1233" r:id="rId51"/>
    <p:sldId id="1215" r:id="rId52"/>
    <p:sldId id="1216" r:id="rId53"/>
    <p:sldId id="1218" r:id="rId54"/>
    <p:sldId id="1219" r:id="rId55"/>
    <p:sldId id="1220" r:id="rId56"/>
    <p:sldId id="1221" r:id="rId57"/>
    <p:sldId id="1234" r:id="rId58"/>
    <p:sldId id="1222" r:id="rId59"/>
    <p:sldId id="1230" r:id="rId60"/>
    <p:sldId id="1243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18" autoAdjust="0"/>
    <p:restoredTop sz="87361" autoAdjust="0"/>
  </p:normalViewPr>
  <p:slideViewPr>
    <p:cSldViewPr snapToObjects="1">
      <p:cViewPr varScale="1">
        <p:scale>
          <a:sx n="145" d="100"/>
          <a:sy n="145" d="100"/>
        </p:scale>
        <p:origin x="192" y="552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2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</a:p>
          <a:p>
            <a:endParaRPr lang="en-US" dirty="0" smtClean="0"/>
          </a:p>
          <a:p>
            <a:r>
              <a:rPr lang="en-US" dirty="0" smtClean="0"/>
              <a:t>time, foo, main,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actually make a case for “%d\n”: it’s a global</a:t>
            </a:r>
            <a:r>
              <a:rPr lang="en-US" baseline="0" dirty="0" smtClean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2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Try:</a:t>
            </a:r>
          </a:p>
          <a:p>
            <a:endParaRPr lang="en-US" smtClean="0"/>
          </a:p>
          <a:p>
            <a:r>
              <a:rPr lang="en-US" err="1" smtClean="0"/>
              <a:t>objdump</a:t>
            </a:r>
            <a:r>
              <a:rPr lang="en-US" baseline="0" smtClean="0"/>
              <a:t> –t static-</a:t>
            </a:r>
            <a:r>
              <a:rPr lang="en-US" baseline="0" err="1" smtClean="0"/>
              <a:t>local.o</a:t>
            </a:r>
            <a:endParaRPr lang="en-US" baseline="0" smtClean="0"/>
          </a:p>
          <a:p>
            <a:r>
              <a:rPr lang="en-US" baseline="0" err="1" smtClean="0"/>
              <a:t>objdump</a:t>
            </a:r>
            <a:r>
              <a:rPr lang="en-US" baseline="0" smtClean="0"/>
              <a:t> –</a:t>
            </a:r>
            <a:r>
              <a:rPr lang="en-US" baseline="0" err="1" smtClean="0"/>
              <a:t>rd</a:t>
            </a:r>
            <a:r>
              <a:rPr lang="en-US" baseline="0" smtClean="0"/>
              <a:t> static-</a:t>
            </a:r>
            <a:r>
              <a:rPr lang="en-US" baseline="0" err="1" smtClean="0"/>
              <a:t>local.o</a:t>
            </a:r>
            <a:endParaRPr lang="en-US" baseline="0" smtClean="0"/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/>
              <a:t>If you are not aware of these rules, you can run into very nasty,</a:t>
            </a:r>
            <a:r>
              <a:rPr lang="en-US" baseline="0" smtClean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baseline="0" dirty="0" smtClean="0"/>
              <a:t> –t mismatch-</a:t>
            </a:r>
            <a:r>
              <a:rPr lang="en-US" baseline="0" dirty="0" err="1" smtClean="0"/>
              <a:t>main.o</a:t>
            </a:r>
            <a:endParaRPr lang="en-US" baseline="0" dirty="0" smtClean="0"/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–t mismatch-</a:t>
            </a:r>
            <a:r>
              <a:rPr lang="en-US" baseline="0" dirty="0" err="1" smtClean="0"/>
              <a:t>variable.o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3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9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/>
              <a:t>System code including code</a:t>
            </a:r>
            <a:r>
              <a:rPr lang="en-US" baseline="0" smtClean="0"/>
              <a:t> that runs before and after main.  Sets up </a:t>
            </a:r>
            <a:r>
              <a:rPr lang="en-US" baseline="0" err="1" smtClean="0"/>
              <a:t>argc</a:t>
            </a:r>
            <a:r>
              <a:rPr lang="en-US" baseline="0" smtClean="0"/>
              <a:t>/v and takes the return value</a:t>
            </a:r>
          </a:p>
          <a:p>
            <a:endParaRPr lang="en-US" baseline="0" smtClean="0"/>
          </a:p>
          <a:p>
            <a:r>
              <a:rPr lang="en-US" baseline="0" err="1" smtClean="0"/>
              <a:t>objdump</a:t>
            </a:r>
            <a:r>
              <a:rPr lang="en-US" baseline="0" smtClean="0"/>
              <a:t> –t </a:t>
            </a:r>
            <a:r>
              <a:rPr lang="en-US" baseline="0" err="1" smtClean="0"/>
              <a:t>prog</a:t>
            </a:r>
            <a:endParaRPr lang="en-US" baseline="0" smtClean="0"/>
          </a:p>
          <a:p>
            <a:endParaRPr lang="en-US" baseline="0" smtClean="0"/>
          </a:p>
          <a:p>
            <a:r>
              <a:rPr lang="en-US" baseline="0" smtClean="0"/>
              <a:t>generates LOTS of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1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/>
              <a:t>What are the </a:t>
            </a:r>
            <a:r>
              <a:rPr lang="en-US" err="1" smtClean="0"/>
              <a:t>globals</a:t>
            </a:r>
            <a:r>
              <a:rPr lang="en-US" smtClean="0"/>
              <a:t>?  Where are they (address / section)?</a:t>
            </a:r>
            <a:r>
              <a:rPr lang="en-US" baseline="0" smtClean="0"/>
              <a:t>  … Then click.</a:t>
            </a:r>
          </a:p>
          <a:p>
            <a:endParaRPr lang="en-US" baseline="0" smtClean="0"/>
          </a:p>
          <a:p>
            <a:r>
              <a:rPr lang="en-US" baseline="0" smtClean="0"/>
              <a:t>PC32, PC relative to next RIP – 0x4 for the offset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1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/>
              <a:t>…</a:t>
            </a:r>
          </a:p>
          <a:p>
            <a:r>
              <a:rPr lang="en-US" smtClean="0"/>
              <a:t>Large heap in the high addresses (</a:t>
            </a:r>
            <a:r>
              <a:rPr lang="en-US" err="1" smtClean="0"/>
              <a:t>mmap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7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3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1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6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/>
              <a:t>The convention</a:t>
            </a:r>
            <a:r>
              <a:rPr lang="en-US" baseline="0" smtClean="0"/>
              <a:t> is that libraries are always prefixed with “lib”</a:t>
            </a:r>
          </a:p>
          <a:p>
            <a:r>
              <a:rPr lang="en-US" smtClean="0"/>
              <a:t> $(CC) $(CFLAGS) -o </a:t>
            </a:r>
            <a:r>
              <a:rPr lang="en-US" err="1" smtClean="0"/>
              <a:t>csim</a:t>
            </a:r>
            <a:r>
              <a:rPr lang="en-US" smtClean="0"/>
              <a:t> </a:t>
            </a:r>
            <a:r>
              <a:rPr lang="en-US" err="1" smtClean="0"/>
              <a:t>csim.c</a:t>
            </a:r>
            <a:r>
              <a:rPr lang="en-US" smtClean="0"/>
              <a:t> </a:t>
            </a:r>
            <a:r>
              <a:rPr lang="en-US" err="1" smtClean="0"/>
              <a:t>cachelab.c</a:t>
            </a:r>
            <a:r>
              <a:rPr lang="en-US" smtClean="0"/>
              <a:t> -lm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6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/>
              <a:t>Try</a:t>
            </a:r>
            <a:r>
              <a:rPr lang="en-US" baseline="0" smtClean="0"/>
              <a:t>:</a:t>
            </a:r>
          </a:p>
          <a:p>
            <a:endParaRPr lang="en-US" baseline="0" smtClean="0"/>
          </a:p>
          <a:p>
            <a:r>
              <a:rPr lang="en-US" baseline="0" err="1" smtClean="0"/>
              <a:t>objdump</a:t>
            </a:r>
            <a:r>
              <a:rPr lang="en-US" baseline="0" smtClean="0"/>
              <a:t> –t main2.o</a:t>
            </a:r>
          </a:p>
          <a:p>
            <a:r>
              <a:rPr lang="en-US" baseline="0" err="1" smtClean="0"/>
              <a:t>objdump</a:t>
            </a:r>
            <a:r>
              <a:rPr lang="en-US" baseline="0" smtClean="0"/>
              <a:t> –</a:t>
            </a:r>
            <a:r>
              <a:rPr lang="en-US" baseline="0" err="1" smtClean="0"/>
              <a:t>rd</a:t>
            </a:r>
            <a:r>
              <a:rPr lang="en-US" baseline="0" smtClean="0"/>
              <a:t> main2.o</a:t>
            </a:r>
          </a:p>
          <a:p>
            <a:r>
              <a:rPr lang="en-US" baseline="0" err="1" smtClean="0"/>
              <a:t>objdump</a:t>
            </a:r>
            <a:r>
              <a:rPr lang="en-US" baseline="0" smtClean="0"/>
              <a:t> –t </a:t>
            </a:r>
            <a:r>
              <a:rPr lang="en-US" baseline="0" err="1" smtClean="0"/>
              <a:t>libvector.a</a:t>
            </a:r>
            <a:endParaRPr lang="en-US" baseline="0" smtClean="0"/>
          </a:p>
          <a:p>
            <a:r>
              <a:rPr lang="en-US" baseline="0" err="1" smtClean="0"/>
              <a:t>objdump</a:t>
            </a:r>
            <a:r>
              <a:rPr lang="en-US" baseline="0" smtClean="0"/>
              <a:t> –</a:t>
            </a:r>
            <a:r>
              <a:rPr lang="en-US" baseline="0" err="1" smtClean="0"/>
              <a:t>rd</a:t>
            </a:r>
            <a:r>
              <a:rPr lang="en-US" baseline="0" smtClean="0"/>
              <a:t> </a:t>
            </a:r>
            <a:r>
              <a:rPr lang="en-US" baseline="0" err="1" smtClean="0"/>
              <a:t>libvector.a</a:t>
            </a:r>
            <a:endParaRPr lang="en-US" baseline="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50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2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2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4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26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/>
              <a:t>Partially linked still has relocatable entries</a:t>
            </a:r>
          </a:p>
          <a:p>
            <a:r>
              <a:rPr lang="en-US" smtClean="0"/>
              <a:t>Loader</a:t>
            </a:r>
            <a:r>
              <a:rPr lang="en-US" baseline="0" smtClean="0"/>
              <a:t> (i.e., the </a:t>
            </a:r>
            <a:r>
              <a:rPr lang="en-US" baseline="0" err="1" smtClean="0"/>
              <a:t>execve</a:t>
            </a:r>
            <a:r>
              <a:rPr lang="en-US" baseline="0" smtClean="0"/>
              <a:t> </a:t>
            </a:r>
            <a:r>
              <a:rPr lang="en-US" baseline="0" err="1" smtClean="0"/>
              <a:t>syscall</a:t>
            </a:r>
            <a:r>
              <a:rPr lang="en-US" baseline="0" smtClean="0"/>
              <a:t>, which we will cover later)</a:t>
            </a:r>
          </a:p>
          <a:p>
            <a:endParaRPr lang="en-US" baseline="0" smtClean="0"/>
          </a:p>
          <a:p>
            <a:r>
              <a:rPr lang="en-US" baseline="0" smtClean="0"/>
              <a:t>Try:</a:t>
            </a:r>
          </a:p>
          <a:p>
            <a:r>
              <a:rPr lang="en-US" baseline="0" err="1" smtClean="0"/>
              <a:t>ldd</a:t>
            </a:r>
            <a:r>
              <a:rPr lang="en-US" baseline="0" smtClean="0"/>
              <a:t> prog2l</a:t>
            </a:r>
          </a:p>
          <a:p>
            <a:r>
              <a:rPr lang="en-US" baseline="0" err="1" smtClean="0"/>
              <a:t>objdump</a:t>
            </a:r>
            <a:r>
              <a:rPr lang="en-US" baseline="0" smtClean="0"/>
              <a:t> –t </a:t>
            </a:r>
            <a:r>
              <a:rPr lang="en-US" baseline="0" err="1" smtClean="0"/>
              <a:t>libvector.so</a:t>
            </a:r>
            <a:endParaRPr lang="en-US" baseline="0" smtClean="0"/>
          </a:p>
          <a:p>
            <a:r>
              <a:rPr lang="en-US" baseline="0" err="1" smtClean="0"/>
              <a:t>objdump</a:t>
            </a:r>
            <a:r>
              <a:rPr lang="en-US" baseline="0" smtClean="0"/>
              <a:t> –</a:t>
            </a:r>
            <a:r>
              <a:rPr lang="en-US" baseline="0" err="1" smtClean="0"/>
              <a:t>rd</a:t>
            </a:r>
            <a:r>
              <a:rPr lang="en-US" baseline="0" smtClean="0"/>
              <a:t> </a:t>
            </a:r>
            <a:r>
              <a:rPr lang="en-US" baseline="0" err="1" smtClean="0"/>
              <a:t>libvector.so</a:t>
            </a:r>
            <a:endParaRPr lang="en-US" baseline="0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5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/>
              <a:t>…</a:t>
            </a:r>
          </a:p>
          <a:p>
            <a:r>
              <a:rPr lang="en-US" smtClean="0"/>
              <a:t>RTLD_LAZY – don’t resolve references until requested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16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9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Linker</a:t>
            </a:r>
            <a:r>
              <a:rPr lang="en-US" baseline="0" dirty="0" smtClean="0"/>
              <a:t> has no information about vector library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Try:</a:t>
            </a:r>
          </a:p>
          <a:p>
            <a:r>
              <a:rPr lang="en-US" baseline="0" dirty="0" err="1" smtClean="0"/>
              <a:t>ldd</a:t>
            </a:r>
            <a:r>
              <a:rPr lang="en-US" baseline="0" dirty="0" smtClean="0"/>
              <a:t> prog2r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0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technique is used to create the trace that you will use in the </a:t>
            </a:r>
            <a:r>
              <a:rPr lang="en-US" err="1" smtClean="0"/>
              <a:t>malloc</a:t>
            </a:r>
            <a:r>
              <a:rPr lang="en-US" smtClean="0"/>
              <a:t> lab.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4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for </a:t>
            </a:r>
            <a:r>
              <a:rPr lang="en-US" dirty="0" err="1" smtClean="0"/>
              <a:t>interpositioning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Putting </a:t>
            </a:r>
            <a:r>
              <a:rPr lang="en-US" dirty="0" err="1" smtClean="0"/>
              <a:t>malloc.h</a:t>
            </a:r>
            <a:r>
              <a:rPr lang="en-US" baseline="0" dirty="0" smtClean="0"/>
              <a:t> in angle brackets is important.  Also, calling it </a:t>
            </a:r>
            <a:r>
              <a:rPr lang="en-US" baseline="0" dirty="0" err="1" smtClean="0"/>
              <a:t>malloc.h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37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Here are the wrapper</a:t>
            </a:r>
            <a:r>
              <a:rPr lang="en-US" baseline="0" smtClean="0"/>
              <a:t> functions.</a:t>
            </a:r>
          </a:p>
          <a:p>
            <a:endParaRPr lang="en-US" baseline="0" smtClean="0"/>
          </a:p>
          <a:p>
            <a:r>
              <a:rPr lang="en-US" baseline="0" smtClean="0"/>
              <a:t>Now, we want the application to call the wrappers, rather than the library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6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Compile-time flags</a:t>
            </a:r>
            <a:r>
              <a:rPr lang="en-US" baseline="0" smtClean="0"/>
              <a:t> are important</a:t>
            </a:r>
          </a:p>
          <a:p>
            <a:endParaRPr lang="en-US" baseline="0" smtClean="0"/>
          </a:p>
          <a:p>
            <a:r>
              <a:rPr lang="en-US" baseline="0" err="1" smtClean="0"/>
              <a:t>mymalloc.c</a:t>
            </a:r>
            <a:r>
              <a:rPr lang="en-US" baseline="0" smtClean="0"/>
              <a:t> will use library version of </a:t>
            </a:r>
            <a:r>
              <a:rPr lang="en-US" baseline="0" err="1" smtClean="0"/>
              <a:t>malloc.h</a:t>
            </a:r>
            <a:endParaRPr lang="en-US" baseline="0" smtClean="0"/>
          </a:p>
          <a:p>
            <a:r>
              <a:rPr lang="en-US" baseline="0" err="1" smtClean="0"/>
              <a:t>int.c</a:t>
            </a:r>
            <a:r>
              <a:rPr lang="en-US" baseline="0" smtClean="0"/>
              <a:t> will use custom version, which redefines </a:t>
            </a:r>
            <a:r>
              <a:rPr lang="en-US" baseline="0" err="1" smtClean="0"/>
              <a:t>malloc</a:t>
            </a:r>
            <a:r>
              <a:rPr lang="en-US" baseline="0" smtClean="0"/>
              <a:t>/free to by </a:t>
            </a:r>
            <a:r>
              <a:rPr lang="en-US" baseline="0" err="1" smtClean="0"/>
              <a:t>mymalloc</a:t>
            </a:r>
            <a:r>
              <a:rPr lang="en-US" baseline="0" smtClean="0"/>
              <a:t>/</a:t>
            </a:r>
            <a:r>
              <a:rPr lang="en-US" baseline="0" err="1" smtClean="0"/>
              <a:t>myfree</a:t>
            </a:r>
            <a:endParaRPr lang="en-US" baseline="0" smtClean="0"/>
          </a:p>
          <a:p>
            <a:endParaRPr lang="en-US" smtClean="0"/>
          </a:p>
          <a:p>
            <a:r>
              <a:rPr lang="en-US" smtClean="0"/>
              <a:t>Try disassembling main when</a:t>
            </a:r>
            <a:r>
              <a:rPr lang="en-US" baseline="0" smtClean="0"/>
              <a:t> </a:t>
            </a:r>
            <a:r>
              <a:rPr lang="en-US" baseline="0" err="1" smtClean="0"/>
              <a:t>gdb</a:t>
            </a:r>
            <a:r>
              <a:rPr lang="en-US" baseline="0" smtClean="0"/>
              <a:t> </a:t>
            </a:r>
            <a:r>
              <a:rPr lang="en-US" baseline="0" err="1" smtClean="0"/>
              <a:t>intc</a:t>
            </a:r>
            <a:endParaRPr lang="en-US" baseline="0" smtClean="0"/>
          </a:p>
          <a:p>
            <a:endParaRPr lang="en-US" baseline="0" smtClean="0"/>
          </a:p>
          <a:p>
            <a:r>
              <a:rPr lang="en-US" baseline="0" smtClean="0"/>
              <a:t>Run </a:t>
            </a:r>
            <a:r>
              <a:rPr lang="en-US" baseline="0" err="1" smtClean="0"/>
              <a:t>intc</a:t>
            </a:r>
            <a:r>
              <a:rPr lang="en-US" baseline="0" smtClean="0"/>
              <a:t> multiple times and see how heap gets randomized as a security precaution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6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Both </a:t>
            </a:r>
            <a:r>
              <a:rPr lang="en-US" err="1" smtClean="0"/>
              <a:t>mymalloc.c</a:t>
            </a:r>
            <a:r>
              <a:rPr lang="en-US" baseline="0" smtClean="0"/>
              <a:t> &amp; </a:t>
            </a:r>
            <a:r>
              <a:rPr lang="en-US" baseline="0" err="1" smtClean="0"/>
              <a:t>int.c</a:t>
            </a:r>
            <a:r>
              <a:rPr lang="en-US" baseline="0" smtClean="0"/>
              <a:t> will get library version of </a:t>
            </a:r>
            <a:r>
              <a:rPr lang="en-US" baseline="0" err="1" smtClean="0"/>
              <a:t>malloc.h</a:t>
            </a:r>
            <a:endParaRPr lang="en-US" baseline="0" smtClean="0"/>
          </a:p>
          <a:p>
            <a:endParaRPr lang="en-US" baseline="0" smtClean="0"/>
          </a:p>
          <a:p>
            <a:r>
              <a:rPr lang="en-US" baseline="0" smtClean="0"/>
              <a:t>But, </a:t>
            </a:r>
            <a:r>
              <a:rPr lang="en-US" baseline="0" err="1" smtClean="0"/>
              <a:t>interpositioning</a:t>
            </a:r>
            <a:r>
              <a:rPr lang="en-US" baseline="0" smtClean="0"/>
              <a:t> trick causes nonstandard symbol resolution</a:t>
            </a:r>
          </a:p>
          <a:p>
            <a:endParaRPr lang="en-US" baseline="0" smtClean="0"/>
          </a:p>
          <a:p>
            <a:r>
              <a:rPr lang="en-US" baseline="0" smtClean="0"/>
              <a:t>Try disassembling main from within </a:t>
            </a:r>
            <a:r>
              <a:rPr lang="en-US" baseline="0" err="1" smtClean="0"/>
              <a:t>gdb</a:t>
            </a:r>
            <a:endParaRPr lang="en-US" baseline="0" smtClean="0"/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74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code includes &lt;</a:t>
            </a:r>
            <a:r>
              <a:rPr lang="en-US" err="1" smtClean="0"/>
              <a:t>stdlib.h</a:t>
            </a:r>
            <a:r>
              <a:rPr lang="en-US" smtClean="0"/>
              <a:t>&gt;, which defines</a:t>
            </a:r>
            <a:r>
              <a:rPr lang="en-US" baseline="0" smtClean="0"/>
              <a:t> </a:t>
            </a:r>
            <a:r>
              <a:rPr lang="en-US" baseline="0" err="1" smtClean="0"/>
              <a:t>malloc</a:t>
            </a:r>
            <a:r>
              <a:rPr lang="en-US" baseline="0" smtClean="0"/>
              <a:t> &amp; free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55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2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Disassemble main from within</a:t>
            </a:r>
            <a:r>
              <a:rPr lang="en-US" baseline="0" dirty="0" smtClean="0"/>
              <a:t> intr.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that will have to call dynamic linker to find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00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Fun</a:t>
            </a:r>
            <a:r>
              <a:rPr lang="en-US" baseline="0" smtClean="0"/>
              <a:t> to trace other programs, including </a:t>
            </a:r>
            <a:r>
              <a:rPr lang="en-US" baseline="0" err="1" smtClean="0"/>
              <a:t>gcc</a:t>
            </a:r>
            <a:r>
              <a:rPr lang="en-US" baseline="0" smtClean="0"/>
              <a:t>.</a:t>
            </a:r>
          </a:p>
          <a:p>
            <a:endParaRPr lang="en-US" baseline="0" smtClean="0"/>
          </a:p>
          <a:p>
            <a:r>
              <a:rPr lang="en-US" baseline="0" smtClean="0"/>
              <a:t>Need to </a:t>
            </a:r>
          </a:p>
          <a:p>
            <a:endParaRPr lang="en-US" baseline="0" smtClean="0"/>
          </a:p>
          <a:p>
            <a:r>
              <a:rPr lang="en-US" baseline="0" err="1" smtClean="0"/>
              <a:t>setenv</a:t>
            </a:r>
            <a:r>
              <a:rPr lang="en-US" baseline="0" smtClean="0"/>
              <a:t> LD_PRELOAD</a:t>
            </a:r>
          </a:p>
          <a:p>
            <a:endParaRPr lang="en-US" baseline="0" smtClean="0"/>
          </a:p>
          <a:p>
            <a:r>
              <a:rPr lang="en-US" baseline="0" smtClean="0"/>
              <a:t>to turn off feature.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98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Try:</a:t>
            </a:r>
          </a:p>
          <a:p>
            <a:endParaRPr lang="en-US" smtClean="0"/>
          </a:p>
          <a:p>
            <a:r>
              <a:rPr lang="en-US" err="1" smtClean="0"/>
              <a:t>objdump</a:t>
            </a:r>
            <a:r>
              <a:rPr lang="en-US" baseline="0" smtClean="0"/>
              <a:t> –t </a:t>
            </a:r>
            <a:r>
              <a:rPr lang="en-US" baseline="0" err="1" smtClean="0"/>
              <a:t>main.o</a:t>
            </a:r>
            <a:endParaRPr lang="en-US" baseline="0" smtClean="0"/>
          </a:p>
          <a:p>
            <a:r>
              <a:rPr lang="en-US" baseline="0" err="1" smtClean="0"/>
              <a:t>objdump</a:t>
            </a:r>
            <a:r>
              <a:rPr lang="en-US" baseline="0" smtClean="0"/>
              <a:t> –t </a:t>
            </a:r>
            <a:r>
              <a:rPr lang="en-US" baseline="0" err="1" smtClean="0"/>
              <a:t>sum.o</a:t>
            </a:r>
            <a:endParaRPr lang="en-US" baseline="0" smtClean="0"/>
          </a:p>
          <a:p>
            <a:endParaRPr lang="en-US" baseline="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smtClean="0">
                <a:latin typeface="Calibri" pitchFamily="34" charset="0"/>
              </a:rPr>
              <a:t>Bryant</a:t>
            </a:r>
            <a:r>
              <a:rPr lang="en-US" sz="1000" b="0" i="0" baseline="0" smtClean="0">
                <a:latin typeface="Calibri" pitchFamily="34" charset="0"/>
              </a:rPr>
              <a:t> and </a:t>
            </a:r>
            <a:r>
              <a:rPr lang="en-US" sz="1000" b="0" i="0" baseline="0" err="1" smtClean="0">
                <a:latin typeface="Calibri" pitchFamily="34" charset="0"/>
              </a:rPr>
              <a:t>O’Hallaron</a:t>
            </a:r>
            <a:r>
              <a:rPr lang="en-US" sz="1000" b="0" i="0" baseline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anvas.cmu.edu/courses/122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security.googleblog.com/2016/02/cve-2015-7547-glibc-getaddrinfo-stack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1437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 2: Relocation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Merges separate code and data sections into single sections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Relocates symbols from their relative locations in the </a:t>
            </a:r>
            <a:r>
              <a:rPr lang="en-US" smtClean="0">
                <a:latin typeface="Courier New"/>
                <a:cs typeface="Courier New"/>
              </a:rPr>
              <a:t>.</a:t>
            </a:r>
            <a:r>
              <a:rPr lang="en-US" err="1" smtClean="0">
                <a:latin typeface="Courier New"/>
                <a:cs typeface="Courier New"/>
              </a:rPr>
              <a:t>o</a:t>
            </a:r>
            <a:r>
              <a:rPr lang="en-US" smtClean="0"/>
              <a:t> files to their final absolute memory locations in the executable.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Updates all references to these symbols to reflect their new positions.</a:t>
            </a:r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Relocatable object file (</a:t>
            </a:r>
            <a:r>
              <a:rPr lang="en-US" smtClean="0">
                <a:latin typeface="Courier New"/>
                <a:cs typeface="Courier New"/>
              </a:rPr>
              <a:t>.o</a:t>
            </a:r>
            <a:r>
              <a:rPr lang="en-US" smtClean="0"/>
              <a:t> file)</a:t>
            </a:r>
          </a:p>
          <a:p>
            <a:pPr lvl="1"/>
            <a:r>
              <a:rPr lang="en-US" smtClean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smtClean="0"/>
              <a:t>Each </a:t>
            </a:r>
            <a:r>
              <a:rPr lang="en-US" smtClean="0">
                <a:latin typeface="Courier New"/>
                <a:cs typeface="Courier New"/>
              </a:rPr>
              <a:t>.</a:t>
            </a:r>
            <a:r>
              <a:rPr lang="en-US" err="1" smtClean="0">
                <a:latin typeface="Courier New"/>
                <a:cs typeface="Courier New"/>
              </a:rPr>
              <a:t>o</a:t>
            </a:r>
            <a:r>
              <a:rPr lang="en-US" smtClean="0"/>
              <a:t> file is produced from exactly one source (</a:t>
            </a:r>
            <a:r>
              <a:rPr lang="en-US" smtClean="0">
                <a:latin typeface="Courier New"/>
                <a:cs typeface="Courier New"/>
              </a:rPr>
              <a:t>.</a:t>
            </a:r>
            <a:r>
              <a:rPr lang="en-US" err="1" smtClean="0">
                <a:latin typeface="Courier New"/>
                <a:cs typeface="Courier New"/>
              </a:rPr>
              <a:t>c</a:t>
            </a:r>
            <a:r>
              <a:rPr lang="en-US" smtClean="0"/>
              <a:t>) file</a:t>
            </a:r>
          </a:p>
          <a:p>
            <a:endParaRPr lang="en-US" smtClean="0"/>
          </a:p>
          <a:p>
            <a:r>
              <a:rPr lang="en-US" smtClean="0"/>
              <a:t>Executable object file (</a:t>
            </a:r>
            <a:r>
              <a:rPr lang="en-US" err="1" smtClean="0">
                <a:latin typeface="Courier New"/>
                <a:cs typeface="Courier New"/>
              </a:rPr>
              <a:t>a.out</a:t>
            </a:r>
            <a:r>
              <a:rPr lang="en-US" smtClean="0"/>
              <a:t> file)</a:t>
            </a:r>
          </a:p>
          <a:p>
            <a:pPr lvl="1"/>
            <a:r>
              <a:rPr lang="en-US" smtClean="0"/>
              <a:t>Contains code and data in a form that can be copied directly into memory and then executed.</a:t>
            </a:r>
          </a:p>
          <a:p>
            <a:endParaRPr lang="en-US" smtClean="0"/>
          </a:p>
          <a:p>
            <a:r>
              <a:rPr lang="en-US" smtClean="0"/>
              <a:t>Shared object file (</a:t>
            </a:r>
            <a:r>
              <a:rPr lang="en-US" smtClean="0">
                <a:latin typeface="Courier New"/>
                <a:cs typeface="Courier New"/>
              </a:rPr>
              <a:t>.so </a:t>
            </a:r>
            <a:r>
              <a:rPr lang="en-US" smtClean="0"/>
              <a:t>file)</a:t>
            </a:r>
          </a:p>
          <a:p>
            <a:pPr lvl="1"/>
            <a:r>
              <a:rPr lang="en-US" smtClean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smtClean="0"/>
              <a:t>Called </a:t>
            </a:r>
            <a:r>
              <a:rPr lang="en-US" i="1" smtClean="0"/>
              <a:t>Dynamic Link Libraries</a:t>
            </a:r>
            <a:r>
              <a:rPr lang="en-US" smtClean="0"/>
              <a:t> (DLLs) by Windows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Standard binary format for object files</a:t>
            </a:r>
          </a:p>
          <a:p>
            <a:endParaRPr lang="en-US" smtClean="0"/>
          </a:p>
          <a:p>
            <a:r>
              <a:rPr lang="en-US" smtClean="0"/>
              <a:t>One unified format for </a:t>
            </a:r>
          </a:p>
          <a:p>
            <a:pPr lvl="1"/>
            <a:r>
              <a:rPr lang="en-US" smtClean="0"/>
              <a:t>Relocatable object files (</a:t>
            </a:r>
            <a:r>
              <a:rPr lang="en-US" smtClean="0">
                <a:latin typeface="Courier New"/>
                <a:cs typeface="Courier New"/>
              </a:rPr>
              <a:t>.o</a:t>
            </a:r>
            <a:r>
              <a:rPr lang="en-US" smtClean="0"/>
              <a:t>), </a:t>
            </a:r>
          </a:p>
          <a:p>
            <a:pPr lvl="1"/>
            <a:r>
              <a:rPr lang="en-US" smtClean="0"/>
              <a:t>Executable object files </a:t>
            </a:r>
            <a:r>
              <a:rPr lang="en-US" smtClean="0">
                <a:latin typeface="Courier New"/>
                <a:cs typeface="Courier New"/>
              </a:rPr>
              <a:t>(</a:t>
            </a:r>
            <a:r>
              <a:rPr lang="en-US" err="1" smtClean="0">
                <a:latin typeface="Courier New"/>
                <a:cs typeface="Courier New"/>
              </a:rPr>
              <a:t>a.out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Shared object files (</a:t>
            </a:r>
            <a:r>
              <a:rPr lang="en-US" smtClean="0">
                <a:latin typeface="Courier New"/>
                <a:cs typeface="Courier New"/>
              </a:rPr>
              <a:t>.so</a:t>
            </a:r>
            <a:r>
              <a:rPr lang="en-US" smtClean="0"/>
              <a:t>)</a:t>
            </a:r>
          </a:p>
          <a:p>
            <a:pPr lvl="1"/>
            <a:endParaRPr lang="en-US" smtClean="0"/>
          </a:p>
          <a:p>
            <a:r>
              <a:rPr lang="en-US" smtClean="0"/>
              <a:t>Generic name: ELF binaries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62012"/>
            <a:ext cx="55768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 (</a:t>
            </a:r>
            <a:r>
              <a:rPr lang="en-GB" smtClean="0"/>
              <a:t>cont.)</a:t>
            </a:r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symtab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rel.text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.text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rel.data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.data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.debug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Info for symbolic debugging (</a:t>
            </a:r>
            <a:r>
              <a:rPr lang="en-GB" sz="1800" b="1" err="1">
                <a:latin typeface="Courier New" pitchFamily="49" charset="0"/>
              </a:rPr>
              <a:t>gcc</a:t>
            </a:r>
            <a:r>
              <a:rPr lang="en-GB" sz="1800" b="1">
                <a:latin typeface="Courier New" pitchFamily="49" charset="0"/>
              </a:rPr>
              <a:t> -g</a:t>
            </a:r>
            <a:r>
              <a:rPr lang="en-GB" sz="180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defined by module </a:t>
            </a:r>
            <a:r>
              <a:rPr lang="en-GB" i="1"/>
              <a:t>m</a:t>
            </a:r>
            <a:r>
              <a:rPr lang="en-GB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E.g.: </a:t>
            </a:r>
            <a:r>
              <a:rPr lang="en-GB"/>
              <a:t>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C functions and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External </a:t>
            </a:r>
            <a:r>
              <a:rPr lang="en-GB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 that are referenced by module </a:t>
            </a:r>
            <a:r>
              <a:rPr lang="en-GB" i="1"/>
              <a:t>m</a:t>
            </a:r>
            <a:r>
              <a:rPr lang="en-GB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Local </a:t>
            </a:r>
            <a:r>
              <a:rPr lang="en-GB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that are defined and referenced exclusively by module </a:t>
            </a:r>
            <a:r>
              <a:rPr lang="en-GB" i="1"/>
              <a:t>m</a:t>
            </a:r>
            <a:r>
              <a:rPr lang="en-GB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E.g.: </a:t>
            </a:r>
            <a:r>
              <a:rPr lang="en-GB"/>
              <a:t>C functions and </a:t>
            </a:r>
            <a:r>
              <a:rPr lang="en-GB" smtClean="0"/>
              <a:t>global variables </a:t>
            </a:r>
            <a:r>
              <a:rPr lang="en-GB"/>
              <a:t>defined with the 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>
                <a:latin typeface="Courier New" pitchFamily="49" charset="0"/>
              </a:rPr>
              <a:t> </a:t>
            </a:r>
            <a:r>
              <a:rPr lang="en-GB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smtClean="0">
                <a:solidFill>
                  <a:srgbClr val="C00000"/>
                </a:solidFill>
              </a:rPr>
              <a:t>Local </a:t>
            </a:r>
            <a:r>
              <a:rPr lang="en-GB" b="1">
                <a:solidFill>
                  <a:srgbClr val="C00000"/>
                </a:solidFill>
              </a:rPr>
              <a:t>linker symbols are </a:t>
            </a:r>
            <a:r>
              <a:rPr lang="en-GB" b="1" i="1">
                <a:solidFill>
                  <a:srgbClr val="C00000"/>
                </a:solidFill>
              </a:rPr>
              <a:t>not</a:t>
            </a:r>
            <a:r>
              <a:rPr lang="en-GB" b="1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Step 1: Symbol Resolution</a:t>
            </a:r>
            <a:endParaRPr lang="en-GB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 smtClean="0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 smtClean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16017" y="1217472"/>
            <a:ext cx="1102549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48201"/>
            <a:ext cx="1643599" cy="2018436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363907" y="4724400"/>
            <a:ext cx="1338828" cy="1642070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843015" y="1879705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 Identification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 smtClean="0"/>
              <a:t>Which </a:t>
            </a:r>
            <a:r>
              <a:rPr lang="en-US" sz="2800" dirty="0" smtClean="0"/>
              <a:t>of the following names will be in the symbol table of </a:t>
            </a:r>
            <a:r>
              <a:rPr lang="en-US" sz="2800" dirty="0" err="1" smtClean="0">
                <a:latin typeface="Courier"/>
                <a:cs typeface="Courier"/>
              </a:rPr>
              <a:t>symbols.o</a:t>
            </a:r>
            <a:r>
              <a:rPr lang="en-US" sz="28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236220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entury Gothic"/>
                <a:cs typeface="Century Gothic"/>
              </a:rPr>
              <a:t>symbols</a:t>
            </a:r>
            <a:r>
              <a:rPr lang="en-US" b="1" dirty="0" err="1" smtClean="0">
                <a:latin typeface="Century Gothic"/>
                <a:cs typeface="Century Gothic"/>
              </a:rPr>
              <a:t>.c</a:t>
            </a:r>
            <a:r>
              <a:rPr lang="en-US" b="1" dirty="0" smtClean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77" y="2928877"/>
            <a:ext cx="3631122" cy="3416320"/>
          </a:xfrm>
          <a:prstGeom prst="rect">
            <a:avLst/>
          </a:prstGeom>
          <a:noFill/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time;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foo(</a:t>
            </a:r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b = a + 1;</a:t>
            </a: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return </a:t>
            </a:r>
            <a:r>
              <a:rPr lang="en-US" sz="1800" dirty="0">
                <a:latin typeface="Courier"/>
                <a:cs typeface="Courier"/>
              </a:rPr>
              <a:t>b;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main(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argc</a:t>
            </a:r>
            <a:r>
              <a:rPr lang="en-US" sz="1800" dirty="0" smtClean="0">
                <a:latin typeface="Courier"/>
                <a:cs typeface="Courier"/>
              </a:rPr>
              <a:t>,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char* </a:t>
            </a:r>
            <a:r>
              <a:rPr lang="en-US" sz="1800" dirty="0" err="1" smtClean="0">
                <a:latin typeface="Courier"/>
                <a:cs typeface="Courier"/>
              </a:rPr>
              <a:t>argv</a:t>
            </a:r>
            <a:r>
              <a:rPr lang="en-US" sz="1800" dirty="0" smtClean="0">
                <a:latin typeface="Courier"/>
                <a:cs typeface="Courier"/>
              </a:rPr>
              <a:t>[]) {</a:t>
            </a: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"%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d\n"</a:t>
            </a:r>
            <a:r>
              <a:rPr lang="en-US" sz="1800" dirty="0" smtClean="0">
                <a:latin typeface="Courier"/>
                <a:cs typeface="Courier"/>
              </a:rPr>
              <a:t>, foo(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800" dirty="0" smtClean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return 0;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0"/>
            <a:ext cx="20345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</a:t>
            </a:r>
            <a:r>
              <a:rPr lang="en-US" sz="2800" dirty="0" err="1" smtClean="0">
                <a:latin typeface="Courier"/>
                <a:cs typeface="Courier"/>
              </a:rPr>
              <a:t>rgc</a:t>
            </a:r>
            <a:endParaRPr lang="en-US" sz="2800" dirty="0" smtClean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err="1" smtClean="0">
                <a:latin typeface="Courier"/>
                <a:cs typeface="Courier"/>
              </a:rPr>
              <a:t>argv</a:t>
            </a:r>
            <a:endParaRPr lang="en-US" sz="2800" dirty="0" smtClean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err="1" smtClean="0">
                <a:latin typeface="Courier"/>
                <a:cs typeface="Courier"/>
              </a:rPr>
              <a:t>printf</a:t>
            </a:r>
            <a:endParaRPr lang="en-US" sz="2800" dirty="0" smtClean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Others?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3815" y="1828800"/>
            <a:ext cx="131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286000"/>
            <a:ext cx="236220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</a:t>
            </a:r>
            <a:r>
              <a:rPr lang="en-US" sz="2800" dirty="0" err="1" smtClean="0">
                <a:latin typeface="Courier"/>
                <a:cs typeface="Courier"/>
              </a:rPr>
              <a:t>rgc</a:t>
            </a:r>
            <a:endParaRPr lang="en-US" sz="2800" dirty="0" smtClean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err="1" smtClean="0">
                <a:latin typeface="Courier"/>
                <a:cs typeface="Courier"/>
              </a:rPr>
              <a:t>argv</a:t>
            </a:r>
            <a:endParaRPr lang="en-US" sz="2800" dirty="0" smtClean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err="1" smtClean="0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endParaRPr lang="en-US" sz="28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"%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d\n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endParaRPr lang="en-US" sz="2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Symbols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smtClean="0"/>
              <a:t>Local non-static C variables vs. local static C variables</a:t>
            </a:r>
          </a:p>
          <a:p>
            <a:pPr lvl="1"/>
            <a:r>
              <a:rPr lang="en-US" smtClean="0"/>
              <a:t>local non-static C variables: stored on the stack </a:t>
            </a:r>
          </a:p>
          <a:p>
            <a:pPr lvl="1"/>
            <a:r>
              <a:rPr lang="en-US" smtClean="0"/>
              <a:t>local static C variables: stored in either </a:t>
            </a:r>
            <a:r>
              <a:rPr lang="en-US" smtClean="0">
                <a:latin typeface="Courier New"/>
                <a:cs typeface="Courier New"/>
              </a:rPr>
              <a:t>.</a:t>
            </a:r>
            <a:r>
              <a:rPr lang="en-US" err="1" smtClean="0">
                <a:latin typeface="Courier New"/>
                <a:cs typeface="Courier New"/>
              </a:rPr>
              <a:t>bss</a:t>
            </a:r>
            <a:r>
              <a:rPr lang="en-US" smtClean="0">
                <a:latin typeface="Courier New"/>
                <a:cs typeface="Courier New"/>
              </a:rPr>
              <a:t>, </a:t>
            </a:r>
            <a:r>
              <a:rPr lang="en-US" smtClean="0"/>
              <a:t>or </a:t>
            </a:r>
            <a:r>
              <a:rPr lang="en-US" smtClean="0">
                <a:latin typeface="Courier New"/>
                <a:cs typeface="Courier New"/>
              </a:rPr>
              <a:t>.data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213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alibri" pitchFamily="34" charset="0"/>
              </a:rPr>
              <a:t>Compiler allocates space in </a:t>
            </a:r>
            <a:r>
              <a:rPr lang="en-US" sz="2000" smtClean="0">
                <a:latin typeface="Courier New"/>
                <a:cs typeface="Courier New"/>
              </a:rPr>
              <a:t>.data </a:t>
            </a:r>
            <a:r>
              <a:rPr lang="en-US" sz="2000" smtClean="0">
                <a:latin typeface="Calibri" pitchFamily="34" charset="0"/>
              </a:rPr>
              <a:t>for each definition of </a:t>
            </a:r>
            <a:r>
              <a:rPr lang="en-US" sz="2000" smtClean="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</a:t>
            </a:r>
            <a:r>
              <a:rPr lang="en-US" sz="2000" smtClean="0">
                <a:latin typeface="Calibri" pitchFamily="34" charset="0"/>
              </a:rPr>
              <a:t>reates local symbols in the symbol table with unique names, e.g., </a:t>
            </a:r>
            <a:r>
              <a:rPr lang="en-US" sz="2000" smtClean="0">
                <a:latin typeface="Courier New"/>
                <a:cs typeface="Courier New"/>
              </a:rPr>
              <a:t>x</a:t>
            </a:r>
            <a:r>
              <a:rPr lang="en-US" sz="2000" smtClean="0">
                <a:latin typeface="Calibri" pitchFamily="34" charset="0"/>
              </a:rPr>
              <a:t>, </a:t>
            </a:r>
            <a:r>
              <a:rPr lang="en-US" sz="2000" smtClean="0">
                <a:latin typeface="Courier New"/>
                <a:cs typeface="Courier New"/>
              </a:rPr>
              <a:t>x.1721</a:t>
            </a:r>
            <a:r>
              <a:rPr lang="en-US" sz="2000" smtClean="0">
                <a:latin typeface="Calibri" pitchFamily="34" charset="0"/>
              </a:rPr>
              <a:t> and </a:t>
            </a:r>
            <a:r>
              <a:rPr lang="en-US" sz="2000" smtClean="0">
                <a:latin typeface="Courier New"/>
                <a:cs typeface="Courier New"/>
              </a:rPr>
              <a:t>x.1724</a:t>
            </a:r>
            <a:r>
              <a:rPr lang="en-US" sz="2000" smtClean="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1392" y="6478338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How Linker Resolves Duplicate Symbol Definitions</a:t>
            </a:r>
            <a:endParaRPr lang="en-GB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 smtClean="0"/>
              <a:t>globals</a:t>
            </a:r>
            <a:endParaRPr lang="en-GB" dirty="0" smtClean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Or ones declared with specifier </a:t>
            </a:r>
            <a:r>
              <a:rPr lang="en-GB" b="1" dirty="0" smtClean="0">
                <a:latin typeface="Courier New" charset="0"/>
                <a:ea typeface="Courier New" charset="0"/>
                <a:cs typeface="Courier New" charset="0"/>
              </a:rPr>
              <a:t>extern</a:t>
            </a: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13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October 10th,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</a:t>
            </a:r>
            <a:r>
              <a:rPr lang="en-GB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Each </a:t>
            </a:r>
            <a:r>
              <a:rPr lang="en-GB"/>
              <a:t>item can be defined only </a:t>
            </a:r>
            <a:r>
              <a:rPr lang="en-GB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Otherwise: Linker error</a:t>
            </a:r>
            <a:endParaRPr lang="en-GB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</a:t>
            </a:r>
            <a:r>
              <a:rPr lang="en-GB" smtClean="0"/>
              <a:t>2: Given a strong symbol and multiple weak symbols, choose the strong symbol</a:t>
            </a: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</a:t>
            </a:r>
            <a:r>
              <a:rPr lang="en-GB" smtClean="0"/>
              <a:t>eferences </a:t>
            </a:r>
            <a:r>
              <a:rPr lang="en-GB"/>
              <a:t>to the weak symbol resolve to the strong </a:t>
            </a:r>
            <a:r>
              <a:rPr lang="en-GB" smtClean="0"/>
              <a:t>symbol</a:t>
            </a:r>
            <a:endParaRPr lang="en-GB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</a:t>
            </a:r>
            <a:r>
              <a:rPr lang="en-GB" smtClean="0"/>
              <a:t>3: </a:t>
            </a:r>
            <a:r>
              <a:rPr lang="en-GB"/>
              <a:t>If there are multiple weak symbols, </a:t>
            </a:r>
            <a:r>
              <a:rPr lang="en-GB" smtClean="0"/>
              <a:t>pick </a:t>
            </a:r>
            <a:r>
              <a:rPr lang="en-GB"/>
              <a:t>an arbitrary </a:t>
            </a:r>
            <a:r>
              <a:rPr lang="en-GB" smtClean="0"/>
              <a:t>one</a:t>
            </a: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Can override this with </a:t>
            </a:r>
            <a:r>
              <a:rPr lang="en-GB" b="1" err="1">
                <a:latin typeface="Courier New" pitchFamily="49" charset="0"/>
              </a:rPr>
              <a:t>gcc</a:t>
            </a:r>
            <a:r>
              <a:rPr lang="en-GB" b="1">
                <a:latin typeface="Courier New" pitchFamily="49" charset="0"/>
              </a:rPr>
              <a:t> –</a:t>
            </a:r>
            <a:r>
              <a:rPr lang="en-GB" b="1" err="1" smtClean="0">
                <a:latin typeface="Courier New" pitchFamily="49" charset="0"/>
              </a:rPr>
              <a:t>fno</a:t>
            </a:r>
            <a:r>
              <a:rPr lang="en-GB" b="1" smtClean="0">
                <a:latin typeface="Courier New" pitchFamily="49" charset="0"/>
              </a:rPr>
              <a:t>-common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>
              <a:latin typeface="Courier New" pitchFamily="49" charset="0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smtClean="0"/>
              <a:t>Puzzles on the next slide</a:t>
            </a:r>
            <a:endParaRPr lang="en-GB" b="1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smtClean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smtClean="0"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724400" y="1951672"/>
            <a:ext cx="4267200" cy="28489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Mismatch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799"/>
            <a:ext cx="7896225" cy="1457325"/>
          </a:xfrm>
        </p:spPr>
        <p:txBody>
          <a:bodyPr/>
          <a:lstStyle/>
          <a:p>
            <a:r>
              <a:rPr lang="en-US" dirty="0" smtClean="0"/>
              <a:t>Compiles without any errors or warnings</a:t>
            </a:r>
          </a:p>
          <a:p>
            <a:r>
              <a:rPr lang="en-US" dirty="0" smtClean="0"/>
              <a:t>What gets printed?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2"/>
            <a:ext cx="4584700" cy="2871787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Weak symbol </a:t>
            </a:r>
            <a:r>
              <a:rPr lang="en-US" sz="1800" dirty="0" smtClean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dirty="0" smtClean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sz="1800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smtClean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2"/>
            <a:ext cx="4267200" cy="14773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1" y="4433473"/>
            <a:ext cx="2895600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62200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</a:p>
          <a:p>
            <a:pPr lvl="2"/>
            <a:r>
              <a:rPr lang="en-US" dirty="0" smtClean="0"/>
              <a:t>Treated as weak symbol</a:t>
            </a:r>
          </a:p>
          <a:p>
            <a:pPr lvl="2"/>
            <a:r>
              <a:rPr lang="en-US" dirty="0" smtClean="0"/>
              <a:t>But also causes linker error if not defined in some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extern</a:t>
            </a:r>
            <a:r>
              <a:rPr lang="en-US" dirty="0" smtClean="0"/>
              <a:t> in .h Files (#1)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smtClean="0">
                <a:latin typeface="Courier New"/>
                <a:cs typeface="Courier New"/>
              </a:rPr>
              <a:t>#include "</a:t>
            </a:r>
            <a:r>
              <a:rPr lang="en-US" sz="1800" err="1" smtClean="0">
                <a:latin typeface="Courier New"/>
                <a:cs typeface="Courier New"/>
              </a:rPr>
              <a:t>global.h</a:t>
            </a:r>
            <a:r>
              <a:rPr lang="en-US" sz="1800" smtClean="0">
                <a:latin typeface="Courier New"/>
                <a:cs typeface="Courier New"/>
              </a:rPr>
              <a:t>"</a:t>
            </a:r>
          </a:p>
          <a:p>
            <a:endParaRPr lang="en-US" sz="1800" smtClean="0">
              <a:latin typeface="Courier New"/>
              <a:cs typeface="Courier New"/>
            </a:endParaRPr>
          </a:p>
          <a:p>
            <a:r>
              <a:rPr lang="en-US" sz="1800" err="1" smtClean="0">
                <a:latin typeface="Courier New"/>
                <a:cs typeface="Courier New"/>
              </a:rPr>
              <a:t>int</a:t>
            </a:r>
            <a:r>
              <a:rPr lang="en-US" sz="180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1332636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792069"/>
            <a:ext cx="1976823" cy="646331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extern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0;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argc</a:t>
            </a:r>
            <a:r>
              <a:rPr lang="en-US" sz="1800" dirty="0" smtClean="0">
                <a:latin typeface="Courier New"/>
                <a:cs typeface="Courier New"/>
              </a:rPr>
              <a:t>, char </a:t>
            </a:r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[])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3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.h Files (#2)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smtClean="0">
                <a:latin typeface="Courier New"/>
                <a:cs typeface="Courier New"/>
              </a:rPr>
              <a:t>#include "</a:t>
            </a:r>
            <a:r>
              <a:rPr lang="en-US" sz="1800" err="1" smtClean="0">
                <a:latin typeface="Courier New"/>
                <a:cs typeface="Courier New"/>
              </a:rPr>
              <a:t>global.h</a:t>
            </a:r>
            <a:r>
              <a:rPr lang="en-US" sz="1800" smtClean="0">
                <a:latin typeface="Courier New"/>
                <a:cs typeface="Courier New"/>
              </a:rPr>
              <a:t>"</a:t>
            </a:r>
          </a:p>
          <a:p>
            <a:endParaRPr lang="en-US" sz="1800" smtClean="0">
              <a:latin typeface="Courier New"/>
              <a:cs typeface="Courier New"/>
            </a:endParaRPr>
          </a:p>
          <a:p>
            <a:r>
              <a:rPr lang="en-US" sz="1800" err="1" smtClean="0">
                <a:latin typeface="Courier New"/>
                <a:cs typeface="Courier New"/>
              </a:rPr>
              <a:t>int</a:t>
            </a:r>
            <a:r>
              <a:rPr lang="en-US" sz="180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3217547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smtClean="0">
                <a:latin typeface="Courier New"/>
                <a:cs typeface="Courier New"/>
              </a:rPr>
              <a:t>#</a:t>
            </a:r>
            <a:r>
              <a:rPr lang="en-US" sz="1800" err="1" smtClean="0">
                <a:latin typeface="Courier New"/>
                <a:cs typeface="Courier New"/>
              </a:rPr>
              <a:t>ifdef</a:t>
            </a:r>
            <a:r>
              <a:rPr lang="en-US" sz="180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smtClean="0">
                <a:latin typeface="Courier New"/>
                <a:cs typeface="Courier New"/>
              </a:rPr>
              <a:t>  </a:t>
            </a:r>
            <a:r>
              <a:rPr lang="en-US" sz="180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 smtClean="0">
                <a:solidFill>
                  <a:srgbClr val="FF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smtClean="0">
                <a:solidFill>
                  <a:srgbClr val="FF0000"/>
                </a:solidFill>
                <a:latin typeface="Courier New"/>
                <a:cs typeface="Courier New"/>
              </a:rPr>
              <a:t>  static </a:t>
            </a:r>
            <a:r>
              <a:rPr lang="en-US" sz="180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 smtClean="0">
                <a:solidFill>
                  <a:srgbClr val="FF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smtClean="0">
                <a:latin typeface="Courier New"/>
                <a:cs typeface="Courier New"/>
              </a:rPr>
              <a:t>  extern </a:t>
            </a:r>
            <a:r>
              <a:rPr lang="en-US" sz="1800" err="1" smtClean="0">
                <a:latin typeface="Courier New"/>
                <a:cs typeface="Courier New"/>
              </a:rPr>
              <a:t>int</a:t>
            </a:r>
            <a:r>
              <a:rPr lang="en-US" sz="180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smtClean="0">
                <a:latin typeface="Courier New"/>
                <a:cs typeface="Courier New"/>
              </a:rPr>
              <a:t>  static </a:t>
            </a:r>
            <a:r>
              <a:rPr lang="en-US" sz="1800" err="1" smtClean="0">
                <a:latin typeface="Courier New"/>
                <a:cs typeface="Courier New"/>
              </a:rPr>
              <a:t>int</a:t>
            </a:r>
            <a:r>
              <a:rPr lang="en-US" sz="180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smtClean="0">
                <a:latin typeface="Courier New"/>
                <a:cs typeface="Courier New"/>
              </a:rPr>
              <a:t>#</a:t>
            </a:r>
            <a:r>
              <a:rPr lang="en-US" sz="1800" err="1" smtClean="0">
                <a:latin typeface="Courier New"/>
                <a:cs typeface="Courier New"/>
              </a:rPr>
              <a:t>endif</a:t>
            </a:r>
            <a:endParaRPr lang="en-US" sz="180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3139321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smtClean="0">
                <a:solidFill>
                  <a:srgbClr val="FF0000"/>
                </a:solidFill>
                <a:latin typeface="Courier New"/>
                <a:cs typeface="Courier New"/>
              </a:rPr>
              <a:t>#define INITIALIZE</a:t>
            </a:r>
          </a:p>
          <a:p>
            <a:r>
              <a:rPr lang="en-US" sz="1800" smtClean="0">
                <a:latin typeface="Courier New"/>
                <a:cs typeface="Courier New"/>
              </a:rPr>
              <a:t>#include &lt;</a:t>
            </a:r>
            <a:r>
              <a:rPr lang="en-US" sz="1800" err="1" smtClean="0">
                <a:latin typeface="Courier New"/>
                <a:cs typeface="Courier New"/>
              </a:rPr>
              <a:t>stdio.h</a:t>
            </a:r>
            <a:r>
              <a:rPr lang="en-US" sz="180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smtClean="0">
                <a:latin typeface="Courier New"/>
                <a:cs typeface="Courier New"/>
              </a:rPr>
              <a:t>#include "</a:t>
            </a:r>
            <a:r>
              <a:rPr lang="en-US" sz="1800" err="1" smtClean="0">
                <a:latin typeface="Courier New"/>
                <a:cs typeface="Courier New"/>
              </a:rPr>
              <a:t>global.h</a:t>
            </a:r>
            <a:r>
              <a:rPr lang="en-US" sz="1800" smtClean="0">
                <a:latin typeface="Courier New"/>
                <a:cs typeface="Courier New"/>
              </a:rPr>
              <a:t>"</a:t>
            </a:r>
          </a:p>
          <a:p>
            <a:endParaRPr lang="en-US" sz="1800" smtClean="0">
              <a:latin typeface="Courier New"/>
              <a:cs typeface="Courier New"/>
            </a:endParaRPr>
          </a:p>
          <a:p>
            <a:r>
              <a:rPr lang="en-US" sz="1800" err="1" smtClean="0">
                <a:latin typeface="Courier New"/>
                <a:cs typeface="Courier New"/>
              </a:rPr>
              <a:t>int</a:t>
            </a:r>
            <a:r>
              <a:rPr lang="en-US" sz="1800" smtClean="0">
                <a:latin typeface="Courier New"/>
                <a:cs typeface="Courier New"/>
              </a:rPr>
              <a:t> main(</a:t>
            </a:r>
            <a:r>
              <a:rPr lang="en-US" sz="1800" err="1" smtClean="0">
                <a:latin typeface="Courier New"/>
                <a:cs typeface="Courier New"/>
              </a:rPr>
              <a:t>int</a:t>
            </a:r>
            <a:r>
              <a:rPr lang="en-US" sz="1800" smtClean="0">
                <a:latin typeface="Courier New"/>
                <a:cs typeface="Courier New"/>
              </a:rPr>
              <a:t> </a:t>
            </a:r>
            <a:r>
              <a:rPr lang="en-US" sz="1800" err="1" smtClean="0">
                <a:latin typeface="Courier New"/>
                <a:cs typeface="Courier New"/>
              </a:rPr>
              <a:t>argc</a:t>
            </a:r>
            <a:r>
              <a:rPr lang="en-US" sz="1800" smtClean="0">
                <a:latin typeface="Courier New"/>
                <a:cs typeface="Courier New"/>
              </a:rPr>
              <a:t>, char** </a:t>
            </a:r>
            <a:r>
              <a:rPr lang="en-US" sz="1800" err="1" smtClean="0">
                <a:latin typeface="Courier New"/>
                <a:cs typeface="Courier New"/>
              </a:rPr>
              <a:t>argv</a:t>
            </a:r>
            <a:r>
              <a:rPr lang="en-US" sz="1800" smtClean="0">
                <a:latin typeface="Courier New"/>
                <a:cs typeface="Courier New"/>
              </a:rPr>
              <a:t>) {</a:t>
            </a:r>
          </a:p>
          <a:p>
            <a:r>
              <a:rPr lang="en-US" sz="1800" smtClean="0">
                <a:latin typeface="Courier New"/>
                <a:cs typeface="Courier New"/>
              </a:rPr>
              <a:t>  if (</a:t>
            </a:r>
            <a:r>
              <a:rPr lang="en-US" sz="1800" err="1" smtClean="0">
                <a:latin typeface="Courier New"/>
                <a:cs typeface="Courier New"/>
              </a:rPr>
              <a:t>init</a:t>
            </a:r>
            <a:r>
              <a:rPr lang="en-US" sz="1800" smtClean="0">
                <a:latin typeface="Courier New"/>
                <a:cs typeface="Courier New"/>
              </a:rPr>
              <a:t>)</a:t>
            </a:r>
          </a:p>
          <a:p>
            <a:r>
              <a:rPr lang="en-US" sz="1800" smtClean="0">
                <a:latin typeface="Courier New"/>
                <a:cs typeface="Courier New"/>
              </a:rPr>
              <a:t>    // do something, e.g., g=31;</a:t>
            </a:r>
          </a:p>
          <a:p>
            <a:r>
              <a:rPr lang="en-US" sz="1800" smtClean="0">
                <a:latin typeface="Courier New"/>
                <a:cs typeface="Courier New"/>
              </a:rPr>
              <a:t>  </a:t>
            </a:r>
            <a:r>
              <a:rPr lang="en-US" sz="1800" err="1" smtClean="0">
                <a:latin typeface="Courier New"/>
                <a:cs typeface="Courier New"/>
              </a:rPr>
              <a:t>int</a:t>
            </a:r>
            <a:r>
              <a:rPr lang="en-US" sz="180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smtClean="0">
                <a:latin typeface="Courier New"/>
                <a:cs typeface="Courier New"/>
              </a:rPr>
              <a:t>  </a:t>
            </a:r>
            <a:r>
              <a:rPr lang="en-US" sz="1800" err="1" smtClean="0">
                <a:latin typeface="Courier New"/>
                <a:cs typeface="Courier New"/>
              </a:rPr>
              <a:t>printf</a:t>
            </a:r>
            <a:r>
              <a:rPr lang="en-US" sz="180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smtClean="0"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77686" y="3940628"/>
            <a:ext cx="6882311" cy="838200"/>
            <a:chOff x="1077686" y="3940628"/>
            <a:chExt cx="6882311" cy="8382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g = 23;</a:t>
              </a:r>
            </a:p>
            <a:p>
              <a:r>
                <a:rPr lang="en-US" sz="1800" smtClean="0">
                  <a:solidFill>
                    <a:srgbClr val="FF0000"/>
                  </a:solidFill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init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= 1;</a:t>
              </a:r>
            </a:p>
          </p:txBody>
        </p:sp>
        <p:cxnSp>
          <p:nvCxnSpPr>
            <p:cNvPr id="4" name="Straight Arrow Connector 3"/>
            <p:cNvCxnSpPr>
              <a:stCxn id="2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223023" y="1393180"/>
            <a:ext cx="6882311" cy="838200"/>
            <a:chOff x="1077686" y="3940628"/>
            <a:chExt cx="6882311" cy="8382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ourier New"/>
                  <a:cs typeface="Courier New"/>
                </a:rPr>
                <a:t>e</a:t>
              </a:r>
              <a:r>
                <a:rPr lang="en-US" sz="1800" smtClean="0">
                  <a:latin typeface="Courier New"/>
                  <a:cs typeface="Courier New"/>
                </a:rPr>
                <a:t>xtern </a:t>
              </a:r>
              <a:r>
                <a:rPr lang="en-US" sz="1800" err="1" smtClean="0">
                  <a:latin typeface="Courier New"/>
                  <a:cs typeface="Courier New"/>
                </a:rPr>
                <a:t>int</a:t>
              </a:r>
              <a:r>
                <a:rPr lang="en-US" sz="1800" smtClean="0">
                  <a:latin typeface="Courier New"/>
                  <a:cs typeface="Courier New"/>
                </a:rPr>
                <a:t> g;</a:t>
              </a:r>
              <a:endParaRPr lang="en-US" sz="1800">
                <a:latin typeface="Courier New"/>
                <a:cs typeface="Courier New"/>
              </a:endParaRPr>
            </a:p>
            <a:p>
              <a:r>
                <a:rPr lang="en-US" sz="1800" smtClean="0"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</a:t>
              </a:r>
              <a:r>
                <a:rPr lang="en-US" sz="1800" err="1">
                  <a:latin typeface="Courier New"/>
                  <a:cs typeface="Courier New"/>
                </a:rPr>
                <a:t>init</a:t>
              </a:r>
              <a:r>
                <a:rPr lang="en-US" sz="1800">
                  <a:latin typeface="Courier New"/>
                  <a:cs typeface="Courier New"/>
                </a:rPr>
                <a:t> = </a:t>
              </a:r>
              <a:r>
                <a:rPr lang="en-US" sz="1800" smtClean="0">
                  <a:latin typeface="Courier New"/>
                  <a:cs typeface="Courier New"/>
                </a:rPr>
                <a:t>0;</a:t>
              </a:r>
              <a:endParaRPr lang="en-US" sz="1800">
                <a:latin typeface="Courier New"/>
                <a:cs typeface="Courier New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Step 2: Relocation</a:t>
            </a:r>
            <a:endParaRPr lang="en-GB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  <a:endParaRPr lang="en-GB" sz="1600" b="1" dirty="0">
                <a:latin typeface="Courier New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Relocation Entries</a:t>
            </a:r>
            <a:endParaRPr lang="en-GB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14400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0000000000000000 &lt;main&gt;: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0:   48 83 ec 08             sub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4:   be 02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>
                <a:solidFill>
                  <a:srgbClr val="000000"/>
                </a:solidFill>
                <a:latin typeface="Courier New"/>
                <a:cs typeface="Courier New"/>
              </a:rPr>
              <a:t>   9:   bf 00 00 00 00          mov    $0x0,%edi      </a:t>
            </a:r>
            <a:r>
              <a:rPr lang="sk-SK" sz="160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a: R_X86_64_32 array    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endParaRPr lang="en-US" sz="160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e:   e8 00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 &lt;main+0x13&gt;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sum()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f: R_X86_64_PC32 sum-0x4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13:   48 83 c4 08             add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17:   c3            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2" y="1219200"/>
            <a:ext cx="4149198" cy="2310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316798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Relocated .text section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4004d0:       48 83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ec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08       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bf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18 10 60 00    </a:t>
            </a:r>
            <a:r>
              <a:rPr lang="sk-SK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k-SK" sz="1600" dirty="0">
                <a:solidFill>
                  <a:srgbClr val="7030A0"/>
                </a:solidFill>
                <a:latin typeface="Courier New"/>
                <a:cs typeface="Courier New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,%edi  </a:t>
            </a:r>
            <a:r>
              <a:rPr lang="sk-SK" sz="1600" dirty="0">
                <a:latin typeface="Courier New"/>
                <a:cs typeface="Courier New"/>
              </a:rPr>
              <a:t># %</a:t>
            </a:r>
            <a:r>
              <a:rPr lang="sk-SK" sz="1600" dirty="0" err="1">
                <a:latin typeface="Courier New"/>
                <a:cs typeface="Courier New"/>
              </a:rPr>
              <a:t>edi</a:t>
            </a:r>
            <a:r>
              <a:rPr lang="sk-SK" sz="1600" dirty="0">
                <a:latin typeface="Courier New"/>
                <a:cs typeface="Courier New"/>
              </a:rPr>
              <a:t> = &amp;</a:t>
            </a:r>
            <a:r>
              <a:rPr lang="sk-SK" sz="1600" dirty="0" err="1">
                <a:latin typeface="Courier New"/>
                <a:cs typeface="Courier New"/>
              </a:rPr>
              <a:t>array</a:t>
            </a:r>
            <a:endParaRPr lang="sk-SK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e8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Courier New"/>
                <a:cs typeface="Courier New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urier New"/>
                <a:cs typeface="Courier New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b8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4004ed:       ba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4004f4:       48 63 ca            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movslq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rcx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eax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400501:       f3 c3                  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repz</a:t>
            </a:r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70" y="5943600"/>
            <a:ext cx="622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 smtClean="0">
                <a:latin typeface="Courier New"/>
                <a:cs typeface="Courier New"/>
              </a:rPr>
              <a:t>callq</a:t>
            </a:r>
            <a:r>
              <a:rPr lang="en-US" sz="2000" smtClean="0">
                <a:latin typeface="Calibri" pitchFamily="34" charset="0"/>
              </a:rPr>
              <a:t> instruction uses PC-relative addressing for sum():  </a:t>
            </a:r>
          </a:p>
          <a:p>
            <a:r>
              <a:rPr lang="en-US" sz="2000" smtClean="0">
                <a:solidFill>
                  <a:srgbClr val="FF0000"/>
                </a:solidFill>
                <a:latin typeface="Courier New"/>
                <a:cs typeface="Courier New"/>
              </a:rPr>
              <a:t>0x4004e8</a:t>
            </a:r>
            <a:r>
              <a:rPr lang="en-US" sz="2000" smtClean="0">
                <a:latin typeface="Calibri" pitchFamily="34" charset="0"/>
              </a:rPr>
              <a:t> = </a:t>
            </a:r>
            <a:r>
              <a:rPr lang="en-US" sz="2000" smtClean="0">
                <a:solidFill>
                  <a:srgbClr val="3366FF"/>
                </a:solidFill>
                <a:latin typeface="Courier New"/>
                <a:cs typeface="Courier New"/>
              </a:rPr>
              <a:t>0x4004e3</a:t>
            </a:r>
            <a:r>
              <a:rPr lang="en-US" sz="2000" smtClean="0">
                <a:latin typeface="Calibri" pitchFamily="34" charset="0"/>
              </a:rPr>
              <a:t> + </a:t>
            </a:r>
            <a:r>
              <a:rPr lang="en-US" sz="2000" smtClean="0">
                <a:solidFill>
                  <a:srgbClr val="00CC99"/>
                </a:solidFill>
                <a:latin typeface="Courier New"/>
                <a:cs typeface="Courier New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</a:t>
            </a:r>
            <a:r>
              <a:rPr lang="en-US" sz="1600" dirty="0" smtClean="0">
                <a:latin typeface="Courier New"/>
                <a:cs typeface="Courier New"/>
              </a:rPr>
              <a:t>ource: </a:t>
            </a:r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</a:t>
            </a:r>
            <a:r>
              <a:rPr lang="en-US" sz="1600" dirty="0" smtClean="0">
                <a:latin typeface="Courier New"/>
                <a:cs typeface="Courier New"/>
              </a:rPr>
              <a:t>d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</a:t>
            </a:r>
            <a:r>
              <a:rPr lang="en-GB" smtClean="0"/>
              <a:t>Files</a:t>
            </a:r>
            <a:endParaRPr lang="en-GB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2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it does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How it works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Dynamic 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74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Awkward</a:t>
            </a:r>
            <a:r>
              <a:rPr lang="en-GB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1:</a:t>
            </a:r>
            <a:r>
              <a:rPr lang="en-GB"/>
              <a:t> Put all functions </a:t>
            </a:r>
            <a:r>
              <a:rPr lang="en-GB" smtClean="0"/>
              <a:t>into </a:t>
            </a:r>
            <a:r>
              <a:rPr lang="en-GB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2:</a:t>
            </a:r>
            <a:r>
              <a:rPr lang="en-GB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Old-fashioned Solution: Static </a:t>
            </a:r>
            <a:r>
              <a:rPr lang="en-GB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>
                <a:solidFill>
                  <a:srgbClr val="990000"/>
                </a:solidFill>
              </a:rPr>
              <a:t>Static </a:t>
            </a:r>
            <a:r>
              <a:rPr lang="en-GB">
                <a:solidFill>
                  <a:srgbClr val="990000"/>
                </a:solidFill>
              </a:rPr>
              <a:t>libraries </a:t>
            </a:r>
            <a:r>
              <a:rPr lang="en-GB"/>
              <a:t>(.</a:t>
            </a:r>
            <a:r>
              <a:rPr lang="en-GB">
                <a:latin typeface="Courier New" pitchFamily="49" charset="0"/>
              </a:rPr>
              <a:t>a</a:t>
            </a:r>
            <a:r>
              <a:rPr lang="en-GB"/>
              <a:t> </a:t>
            </a:r>
            <a:r>
              <a:rPr lang="en-GB">
                <a:solidFill>
                  <a:srgbClr val="000004"/>
                </a:solidFill>
              </a:rPr>
              <a:t>archive files</a:t>
            </a:r>
            <a:r>
              <a:rPr lang="en-GB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Concatenate related </a:t>
            </a:r>
            <a:r>
              <a:rPr lang="en-GB" err="1"/>
              <a:t>relocatable</a:t>
            </a:r>
            <a:r>
              <a:rPr lang="en-GB"/>
              <a:t> object files into a single file with an index (called an </a:t>
            </a:r>
            <a:r>
              <a:rPr lang="en-GB" i="1"/>
              <a:t>archive</a:t>
            </a:r>
            <a:r>
              <a:rPr lang="en-GB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 archive member file resolves reference, </a:t>
            </a:r>
            <a:r>
              <a:rPr lang="en-GB" smtClean="0"/>
              <a:t>link it  </a:t>
            </a:r>
            <a:r>
              <a:rPr lang="en-GB"/>
              <a:t>into</a:t>
            </a:r>
            <a:r>
              <a:rPr lang="en-GB" smtClean="0"/>
              <a:t> the executable</a:t>
            </a:r>
            <a:r>
              <a:rPr lang="en-GB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err="1" smtClean="0">
                <a:latin typeface="Calibri" pitchFamily="34" charset="0"/>
              </a:rPr>
              <a:t>Archiver</a:t>
            </a:r>
            <a:r>
              <a:rPr lang="en-GB" sz="2000" kern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libc.a</a:t>
            </a:r>
            <a:r>
              <a:rPr lang="en-GB" sz="200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smtClean="0"/>
              <a:t>4.6 MB archive </a:t>
            </a:r>
            <a:r>
              <a:rPr lang="en-GB" sz="1800"/>
              <a:t>of </a:t>
            </a:r>
            <a:r>
              <a:rPr lang="en-GB" sz="1800" smtClean="0"/>
              <a:t>1496 object </a:t>
            </a:r>
            <a:r>
              <a:rPr lang="en-GB" sz="1800"/>
              <a:t>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libm.a</a:t>
            </a:r>
            <a:r>
              <a:rPr lang="en-GB" sz="200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smtClean="0"/>
              <a:t>2 </a:t>
            </a:r>
            <a:r>
              <a:rPr lang="en-GB" sz="1800"/>
              <a:t>MB archive of </a:t>
            </a:r>
            <a:r>
              <a:rPr lang="en-GB" sz="1800" smtClean="0"/>
              <a:t>444 </a:t>
            </a:r>
            <a:r>
              <a:rPr lang="en-GB" sz="180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floating point math (sin, </a:t>
            </a:r>
            <a:r>
              <a:rPr lang="en-GB" sz="1800" err="1"/>
              <a:t>cos</a:t>
            </a:r>
            <a:r>
              <a:rPr lang="en-GB" sz="1800"/>
              <a:t>, tan, log, exp, </a:t>
            </a:r>
            <a:r>
              <a:rPr lang="en-GB" sz="1800" err="1"/>
              <a:t>sqrt</a:t>
            </a:r>
            <a:r>
              <a:rPr lang="en-GB" sz="180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3657600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/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/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62400" y="838200"/>
            <a:ext cx="4876800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noAutofit/>
          </a:bodyPr>
          <a:lstStyle/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 smtClean="0"/>
              <a:t>Linking with Static Libraries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smtClean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 smtClean="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</a:t>
            </a:r>
            <a:r>
              <a:rPr lang="ro-RO" sz="1600" smtClean="0">
                <a:solidFill>
                  <a:srgbClr val="9D206F"/>
                </a:solidFill>
                <a:latin typeface="Courier New"/>
                <a:cs typeface="Courier New"/>
              </a:rPr>
              <a:t>n”</a:t>
            </a:r>
            <a:r>
              <a:rPr lang="ro-RO" sz="160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z[0], z[1]);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fr-FR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smtClean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+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smtClean="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*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Courier New"/>
                <a:cs typeface="Courier New"/>
              </a:rPr>
              <a:t>libvector.a</a:t>
            </a:r>
            <a:endParaRPr lang="en-US" sz="180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smtClean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10134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</a:t>
            </a:r>
            <a:r>
              <a:rPr lang="en-GB" sz="1800" b="1" i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  <a:ea typeface="msgothic" charset="0"/>
                <a:cs typeface="msgothic" charset="0"/>
              </a:rPr>
              <a:t>(892,607 bytes)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487134" y="4724400"/>
            <a:ext cx="376126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mr-IN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 main2.o -L. -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Scan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files and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 each new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or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file, </a:t>
            </a:r>
            <a:r>
              <a:rPr lang="en-GB" i="1" err="1"/>
              <a:t>obj</a:t>
            </a:r>
            <a:r>
              <a:rPr lang="en-GB"/>
              <a:t>, is encountered, try to resolve each unresolved reference in the list against the symbols defined in </a:t>
            </a:r>
            <a:r>
              <a:rPr lang="en-GB" i="1"/>
              <a:t>obj</a:t>
            </a:r>
            <a:r>
              <a:rPr lang="en-GB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Problem</a:t>
            </a:r>
            <a:r>
              <a:rPr lang="en-GB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: In function </a:t>
            </a: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'main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(.text+0x4): undefined reference to </a:t>
            </a: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'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Modern Solution: Shared </a:t>
            </a:r>
            <a:r>
              <a:rPr lang="en-GB"/>
              <a:t>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needs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smtClean="0"/>
              <a:t>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Rebuild everything with </a:t>
            </a:r>
            <a:r>
              <a:rPr lang="en-GB" dirty="0" err="1" smtClean="0"/>
              <a:t>glibc</a:t>
            </a:r>
            <a:r>
              <a:rPr lang="en-GB" dirty="0" smtClean="0"/>
              <a:t>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security.googleblog.com/2016/02/cve-2015-7547-glibc-getaddrinfo-stack.html</a:t>
            </a:r>
            <a:endParaRPr lang="en-GB" dirty="0" smtClean="0"/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 (</a:t>
            </a:r>
            <a:r>
              <a:rPr lang="en-GB" smtClean="0"/>
              <a:t>cont.)</a:t>
            </a:r>
            <a:endParaRPr lang="en-GB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Common case for Linux, handled automatically by the dynamic linker (</a:t>
            </a:r>
            <a:r>
              <a:rPr lang="en-GB" b="1">
                <a:latin typeface="Courier New" pitchFamily="49" charset="0"/>
              </a:rPr>
              <a:t>ld-linux.so</a:t>
            </a:r>
            <a:r>
              <a:rPr lang="en-GB">
                <a:latin typeface="Courier New" pitchFamily="49" charset="0"/>
              </a:rPr>
              <a:t>)</a:t>
            </a:r>
            <a:r>
              <a:rPr lang="en-GB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Standard C library (</a:t>
            </a:r>
            <a:r>
              <a:rPr lang="en-GB" b="1" err="1">
                <a:latin typeface="Courier New" pitchFamily="49" charset="0"/>
              </a:rPr>
              <a:t>libc.so</a:t>
            </a:r>
            <a:r>
              <a:rPr lang="en-GB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also occur after program has begun 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(</a:t>
            </a:r>
            <a:r>
              <a:rPr lang="en-GB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In</a:t>
            </a:r>
            <a:r>
              <a:rPr lang="en-GB" smtClean="0"/>
              <a:t> Linux, </a:t>
            </a:r>
            <a:r>
              <a:rPr lang="en-GB"/>
              <a:t>this is done by calls to the </a:t>
            </a:r>
            <a:r>
              <a:rPr lang="en-GB" b="1" err="1">
                <a:latin typeface="Courier New" pitchFamily="49" charset="0"/>
              </a:rPr>
              <a:t>dlopen</a:t>
            </a:r>
            <a:r>
              <a:rPr lang="en-GB" b="1">
                <a:latin typeface="Courier New" pitchFamily="49" charset="0"/>
              </a:rPr>
              <a:t>() </a:t>
            </a:r>
            <a:r>
              <a:rPr lang="en-GB"/>
              <a:t>interface</a:t>
            </a:r>
            <a:r>
              <a:rPr lang="en-GB">
                <a:latin typeface="Courier New" pitchFamily="49" charset="0"/>
              </a:rPr>
              <a:t>.</a:t>
            </a:r>
            <a:endParaRPr lang="en-GB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High</a:t>
            </a:r>
            <a:r>
              <a:rPr lang="en-GB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Runtime library </a:t>
            </a:r>
            <a:r>
              <a:rPr lang="en-GB" err="1" smtClean="0"/>
              <a:t>interpositioning</a:t>
            </a:r>
            <a:r>
              <a:rPr lang="en-GB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on this when we learn about virtual </a:t>
            </a:r>
            <a:r>
              <a:rPr lang="en-GB" smtClean="0"/>
              <a:t>memory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 Program</a:t>
            </a:r>
            <a:endParaRPr 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</a:t>
            </a:r>
            <a:r>
              <a:rPr lang="fr-FR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r-FR" sz="1800" dirty="0" smtClean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dynamic libraries are required?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interp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Specifies the dynamic linker to use (i.e., </a:t>
            </a:r>
            <a:r>
              <a:rPr lang="en-GB" b="1" dirty="0" err="1">
                <a:latin typeface="Courier New" pitchFamily="49" charset="0"/>
              </a:rPr>
              <a:t>ld-linux.so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.dynamic section</a:t>
            </a:r>
          </a:p>
          <a:p>
            <a:pPr lvl="1"/>
            <a:r>
              <a:rPr lang="en-US" dirty="0" smtClean="0"/>
              <a:t>Specifies the names, </a:t>
            </a:r>
            <a:r>
              <a:rPr lang="en-US" dirty="0" err="1" smtClean="0"/>
              <a:t>etc</a:t>
            </a:r>
            <a:r>
              <a:rPr lang="en-US" dirty="0" smtClean="0"/>
              <a:t> of the dynamic libraries to use</a:t>
            </a:r>
          </a:p>
          <a:p>
            <a:pPr lvl="1"/>
            <a:r>
              <a:rPr lang="en-US" dirty="0" smtClean="0"/>
              <a:t>Follow an example of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prog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(NEEDED)             Shared library: [libm.so.6]</a:t>
            </a:r>
          </a:p>
          <a:p>
            <a:r>
              <a:rPr lang="en-US" dirty="0" smtClean="0"/>
              <a:t>Where are the libraries found?</a:t>
            </a:r>
          </a:p>
          <a:p>
            <a:pPr lvl="1"/>
            <a:r>
              <a:rPr lang="en-US" dirty="0" smtClean="0"/>
              <a:t>Use “</a:t>
            </a:r>
            <a:r>
              <a:rPr lang="en-US" b="1" dirty="0" err="1" smtClean="0">
                <a:latin typeface="Courier New"/>
                <a:cs typeface="Courier New"/>
              </a:rPr>
              <a:t>ldd</a:t>
            </a:r>
            <a:r>
              <a:rPr lang="en-US" dirty="0" smtClean="0"/>
              <a:t>” to find out: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5181600"/>
            <a:ext cx="8451650" cy="1020409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prog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fr-FR" sz="1600" dirty="0" smtClean="0">
                <a:latin typeface="Courier New" pitchFamily="49" charset="0"/>
                <a:ea typeface="msgothic" charset="0"/>
                <a:cs typeface="msgothic" charset="0"/>
              </a:rPr>
              <a:t> linux</a:t>
            </a: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-vdso.so.1 =&gt;  (</a:t>
            </a:r>
            <a:r>
              <a:rPr lang="fr-FR" sz="1600" dirty="0" smtClean="0">
                <a:latin typeface="Courier New" pitchFamily="49" charset="0"/>
                <a:ea typeface="msgothic" charset="0"/>
                <a:cs typeface="msgothic" charset="0"/>
              </a:rPr>
              <a:t>0x00007ffcf2998000)</a:t>
            </a:r>
            <a:endParaRPr lang="fr-FR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 smtClean="0">
                <a:latin typeface="Courier New" pitchFamily="49" charset="0"/>
                <a:ea typeface="msgothic" charset="0"/>
                <a:cs typeface="msgothic" charset="0"/>
              </a:rPr>
              <a:t>  libc.so</a:t>
            </a: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.6 =&gt; /lib/x86_64-linux-gnu/libc.so.6 (</a:t>
            </a:r>
            <a:r>
              <a:rPr lang="fr-FR" sz="1600" dirty="0" smtClean="0">
                <a:latin typeface="Courier New" pitchFamily="49" charset="0"/>
                <a:ea typeface="msgothic" charset="0"/>
                <a:cs typeface="msgothic" charset="0"/>
              </a:rPr>
              <a:t>0x00007f99ad927000)</a:t>
            </a:r>
            <a:endParaRPr lang="fr-FR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 smtClean="0">
                <a:latin typeface="Courier New" pitchFamily="49" charset="0"/>
                <a:ea typeface="msgothic" charset="0"/>
                <a:cs typeface="msgothic" charset="0"/>
              </a:rPr>
              <a:t>  /</a:t>
            </a: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lib64/ld-linux-x86-64.so.2 (</a:t>
            </a:r>
            <a:r>
              <a:rPr lang="fr-FR" sz="1600" dirty="0" smtClean="0">
                <a:latin typeface="Courier New" pitchFamily="49" charset="0"/>
                <a:ea typeface="msgothic" charset="0"/>
                <a:cs typeface="msgothic" charset="0"/>
              </a:rPr>
              <a:t>0x00007f99adcef000)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Library Example</a:t>
            </a:r>
            <a:endParaRPr lang="en-GB" dirty="0"/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 smtClean="0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9600" y="29718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071942" y="4724400"/>
            <a:ext cx="183605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10000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800" b="1" dirty="0" err="1" smtClean="0">
                <a:latin typeface="Calibri" pitchFamily="34" charset="0"/>
                <a:ea typeface="msgothic" charset="0"/>
                <a:cs typeface="msgothic" charset="0"/>
              </a:rPr>
              <a:t>ld</a:t>
            </a:r>
            <a:r>
              <a:rPr lang="en-GB" sz="1800" b="1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962400" y="3276600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343400" y="4648200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Dynamic v</a:t>
            </a:r>
            <a:r>
              <a:rPr lang="en-GB" sz="1800" b="1" i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ector library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400" y="1905000"/>
            <a:ext cx="5867400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8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8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Og</a:t>
            </a:r>
            <a:r>
              <a:rPr lang="en-GB" sz="18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c </a:t>
            </a:r>
            <a:r>
              <a:rPr lang="en-GB" sz="18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8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8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8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800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</a:t>
            </a: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(7426 bytes)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-shared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724400" y="3581400"/>
            <a:ext cx="363847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prog2l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 main2.o ./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</a:t>
            </a:r>
            <a:r>
              <a:rPr lang="en-GB" smtClean="0"/>
              <a:t>Run-time</a:t>
            </a:r>
            <a:endParaRPr lang="en-GB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6868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 smtClean="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nl-NL" sz="1600">
                <a:solidFill>
                  <a:srgbClr val="C1651C"/>
                </a:solidFill>
                <a:latin typeface="Courier New"/>
                <a:cs typeface="Courier New"/>
              </a:rPr>
              <a:t>handle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addvec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Dynamically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load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shared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library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that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contains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handle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dlopen(</a:t>
            </a:r>
            <a:r>
              <a:rPr lang="fi-FI" sz="1600" err="1">
                <a:solidFill>
                  <a:srgbClr val="9D206F"/>
                </a:solidFill>
                <a:latin typeface="Courier New"/>
                <a:cs typeface="Courier New"/>
              </a:rPr>
              <a:t>"./libvector.so</a:t>
            </a:r>
            <a:r>
              <a:rPr lang="fi-FI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, RTLD_LAZY);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(!handle)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pl-PL" sz="1600" smtClean="0">
                <a:solidFill>
                  <a:srgbClr val="000000"/>
                </a:solidFill>
                <a:latin typeface="Courier New"/>
                <a:cs typeface="Courier New"/>
              </a:rPr>
              <a:t>  . . 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198631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</a:t>
            </a:r>
            <a:r>
              <a:rPr lang="en-GB" smtClean="0"/>
              <a:t>time (</a:t>
            </a:r>
            <a:r>
              <a:rPr lang="en-GB" err="1" smtClean="0"/>
              <a:t>cont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0"/>
                <a:cs typeface="Courier New"/>
              </a:rPr>
              <a:t>    ...</a:t>
            </a:r>
          </a:p>
          <a:p>
            <a:endParaRPr lang="en-US" sz="160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* Get a pointer to the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function we just loaded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error);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Now we can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just like any other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%d]\n"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 z[0], z[1]);</a:t>
            </a:r>
          </a:p>
          <a:p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>
                <a:solidFill>
                  <a:srgbClr val="CB2418"/>
                </a:solidFill>
                <a:latin typeface="Courier New"/>
                <a:cs typeface="Courier New"/>
              </a:rPr>
              <a:t>/* Unload the shared library */</a:t>
            </a:r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dlclose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(handle) &lt; 0)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</a:t>
            </a:r>
            <a:r>
              <a:rPr lang="en-GB" smtClean="0"/>
              <a:t>Run-</a:t>
            </a:r>
            <a:r>
              <a:rPr lang="en-GB"/>
              <a:t>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05396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81671" y="2568300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668906" y="2132047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822586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itchFamily="49" charset="0"/>
                <a:ea typeface="msgothic" charset="0"/>
                <a:cs typeface="msgothic" charset="0"/>
              </a:rPr>
              <a:t>prog2r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0" cy="2003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151010"/>
            <a:ext cx="0" cy="19239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5112485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3292475" y="4941777"/>
            <a:ext cx="1588" cy="1682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45052" y="4114800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455111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443046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52400" y="4191000"/>
            <a:ext cx="2133600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</a:t>
            </a: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(8837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bytes)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098830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343400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-shared 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7543799" y="2362200"/>
            <a:ext cx="0" cy="3276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454274" y="5454479"/>
            <a:ext cx="3200401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itchFamily="34" charset="0"/>
                <a:ea typeface="msgothic" charset="0"/>
                <a:cs typeface="msgothic" charset="0"/>
              </a:rPr>
              <a:t>Call to dynamic 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</a:t>
            </a:r>
            <a:r>
              <a:rPr lang="en-GB" sz="1600" smtClean="0">
                <a:latin typeface="Calibri" pitchFamily="34" charset="0"/>
                <a:ea typeface="msgothic" charset="0"/>
                <a:cs typeface="msgothic" charset="0"/>
              </a:rPr>
              <a:t>via </a:t>
            </a: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654675" y="5638800"/>
            <a:ext cx="188912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693050" y="2033776"/>
            <a:ext cx="1659326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 smtClean="0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581400" y="3581400"/>
            <a:ext cx="4008126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rdynamic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 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ldl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4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Linking Summary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Linking is a technique that allows programs to be constructed from multiple object files. </a:t>
            </a:r>
          </a:p>
          <a:p>
            <a:endParaRPr lang="en-US" smtClean="0"/>
          </a:p>
          <a:p>
            <a:r>
              <a:rPr lang="en-US" smtClean="0"/>
              <a:t>Linking can happen at different times in a program’s lifetime:</a:t>
            </a:r>
          </a:p>
          <a:p>
            <a:pPr lvl="1"/>
            <a:r>
              <a:rPr lang="en-US" smtClean="0"/>
              <a:t>Compile time (when a program is compiled)</a:t>
            </a:r>
          </a:p>
          <a:p>
            <a:pPr lvl="1"/>
            <a:r>
              <a:rPr lang="en-US" smtClean="0"/>
              <a:t>Load time (when a program is loaded into memory)</a:t>
            </a:r>
          </a:p>
          <a:p>
            <a:pPr lvl="1"/>
            <a:r>
              <a:rPr lang="en-US" smtClean="0"/>
              <a:t>Run time (while a program is executing)</a:t>
            </a:r>
          </a:p>
          <a:p>
            <a:pPr lvl="1"/>
            <a:endParaRPr lang="en-US"/>
          </a:p>
          <a:p>
            <a:r>
              <a:rPr lang="en-US" smtClean="0"/>
              <a:t>Understanding linking can help you avoid nasty errors and make you a better programmer.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smtClean="0"/>
              <a:t>Case study: Library </a:t>
            </a:r>
            <a:r>
              <a:rPr lang="en-US" err="1" smtClean="0"/>
              <a:t>interpositioning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Library </a:t>
            </a:r>
            <a:r>
              <a:rPr lang="en-US" err="1" smtClean="0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Library </a:t>
            </a:r>
            <a:r>
              <a:rPr lang="en-GB" err="1" smtClean="0"/>
              <a:t>interpositioning</a:t>
            </a:r>
            <a:r>
              <a:rPr lang="en-GB" smtClean="0"/>
              <a:t> : powerful linking technique that allows programmers to intercept calls to arbitrary functions</a:t>
            </a:r>
          </a:p>
          <a:p>
            <a:r>
              <a:rPr lang="en-GB" err="1" smtClean="0"/>
              <a:t>Interpositioning</a:t>
            </a:r>
            <a:r>
              <a:rPr lang="en-GB" smtClean="0"/>
              <a:t> can occur at:</a:t>
            </a:r>
          </a:p>
          <a:p>
            <a:pPr lvl="1"/>
            <a:r>
              <a:rPr lang="en-GB" smtClean="0"/>
              <a:t>Compile time: When the source code is compiled	</a:t>
            </a:r>
          </a:p>
          <a:p>
            <a:pPr lvl="1"/>
            <a:r>
              <a:rPr lang="en-GB" smtClean="0"/>
              <a:t>Link time: When the </a:t>
            </a:r>
            <a:r>
              <a:rPr lang="en-GB" err="1" smtClean="0"/>
              <a:t>relocatable</a:t>
            </a:r>
            <a:r>
              <a:rPr lang="en-GB" smtClean="0"/>
              <a:t> object files are statically linked to form an executable object file</a:t>
            </a:r>
          </a:p>
          <a:p>
            <a:pPr lvl="1"/>
            <a:r>
              <a:rPr lang="en-GB" smtClean="0"/>
              <a:t>Load/run time: When an executable object file is loaded into memory, dynamically linked, and then executed.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</a:t>
            </a:r>
            <a:r>
              <a:rPr lang="en-US" err="1" smtClean="0"/>
              <a:t>Interpositioning</a:t>
            </a:r>
            <a:r>
              <a:rPr lang="en-US" smtClean="0"/>
              <a:t>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Security</a:t>
            </a:r>
          </a:p>
          <a:p>
            <a:pPr lvl="1"/>
            <a:r>
              <a:rPr lang="en-GB" smtClean="0"/>
              <a:t>Confinement (sandboxing)</a:t>
            </a:r>
          </a:p>
          <a:p>
            <a:pPr lvl="1"/>
            <a:r>
              <a:rPr lang="en-GB" smtClean="0"/>
              <a:t>Behind the scenes encryption</a:t>
            </a:r>
          </a:p>
          <a:p>
            <a:r>
              <a:rPr lang="en-US" smtClean="0"/>
              <a:t>Debugging</a:t>
            </a:r>
            <a:endParaRPr lang="en-US"/>
          </a:p>
          <a:p>
            <a:pPr lvl="1"/>
            <a:r>
              <a:rPr lang="en-US"/>
              <a:t>In 2014, two Facebook engineers debugged a treacherous 1-year old bug in their iPhone app using </a:t>
            </a:r>
            <a:r>
              <a:rPr lang="en-US" err="1"/>
              <a:t>interpositioning</a:t>
            </a:r>
            <a:endParaRPr lang="en-US"/>
          </a:p>
          <a:p>
            <a:pPr lvl="1"/>
            <a:r>
              <a:rPr lang="en-US"/>
              <a:t>Code in the SPDY networking stack was writing to the wrong location</a:t>
            </a:r>
          </a:p>
          <a:p>
            <a:pPr lvl="1"/>
            <a:r>
              <a:rPr lang="en-US"/>
              <a:t>Solved by intercepting calls to </a:t>
            </a:r>
            <a:r>
              <a:rPr lang="en-US" err="1"/>
              <a:t>Posix</a:t>
            </a:r>
            <a:r>
              <a:rPr lang="en-US"/>
              <a:t> write functions (write, </a:t>
            </a:r>
            <a:r>
              <a:rPr lang="en-US" err="1"/>
              <a:t>writev</a:t>
            </a:r>
            <a:r>
              <a:rPr lang="en-US"/>
              <a:t>, </a:t>
            </a:r>
            <a:r>
              <a:rPr lang="en-US" err="1"/>
              <a:t>pwrite</a:t>
            </a:r>
            <a:r>
              <a:rPr lang="en-US"/>
              <a:t>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z="1600"/>
              <a:t>Source: </a:t>
            </a:r>
            <a:r>
              <a:rPr lang="en-US" sz="1600" smtClean="0"/>
              <a:t> Facebook engineering blog post at: </a:t>
            </a:r>
          </a:p>
          <a:p>
            <a:pPr marL="457200" lvl="1" indent="0">
              <a:buNone/>
            </a:pPr>
            <a:r>
              <a:rPr lang="en-US" sz="1600" u="sng" smtClean="0">
                <a:solidFill>
                  <a:srgbClr val="C00000"/>
                </a:solidFill>
                <a:latin typeface="Calibri"/>
                <a:cs typeface="Calibri"/>
              </a:rPr>
              <a:t>https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://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code.facebook.com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/posts/313033472212144/debugging-file-corruption-on-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ios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Linking</a:t>
            </a: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 smtClean="0">
                <a:latin typeface="Courier New" charset="0"/>
              </a:rPr>
              <a:t>linux</a:t>
            </a:r>
            <a:r>
              <a:rPr lang="en-US" sz="1800" smtClean="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smtClean="0">
                <a:latin typeface="Courier New" charset="0"/>
              </a:rPr>
              <a:t>-</a:t>
            </a:r>
            <a:r>
              <a:rPr lang="en-US" sz="1800" i="1" err="1" smtClean="0">
                <a:latin typeface="Courier New" charset="0"/>
              </a:rPr>
              <a:t>Og</a:t>
            </a:r>
            <a:r>
              <a:rPr lang="en-US" sz="1800" i="1" smtClean="0">
                <a:latin typeface="Courier New" charset="0"/>
              </a:rPr>
              <a:t> -</a:t>
            </a:r>
            <a:r>
              <a:rPr lang="en-US" sz="1800" i="1">
                <a:latin typeface="Courier New" charset="0"/>
              </a:rPr>
              <a:t>o </a:t>
            </a:r>
            <a:r>
              <a:rPr lang="en-US" sz="1800" i="1" err="1" smtClean="0">
                <a:latin typeface="Courier New" charset="0"/>
              </a:rPr>
              <a:t>prog</a:t>
            </a:r>
            <a:r>
              <a:rPr lang="en-US" sz="1800" i="1" smtClean="0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 smtClean="0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 smtClean="0">
                <a:latin typeface="Courier New" charset="0"/>
              </a:rPr>
              <a:t>linux</a:t>
            </a:r>
            <a:r>
              <a:rPr lang="en-US" sz="1800" smtClean="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 smtClean="0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main.c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 smtClean="0">
                <a:latin typeface="Courier New"/>
                <a:cs typeface="Courier New"/>
              </a:rPr>
              <a:t>sum.c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err="1" smtClean="0">
                <a:latin typeface="Courier New"/>
                <a:cs typeface="Courier New"/>
              </a:rPr>
              <a:t>sum.o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 smtClean="0">
                <a:latin typeface="Courier New"/>
                <a:cs typeface="Courier New"/>
              </a:rPr>
              <a:t>prog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err="1" smtClean="0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</a:t>
            </a:r>
            <a:r>
              <a:rPr lang="en-US" err="1" smtClean="0"/>
              <a:t>Interpositioning</a:t>
            </a:r>
            <a:r>
              <a:rPr lang="en-US" smtClean="0"/>
              <a:t>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</a:t>
            </a:r>
            <a:r>
              <a:rPr lang="en-GB" b="1" dirty="0" smtClean="0">
                <a:solidFill>
                  <a:srgbClr val="C00000"/>
                </a:solidFill>
              </a:rPr>
              <a:t>traces</a:t>
            </a:r>
          </a:p>
          <a:p>
            <a:r>
              <a:rPr lang="en-GB" dirty="0" smtClean="0"/>
              <a:t>Error Checking</a:t>
            </a:r>
          </a:p>
          <a:p>
            <a:pPr lvl="1"/>
            <a:r>
              <a:rPr lang="en-GB" dirty="0" smtClean="0"/>
              <a:t>C Programming Lab used customized versions of </a:t>
            </a:r>
            <a:r>
              <a:rPr lang="en-GB" dirty="0" err="1" smtClean="0"/>
              <a:t>malloc</a:t>
            </a:r>
            <a:r>
              <a:rPr lang="en-GB" dirty="0" smtClean="0"/>
              <a:t>/free to do careful error checking</a:t>
            </a:r>
            <a:endParaRPr lang="en-GB" dirty="0"/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program	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smtClean="0"/>
              <a:t>Goal: trace the addresses and sizes of the allocated and freed blocks, without breaking the program, and without modifying the source code. </a:t>
            </a:r>
          </a:p>
          <a:p>
            <a:endParaRPr lang="en-US" smtClean="0"/>
          </a:p>
          <a:p>
            <a:r>
              <a:rPr lang="en-US" smtClean="0"/>
              <a:t>Three solutions: interpose on the library </a:t>
            </a:r>
            <a:r>
              <a:rPr lang="en-US" err="1" smtClean="0">
                <a:latin typeface="Courier New"/>
                <a:cs typeface="Courier New"/>
              </a:rPr>
              <a:t>malloc</a:t>
            </a:r>
            <a:r>
              <a:rPr lang="en-US" smtClean="0"/>
              <a:t> and </a:t>
            </a:r>
            <a:r>
              <a:rPr lang="en-US" smtClean="0">
                <a:latin typeface="Courier New"/>
                <a:cs typeface="Courier New"/>
              </a:rPr>
              <a:t>free</a:t>
            </a:r>
            <a:r>
              <a:rPr lang="en-US" smtClean="0"/>
              <a:t> functions at compile time, link time, and load/run time. </a:t>
            </a:r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1197678"/>
            <a:ext cx="4648199" cy="4249498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stdio.h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stdlib.h</a:t>
            </a:r>
            <a:r>
              <a:rPr lang="en-US" sz="1800" smtClean="0">
                <a:latin typeface="Courier New"/>
                <a:cs typeface="Courier New"/>
              </a:rPr>
              <a:t>&gt;</a:t>
            </a:r>
            <a:endParaRPr lang="en-US" sz="1800">
              <a:latin typeface="Courier New"/>
              <a:cs typeface="Courier New"/>
            </a:endParaRP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main(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 smtClean="0">
                <a:latin typeface="Courier New"/>
                <a:cs typeface="Courier New"/>
              </a:rPr>
              <a:t>,</a:t>
            </a:r>
          </a:p>
          <a:p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smtClean="0">
                <a:latin typeface="Courier New"/>
                <a:cs typeface="Courier New"/>
              </a:rPr>
              <a:t>        char </a:t>
            </a:r>
            <a:r>
              <a:rPr lang="en-US" sz="1800">
                <a:latin typeface="Courier New"/>
                <a:cs typeface="Courier New"/>
              </a:rPr>
              <a:t>*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[])</a:t>
            </a:r>
          </a:p>
          <a:p>
            <a:r>
              <a:rPr lang="en-US" sz="1800">
                <a:latin typeface="Courier New"/>
                <a:cs typeface="Courier New"/>
              </a:rPr>
              <a:t>{</a:t>
            </a:r>
          </a:p>
          <a:p>
            <a:r>
              <a:rPr lang="en-US" sz="1800" smtClean="0">
                <a:latin typeface="Courier New"/>
                <a:cs typeface="Courier New"/>
              </a:rPr>
              <a:t>  </a:t>
            </a:r>
            <a:r>
              <a:rPr lang="en-US" sz="1800" err="1" smtClean="0">
                <a:latin typeface="Courier New"/>
                <a:cs typeface="Courier New"/>
              </a:rPr>
              <a:t>int</a:t>
            </a:r>
            <a:r>
              <a:rPr lang="en-US" sz="1800" smtClean="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;</a:t>
            </a:r>
          </a:p>
          <a:p>
            <a:r>
              <a:rPr lang="en-US" sz="1800" smtClean="0">
                <a:latin typeface="Courier New"/>
                <a:cs typeface="Courier New"/>
              </a:rPr>
              <a:t>  for 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 = 1;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 &lt;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;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++) {</a:t>
            </a:r>
          </a:p>
          <a:p>
            <a:r>
              <a:rPr lang="en-US" sz="1800" smtClean="0">
                <a:latin typeface="Courier New"/>
                <a:cs typeface="Courier New"/>
              </a:rPr>
              <a:t>    void </a:t>
            </a:r>
            <a:r>
              <a:rPr lang="en-US" sz="1800">
                <a:latin typeface="Courier New"/>
                <a:cs typeface="Courier New"/>
              </a:rPr>
              <a:t>*p </a:t>
            </a:r>
            <a:r>
              <a:rPr lang="en-US" sz="1800" smtClean="0">
                <a:latin typeface="Courier New"/>
                <a:cs typeface="Courier New"/>
              </a:rPr>
              <a:t>= </a:t>
            </a:r>
          </a:p>
          <a:p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smtClean="0">
                <a:latin typeface="Courier New"/>
                <a:cs typeface="Courier New"/>
              </a:rPr>
              <a:t>         </a:t>
            </a:r>
            <a:r>
              <a:rPr lang="en-US" sz="1800" err="1" smtClean="0">
                <a:latin typeface="Courier New"/>
                <a:cs typeface="Courier New"/>
              </a:rPr>
              <a:t>malloc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atoi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[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]));</a:t>
            </a:r>
          </a:p>
          <a:p>
            <a:r>
              <a:rPr lang="en-US" sz="1800" smtClean="0">
                <a:latin typeface="Courier New"/>
                <a:cs typeface="Courier New"/>
              </a:rPr>
              <a:t>    free</a:t>
            </a:r>
            <a:r>
              <a:rPr lang="en-US" sz="1800">
                <a:latin typeface="Courier New"/>
                <a:cs typeface="Courier New"/>
              </a:rPr>
              <a:t>(p);</a:t>
            </a:r>
          </a:p>
          <a:p>
            <a:r>
              <a:rPr lang="en-US" sz="1800" smtClean="0">
                <a:latin typeface="Courier New"/>
                <a:cs typeface="Courier New"/>
              </a:rPr>
              <a:t>  }</a:t>
            </a:r>
            <a:endParaRPr lang="en-US" sz="1800">
              <a:latin typeface="Courier New"/>
              <a:cs typeface="Courier New"/>
            </a:endParaRPr>
          </a:p>
          <a:p>
            <a:r>
              <a:rPr lang="en-US" sz="1800" smtClean="0">
                <a:latin typeface="Courier New"/>
                <a:cs typeface="Courier New"/>
              </a:rPr>
              <a:t>  return</a:t>
            </a:r>
            <a:r>
              <a:rPr lang="en-US" sz="1800">
                <a:latin typeface="Courier New"/>
                <a:cs typeface="Courier New"/>
              </a:rPr>
              <a:t>(0); 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324" y="50778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Compile-time </a:t>
            </a:r>
            <a:r>
              <a:rPr lang="en-US" err="1" smtClean="0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solidFill>
                  <a:srgbClr val="9D206F"/>
                </a:solidFill>
                <a:latin typeface="Courier New"/>
                <a:cs typeface="Courier New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(%d)=%p\n"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2024" y="612841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Compile-time </a:t>
            </a:r>
            <a:r>
              <a:rPr lang="en-US" err="1" smtClean="0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219200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603601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048000"/>
            <a:ext cx="7592093" cy="3693319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 smtClean="0">
                <a:latin typeface="Courier New"/>
                <a:cs typeface="Courier New"/>
              </a:rPr>
              <a:t>linux</a:t>
            </a:r>
            <a:r>
              <a:rPr lang="en-US" sz="1800" smtClean="0">
                <a:latin typeface="Courier New"/>
                <a:cs typeface="Courier New"/>
              </a:rPr>
              <a:t>&gt; </a:t>
            </a:r>
            <a:r>
              <a:rPr lang="en-US" sz="1800">
                <a:latin typeface="Courier New"/>
                <a:cs typeface="Courier New"/>
              </a:rPr>
              <a:t>make </a:t>
            </a:r>
            <a:r>
              <a:rPr lang="en-US" sz="1800" err="1">
                <a:latin typeface="Courier New"/>
                <a:cs typeface="Courier New"/>
              </a:rPr>
              <a:t>intc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-DCOMPILETIME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</a:t>
            </a:r>
            <a:r>
              <a:rPr lang="en-US" sz="1800" b="0">
                <a:solidFill>
                  <a:srgbClr val="C00000"/>
                </a:solidFill>
                <a:latin typeface="Courier New"/>
                <a:cs typeface="Courier New"/>
              </a:rPr>
              <a:t>-I.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 smtClean="0">
                <a:latin typeface="Courier New"/>
                <a:cs typeface="Courier New"/>
              </a:rPr>
              <a:t>linux</a:t>
            </a:r>
            <a:r>
              <a:rPr lang="en-US" sz="1800" smtClean="0">
                <a:latin typeface="Courier New"/>
                <a:cs typeface="Courier New"/>
              </a:rPr>
              <a:t>&gt; </a:t>
            </a:r>
            <a:r>
              <a:rPr lang="en-US" sz="1800">
                <a:latin typeface="Courier New"/>
                <a:cs typeface="Courier New"/>
              </a:rPr>
              <a:t>make </a:t>
            </a:r>
            <a:r>
              <a:rPr lang="en-US" sz="1800" err="1">
                <a:latin typeface="Courier New"/>
                <a:cs typeface="Courier New"/>
              </a:rPr>
              <a:t>runc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10 100 1000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(10)=0x1ba7010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free(0x1ba7010)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(100)=0x1ba7030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free(0x1ba7030)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(1000)=0x1ba70a0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free(0x1ba70a0)</a:t>
            </a:r>
          </a:p>
          <a:p>
            <a:r>
              <a:rPr lang="en-US" sz="1800" err="1" smtClean="0">
                <a:latin typeface="Courier New"/>
                <a:cs typeface="Courier New"/>
              </a:rPr>
              <a:t>linux</a:t>
            </a:r>
            <a:r>
              <a:rPr lang="en-US" sz="1800" smtClean="0">
                <a:latin typeface="Courier New"/>
                <a:cs typeface="Courier New"/>
              </a:rPr>
              <a:t>&gt;</a:t>
            </a:r>
            <a:endParaRPr lang="en-US" sz="1800">
              <a:latin typeface="Courier New"/>
              <a:cs typeface="Courier New"/>
            </a:endParaRPr>
          </a:p>
          <a:p>
            <a:endParaRPr lang="en-US" sz="180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1789" y="5791200"/>
            <a:ext cx="3406514" cy="369332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 smtClean="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362200" y="3886200"/>
            <a:ext cx="1529589" cy="19050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298303" y="2973528"/>
            <a:ext cx="1007497" cy="281767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14800" y="42672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 smtClean="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 smtClean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362200" y="3657600"/>
            <a:ext cx="1752600" cy="6096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 smtClean="0"/>
              <a:t>Link-time </a:t>
            </a:r>
            <a:r>
              <a:rPr lang="en-US" err="1" smtClean="0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LINKTIME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=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Link-time </a:t>
            </a:r>
            <a:r>
              <a:rPr lang="en-US" err="1" smtClean="0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smtClean="0"/>
              <a:t>The “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smtClean="0"/>
              <a:t>” flag passes argument to linker, replacing each comma with a space. </a:t>
            </a:r>
          </a:p>
          <a:p>
            <a:r>
              <a:rPr lang="en-US" smtClean="0"/>
              <a:t>The  “</a:t>
            </a:r>
            <a:r>
              <a:rPr lang="en-US" smtClean="0">
                <a:latin typeface="Courier New"/>
                <a:cs typeface="Courier New"/>
              </a:rPr>
              <a:t>--</a:t>
            </a:r>
            <a:r>
              <a:rPr lang="en-US" err="1" smtClean="0">
                <a:latin typeface="Courier New"/>
                <a:cs typeface="Courier New"/>
              </a:rPr>
              <a:t>wrap,malloc</a:t>
            </a:r>
            <a:r>
              <a:rPr lang="en-US" smtClean="0"/>
              <a:t> ”</a:t>
            </a:r>
            <a:r>
              <a:rPr lang="en-US" smtClean="0">
                <a:latin typeface="Courier New"/>
                <a:cs typeface="Courier New"/>
              </a:rPr>
              <a:t> </a:t>
            </a:r>
            <a:r>
              <a:rPr lang="en-US" err="1" smtClean="0">
                <a:latin typeface="Courier New"/>
                <a:cs typeface="Courier New"/>
              </a:rPr>
              <a:t>arg</a:t>
            </a:r>
            <a:r>
              <a:rPr lang="en-US" smtClean="0">
                <a:latin typeface="Courier New"/>
                <a:cs typeface="Courier New"/>
              </a:rPr>
              <a:t> </a:t>
            </a:r>
            <a:r>
              <a:rPr lang="en-US" smtClean="0"/>
              <a:t>instructs linker to resolve references in a special way:</a:t>
            </a:r>
          </a:p>
          <a:p>
            <a:pPr lvl="1"/>
            <a:r>
              <a:rPr lang="en-US" smtClean="0"/>
              <a:t>Refs to </a:t>
            </a:r>
            <a:r>
              <a:rPr lang="en-US" err="1" smtClean="0">
                <a:latin typeface="Courier New"/>
                <a:cs typeface="Courier New"/>
              </a:rPr>
              <a:t>malloc</a:t>
            </a:r>
            <a:r>
              <a:rPr lang="en-US" smtClean="0"/>
              <a:t> should be resolved as </a:t>
            </a:r>
            <a:r>
              <a:rPr lang="en-US" smtClean="0">
                <a:latin typeface="Courier New"/>
                <a:cs typeface="Courier New"/>
              </a:rPr>
              <a:t>__</a:t>
            </a:r>
            <a:r>
              <a:rPr lang="en-US" err="1" smtClean="0">
                <a:latin typeface="Courier New"/>
                <a:cs typeface="Courier New"/>
              </a:rPr>
              <a:t>wrap_malloc</a:t>
            </a:r>
            <a:endParaRPr lang="en-US" smtClean="0">
              <a:latin typeface="Courier New"/>
              <a:cs typeface="Courier New"/>
            </a:endParaRPr>
          </a:p>
          <a:p>
            <a:pPr lvl="1"/>
            <a:r>
              <a:rPr lang="en-US" smtClean="0">
                <a:latin typeface="Calibri"/>
                <a:cs typeface="Calibri"/>
              </a:rPr>
              <a:t>Refs to </a:t>
            </a:r>
            <a:r>
              <a:rPr lang="en-US" smtClean="0">
                <a:cs typeface="Courier New"/>
              </a:rPr>
              <a:t> </a:t>
            </a:r>
            <a:r>
              <a:rPr lang="en-US" smtClean="0"/>
              <a:t> </a:t>
            </a:r>
            <a:r>
              <a:rPr lang="en-US" smtClean="0">
                <a:latin typeface="Courier New"/>
                <a:cs typeface="Courier New"/>
              </a:rPr>
              <a:t>__</a:t>
            </a:r>
            <a:r>
              <a:rPr lang="en-US" err="1" smtClean="0">
                <a:latin typeface="Courier New"/>
                <a:cs typeface="Courier New"/>
              </a:rPr>
              <a:t>real_malloc</a:t>
            </a:r>
            <a:r>
              <a:rPr lang="en-US" smtClean="0"/>
              <a:t> should be resolved as </a:t>
            </a:r>
            <a:r>
              <a:rPr lang="en-US" err="1" smtClean="0">
                <a:latin typeface="Courier New"/>
                <a:cs typeface="Courier New"/>
              </a:rPr>
              <a:t>malloc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8710782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 smtClean="0">
                <a:latin typeface="Courier New"/>
                <a:cs typeface="Courier New"/>
              </a:rPr>
              <a:t>linux</a:t>
            </a:r>
            <a:r>
              <a:rPr lang="en-US" sz="1800" smtClean="0">
                <a:latin typeface="Courier New"/>
                <a:cs typeface="Courier New"/>
              </a:rPr>
              <a:t>&gt; </a:t>
            </a:r>
            <a:r>
              <a:rPr lang="en-US" sz="1800">
                <a:latin typeface="Courier New"/>
                <a:cs typeface="Courier New"/>
              </a:rPr>
              <a:t>make </a:t>
            </a:r>
            <a:r>
              <a:rPr lang="en-US" sz="1800" err="1">
                <a:latin typeface="Courier New"/>
                <a:cs typeface="Courier New"/>
              </a:rPr>
              <a:t>intl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-DLINKTIME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-c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wrap,malloc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wrap,free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intl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smtClean="0">
                <a:latin typeface="Courier New"/>
                <a:cs typeface="Courier New"/>
              </a:rPr>
              <a:t>\</a:t>
            </a:r>
          </a:p>
          <a:p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smtClean="0">
                <a:latin typeface="Courier New"/>
                <a:cs typeface="Courier New"/>
              </a:rPr>
              <a:t>   </a:t>
            </a:r>
            <a:r>
              <a:rPr lang="en-US" sz="1800" b="0" err="1" smtClean="0">
                <a:latin typeface="Courier New"/>
                <a:cs typeface="Courier New"/>
              </a:rPr>
              <a:t>int.o</a:t>
            </a:r>
            <a:r>
              <a:rPr lang="en-US" sz="1800" b="0" smtClean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 smtClean="0">
                <a:latin typeface="Courier New"/>
                <a:cs typeface="Courier New"/>
              </a:rPr>
              <a:t>linux</a:t>
            </a:r>
            <a:r>
              <a:rPr lang="en-US" sz="1800" smtClean="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 smtClean="0">
                <a:latin typeface="Courier New"/>
                <a:cs typeface="Courier New"/>
              </a:rPr>
              <a:t>intl</a:t>
            </a:r>
            <a:r>
              <a:rPr lang="en-US" sz="1800" b="0" smtClean="0">
                <a:latin typeface="Courier New"/>
                <a:cs typeface="Courier New"/>
              </a:rPr>
              <a:t> 10 100 1000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fi-FI" sz="1800" b="0">
                <a:latin typeface="Courier New"/>
                <a:cs typeface="Courier New"/>
              </a:rPr>
              <a:t>malloc</a:t>
            </a:r>
            <a:r>
              <a:rPr lang="fi-FI" sz="1800" b="0" smtClean="0">
                <a:latin typeface="Courier New"/>
                <a:cs typeface="Courier New"/>
              </a:rPr>
              <a:t>(10) </a:t>
            </a:r>
            <a:r>
              <a:rPr lang="fi-FI" sz="1800" b="0">
                <a:latin typeface="Courier New"/>
                <a:cs typeface="Courier New"/>
              </a:rPr>
              <a:t>= </a:t>
            </a:r>
            <a:r>
              <a:rPr lang="fi-FI" sz="1800" b="0" smtClean="0">
                <a:latin typeface="Courier New"/>
                <a:cs typeface="Courier New"/>
              </a:rPr>
              <a:t>0x91a010</a:t>
            </a:r>
            <a:endParaRPr lang="fi-FI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free</a:t>
            </a:r>
            <a:r>
              <a:rPr lang="en-US" sz="1800" b="0" smtClean="0">
                <a:latin typeface="Courier New"/>
                <a:cs typeface="Courier New"/>
              </a:rPr>
              <a:t>(0x91a010)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smtClean="0">
                <a:latin typeface="Courier New"/>
                <a:cs typeface="Courier New"/>
              </a:rPr>
              <a:t>. . . 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5780" y="134676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 smtClean="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 smtClean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048000" y="19812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048000" y="15240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RUNTIME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_GNU_SOURCE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*(*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</a:t>
            </a:r>
            <a:r>
              <a:rPr lang="en-US" sz="1600" err="1" smtClean="0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3048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smtClean="0"/>
              <a:t>Load/Run-time </a:t>
            </a:r>
            <a:br>
              <a:rPr lang="en-US" smtClean="0"/>
            </a:br>
            <a:r>
              <a:rPr lang="en-US" err="1" smtClean="0"/>
              <a:t>Interpositioning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1669924"/>
            <a:ext cx="2816584" cy="646331"/>
          </a:xfrm>
          <a:prstGeom prst="rect">
            <a:avLst/>
          </a:prstGeom>
          <a:solidFill>
            <a:srgbClr val="DEDFF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C00000"/>
                </a:solidFill>
                <a:latin typeface="Calibri" pitchFamily="34" charset="0"/>
              </a:rPr>
              <a:t>Observe that DON’T have </a:t>
            </a:r>
          </a:p>
          <a:p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#include &lt;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Load/Run-time </a:t>
            </a:r>
            <a:r>
              <a:rPr lang="en-US" err="1" smtClean="0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freep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*) = </a:t>
            </a:r>
            <a:r>
              <a:rPr lang="fi-FI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address 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Load/Run-time </a:t>
            </a:r>
            <a:r>
              <a:rPr lang="en-US" err="1" smtClean="0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991599" cy="23622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latin typeface="Courier New"/>
                <a:cs typeface="Courier New"/>
              </a:rPr>
              <a:t>The LD_PRELOAD </a:t>
            </a:r>
            <a:r>
              <a:rPr lang="en-US" smtClean="0"/>
              <a:t>environment variable tells the dynamic linker to resolve unresolved refs (e.g., to </a:t>
            </a:r>
            <a:r>
              <a:rPr lang="en-US" err="1" smtClean="0">
                <a:latin typeface="Courier New"/>
                <a:cs typeface="Courier New"/>
              </a:rPr>
              <a:t>malloc</a:t>
            </a:r>
            <a:r>
              <a:rPr lang="en-US" smtClean="0">
                <a:latin typeface="Courier New"/>
                <a:cs typeface="Courier New"/>
              </a:rPr>
              <a:t>)</a:t>
            </a:r>
            <a:r>
              <a:rPr lang="en-US" smtClean="0"/>
              <a:t>by looking in </a:t>
            </a:r>
            <a:r>
              <a:rPr lang="en-US" err="1" smtClean="0">
                <a:latin typeface="Courier New"/>
                <a:cs typeface="Courier New"/>
              </a:rPr>
              <a:t>mymalloc.so</a:t>
            </a:r>
            <a:r>
              <a:rPr lang="en-US" smtClean="0"/>
              <a:t> first.</a:t>
            </a:r>
          </a:p>
          <a:p>
            <a:r>
              <a:rPr lang="en-US" smtClean="0"/>
              <a:t>Type into (some) shells as:</a:t>
            </a:r>
          </a:p>
          <a:p>
            <a:pPr marL="57150" indent="0">
              <a:buNone/>
            </a:pPr>
            <a:r>
              <a:rPr lang="en-US" sz="2000" b="0" smtClean="0">
                <a:latin typeface="Courier New"/>
                <a:cs typeface="Courier New"/>
              </a:rPr>
              <a:t>(</a:t>
            </a:r>
            <a:r>
              <a:rPr lang="en-US" sz="2000" b="0" err="1" smtClean="0">
                <a:latin typeface="Courier New"/>
                <a:cs typeface="Courier New"/>
              </a:rPr>
              <a:t>setenv</a:t>
            </a:r>
            <a:r>
              <a:rPr lang="en-US" sz="2000" b="0" smtClean="0">
                <a:latin typeface="Courier New"/>
                <a:cs typeface="Courier New"/>
              </a:rPr>
              <a:t> LD_PRELOAD "</a:t>
            </a:r>
            <a:r>
              <a:rPr lang="en-US" sz="2000" b="0">
                <a:latin typeface="Courier New"/>
                <a:cs typeface="Courier New"/>
              </a:rPr>
              <a:t>./</a:t>
            </a:r>
            <a:r>
              <a:rPr lang="en-US" sz="2000" b="0" err="1" smtClean="0">
                <a:latin typeface="Courier New"/>
                <a:cs typeface="Courier New"/>
              </a:rPr>
              <a:t>mymalloc.so</a:t>
            </a:r>
            <a:r>
              <a:rPr lang="en-US" sz="2000" b="0">
                <a:latin typeface="Courier New"/>
                <a:cs typeface="Courier New"/>
              </a:rPr>
              <a:t>"</a:t>
            </a:r>
            <a:r>
              <a:rPr lang="en-US" sz="2000" b="0" smtClean="0">
                <a:latin typeface="Courier New"/>
                <a:cs typeface="Courier New"/>
              </a:rPr>
              <a:t>; </a:t>
            </a:r>
            <a:r>
              <a:rPr lang="en-US" sz="2000" b="0">
                <a:latin typeface="Courier New"/>
                <a:cs typeface="Courier New"/>
              </a:rPr>
              <a:t>./</a:t>
            </a:r>
            <a:r>
              <a:rPr lang="en-US" sz="2000" b="0" err="1">
                <a:latin typeface="Courier New"/>
                <a:cs typeface="Courier New"/>
              </a:rPr>
              <a:t>intr</a:t>
            </a:r>
            <a:r>
              <a:rPr lang="en-US" sz="2000" b="0">
                <a:latin typeface="Courier New"/>
                <a:cs typeface="Courier New"/>
              </a:rPr>
              <a:t> 10 </a:t>
            </a:r>
            <a:r>
              <a:rPr lang="en-US" sz="2000" b="0" smtClean="0">
                <a:latin typeface="Courier New"/>
                <a:cs typeface="Courier New"/>
              </a:rPr>
              <a:t>100 1000</a:t>
            </a:r>
            <a:r>
              <a:rPr lang="en-US" sz="2000" b="0">
                <a:latin typeface="Courier New"/>
                <a:cs typeface="Courier New"/>
              </a:rPr>
              <a:t>)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 smtClean="0">
                <a:latin typeface="Courier New"/>
                <a:cs typeface="Courier New"/>
              </a:rPr>
              <a:t>linux</a:t>
            </a:r>
            <a:r>
              <a:rPr lang="en-US" sz="1800" smtClean="0">
                <a:latin typeface="Courier New"/>
                <a:cs typeface="Courier New"/>
              </a:rPr>
              <a:t>&gt; </a:t>
            </a:r>
            <a:r>
              <a:rPr lang="en-US" sz="1800">
                <a:latin typeface="Courier New"/>
                <a:cs typeface="Courier New"/>
              </a:rPr>
              <a:t>make </a:t>
            </a:r>
            <a:r>
              <a:rPr lang="en-US" sz="1800" err="1">
                <a:latin typeface="Courier New"/>
                <a:cs typeface="Courier New"/>
              </a:rPr>
              <a:t>intr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-DRUNTIME -shared -</a:t>
            </a:r>
            <a:r>
              <a:rPr lang="en-US" sz="1800" b="0" err="1">
                <a:latin typeface="Courier New"/>
                <a:cs typeface="Courier New"/>
              </a:rPr>
              <a:t>fpic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ldl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-o </a:t>
            </a:r>
            <a:r>
              <a:rPr lang="en-US" sz="1800" b="0" err="1">
                <a:latin typeface="Courier New"/>
                <a:cs typeface="Courier New"/>
              </a:rPr>
              <a:t>intr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 smtClean="0">
                <a:latin typeface="Courier New"/>
                <a:cs typeface="Courier New"/>
              </a:rPr>
              <a:t>linux</a:t>
            </a:r>
            <a:r>
              <a:rPr lang="en-US" sz="1800" smtClean="0">
                <a:latin typeface="Courier New"/>
                <a:cs typeface="Courier New"/>
              </a:rPr>
              <a:t>&gt; </a:t>
            </a:r>
            <a:r>
              <a:rPr lang="en-US" sz="1800">
                <a:latin typeface="Courier New"/>
                <a:cs typeface="Courier New"/>
              </a:rPr>
              <a:t>make </a:t>
            </a:r>
            <a:r>
              <a:rPr lang="en-US" sz="1800" err="1">
                <a:latin typeface="Courier New"/>
                <a:cs typeface="Courier New"/>
              </a:rPr>
              <a:t>runr</a:t>
            </a:r>
            <a:endParaRPr lang="en-US" sz="180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(LD_PRELOAD="./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" ./</a:t>
            </a:r>
            <a:r>
              <a:rPr lang="en-US" sz="1800" b="0" err="1" smtClean="0">
                <a:latin typeface="Courier New"/>
                <a:cs typeface="Courier New"/>
              </a:rPr>
              <a:t>intr</a:t>
            </a:r>
            <a:r>
              <a:rPr lang="en-US" sz="1800" b="0" smtClean="0">
                <a:latin typeface="Courier New"/>
                <a:cs typeface="Courier New"/>
              </a:rPr>
              <a:t> 10 100 1000)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fi-FI" sz="1800" b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>
                <a:latin typeface="Courier New"/>
                <a:cs typeface="Courier New"/>
              </a:rPr>
              <a:t>free(0x91a010)</a:t>
            </a:r>
          </a:p>
          <a:p>
            <a:r>
              <a:rPr lang="en-US" sz="1800">
                <a:latin typeface="Courier New"/>
                <a:cs typeface="Courier New"/>
              </a:rPr>
              <a:t>. . . </a:t>
            </a:r>
          </a:p>
          <a:p>
            <a:r>
              <a:rPr lang="en-US" sz="1800" err="1" smtClean="0">
                <a:latin typeface="Courier New"/>
                <a:cs typeface="Courier New"/>
              </a:rPr>
              <a:t>linux</a:t>
            </a:r>
            <a:r>
              <a:rPr lang="en-US" sz="1800" smtClean="0">
                <a:latin typeface="Courier New"/>
                <a:cs typeface="Courier New"/>
              </a:rPr>
              <a:t>&gt;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28956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 smtClean="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 smtClean="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 smtClean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581400" y="2057400"/>
            <a:ext cx="1371600" cy="838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Interpositioning</a:t>
            </a:r>
            <a:r>
              <a:rPr lang="en-US" smtClean="0"/>
              <a:t> Recap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Compile Time</a:t>
            </a:r>
          </a:p>
          <a:p>
            <a:pPr lvl="1"/>
            <a:r>
              <a:rPr lang="en-US" smtClean="0"/>
              <a:t>Apparent calls to </a:t>
            </a:r>
            <a:r>
              <a:rPr lang="en-US" b="1" err="1" smtClean="0">
                <a:latin typeface="Courier New"/>
                <a:cs typeface="Courier New"/>
              </a:rPr>
              <a:t>mallo</a:t>
            </a:r>
            <a:r>
              <a:rPr lang="en-US" err="1" smtClean="0"/>
              <a:t>c</a:t>
            </a:r>
            <a:r>
              <a:rPr lang="en-US" smtClean="0"/>
              <a:t>/</a:t>
            </a:r>
            <a:r>
              <a:rPr lang="en-US" b="1" smtClean="0">
                <a:latin typeface="Courier New"/>
                <a:cs typeface="Courier New"/>
              </a:rPr>
              <a:t>free</a:t>
            </a:r>
            <a:r>
              <a:rPr lang="en-US" smtClean="0"/>
              <a:t> get macro-expanded into calls to </a:t>
            </a:r>
            <a:r>
              <a:rPr lang="en-US" b="1" err="1" smtClean="0">
                <a:latin typeface="Courier New"/>
                <a:cs typeface="Courier New"/>
              </a:rPr>
              <a:t>mymalloc</a:t>
            </a:r>
            <a:r>
              <a:rPr lang="en-US" smtClean="0"/>
              <a:t>/</a:t>
            </a:r>
            <a:r>
              <a:rPr lang="en-US" b="1" err="1" smtClean="0">
                <a:latin typeface="Courier New"/>
                <a:cs typeface="Courier New"/>
              </a:rPr>
              <a:t>myfree</a:t>
            </a:r>
            <a:endParaRPr lang="en-US" b="1" smtClean="0">
              <a:latin typeface="Courier New"/>
              <a:cs typeface="Courier New"/>
            </a:endParaRPr>
          </a:p>
          <a:p>
            <a:pPr lvl="1"/>
            <a:r>
              <a:rPr lang="en-US" smtClean="0"/>
              <a:t>Simple approach.  Must have access to source &amp; recompile</a:t>
            </a:r>
            <a:endParaRPr lang="en-US" b="1" smtClean="0">
              <a:latin typeface="Courier New"/>
              <a:cs typeface="Courier New"/>
            </a:endParaRPr>
          </a:p>
          <a:p>
            <a:r>
              <a:rPr lang="en-US" smtClean="0"/>
              <a:t>Link Time</a:t>
            </a:r>
          </a:p>
          <a:p>
            <a:pPr lvl="1"/>
            <a:r>
              <a:rPr lang="en-US" smtClean="0"/>
              <a:t>Use linker trick to have special name resolutions</a:t>
            </a:r>
          </a:p>
          <a:p>
            <a:pPr lvl="2"/>
            <a:r>
              <a:rPr lang="en-US" b="1" err="1" smtClean="0">
                <a:latin typeface="Courier New"/>
                <a:cs typeface="Courier New"/>
              </a:rPr>
              <a:t>malloc</a:t>
            </a:r>
            <a:r>
              <a:rPr lang="en-US" b="1" smtClean="0">
                <a:latin typeface="Courier New"/>
                <a:cs typeface="Courier New"/>
              </a:rPr>
              <a:t>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b="1" smtClean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err="1" smtClean="0">
                <a:latin typeface="Courier New"/>
                <a:cs typeface="Courier New"/>
                <a:sym typeface="Wingdings" pitchFamily="2" charset="2"/>
              </a:rPr>
              <a:t>wrap_malloc</a:t>
            </a:r>
            <a:endParaRPr lang="en-US" b="1" smtClean="0">
              <a:latin typeface="Courier New"/>
              <a:cs typeface="Courier New"/>
              <a:sym typeface="Wingdings" pitchFamily="2" charset="2"/>
            </a:endParaRPr>
          </a:p>
          <a:p>
            <a:pPr lvl="2"/>
            <a:r>
              <a:rPr lang="en-US" b="1" smtClean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err="1" smtClean="0">
                <a:latin typeface="Courier New"/>
                <a:cs typeface="Courier New"/>
                <a:sym typeface="Wingdings" pitchFamily="2" charset="2"/>
              </a:rPr>
              <a:t>real_malloc</a:t>
            </a:r>
            <a:r>
              <a:rPr lang="en-US" smtClean="0">
                <a:sym typeface="Wingdings" pitchFamily="2" charset="2"/>
              </a:rPr>
              <a:t>  </a:t>
            </a:r>
            <a:r>
              <a:rPr lang="en-US" b="1" err="1" smtClean="0">
                <a:latin typeface="Courier New"/>
                <a:cs typeface="Courier New"/>
                <a:sym typeface="Wingdings" pitchFamily="2" charset="2"/>
              </a:rPr>
              <a:t>malloc</a:t>
            </a:r>
            <a:endParaRPr lang="en-US" b="1" smtClean="0">
              <a:latin typeface="Courier New"/>
              <a:cs typeface="Courier New"/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Load/Run Time</a:t>
            </a:r>
          </a:p>
          <a:p>
            <a:pPr lvl="1"/>
            <a:r>
              <a:rPr lang="en-US" smtClean="0">
                <a:sym typeface="Wingdings" pitchFamily="2" charset="2"/>
              </a:rPr>
              <a:t>Implement custom version of </a:t>
            </a:r>
            <a:r>
              <a:rPr lang="en-US" b="1" err="1" smtClean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smtClean="0">
                <a:sym typeface="Wingdings" pitchFamily="2" charset="2"/>
              </a:rPr>
              <a:t>/</a:t>
            </a:r>
            <a:r>
              <a:rPr lang="en-US" b="1" smtClean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smtClean="0">
                <a:sym typeface="Wingdings" pitchFamily="2" charset="2"/>
              </a:rPr>
              <a:t> that use dynamic linking to load library </a:t>
            </a:r>
            <a:r>
              <a:rPr lang="en-US" b="1" err="1" smtClean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smtClean="0">
                <a:sym typeface="Wingdings" pitchFamily="2" charset="2"/>
              </a:rPr>
              <a:t>/</a:t>
            </a:r>
            <a:r>
              <a:rPr lang="en-US" b="1" smtClean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smtClean="0">
                <a:sym typeface="Wingdings" pitchFamily="2" charset="2"/>
              </a:rPr>
              <a:t> under different names</a:t>
            </a:r>
          </a:p>
          <a:p>
            <a:pPr lvl="1"/>
            <a:r>
              <a:rPr lang="en-US" smtClean="0">
                <a:sym typeface="Wingdings" pitchFamily="2" charset="2"/>
              </a:rPr>
              <a:t>Can use with ANY dynamically linked binary</a:t>
            </a:r>
          </a:p>
          <a:p>
            <a:pPr marL="57150" indent="0">
              <a:buNone/>
            </a:pPr>
            <a:r>
              <a:rPr lang="en-US" sz="1800" b="0">
                <a:latin typeface="Courier New"/>
                <a:cs typeface="Courier New"/>
              </a:rPr>
              <a:t>(</a:t>
            </a:r>
            <a:r>
              <a:rPr lang="en-US" sz="1800" b="0" err="1">
                <a:latin typeface="Courier New"/>
                <a:cs typeface="Courier New"/>
              </a:rPr>
              <a:t>setenv</a:t>
            </a:r>
            <a:r>
              <a:rPr lang="en-US" sz="1800" b="0">
                <a:latin typeface="Courier New"/>
                <a:cs typeface="Courier New"/>
              </a:rPr>
              <a:t> LD_PRELOAD "./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"; </a:t>
            </a:r>
            <a:r>
              <a:rPr lang="en-US" sz="1800" b="0" err="1" smtClean="0">
                <a:latin typeface="Courier New"/>
                <a:cs typeface="Courier New"/>
              </a:rPr>
              <a:t>gcc</a:t>
            </a:r>
            <a:r>
              <a:rPr lang="en-US" sz="1800" b="0" smtClean="0">
                <a:latin typeface="Courier New"/>
                <a:cs typeface="Courier New"/>
              </a:rPr>
              <a:t> –c </a:t>
            </a:r>
            <a:r>
              <a:rPr lang="en-US" sz="1800" b="0" err="1" smtClean="0">
                <a:latin typeface="Courier New"/>
                <a:cs typeface="Courier New"/>
              </a:rPr>
              <a:t>int.c</a:t>
            </a:r>
            <a:r>
              <a:rPr lang="en-US" sz="1800" b="0" smtClean="0">
                <a:latin typeface="Courier New"/>
                <a:cs typeface="Courier New"/>
              </a:rPr>
              <a:t>)</a:t>
            </a:r>
            <a:endParaRPr lang="en-US" sz="1800" b="0">
              <a:latin typeface="Courier New"/>
              <a:cs typeface="Courier New"/>
            </a:endParaRP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Reason 1: Modularity</a:t>
            </a:r>
          </a:p>
          <a:p>
            <a:endParaRPr lang="en-US" smtClean="0"/>
          </a:p>
          <a:p>
            <a:pPr lvl="1"/>
            <a:r>
              <a:rPr lang="en-US" smtClean="0"/>
              <a:t>Program can be written as a collection of smaller source files, rather than one monolithic mass.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Can build libraries of common functions (more on this later)</a:t>
            </a:r>
          </a:p>
          <a:p>
            <a:pPr lvl="2"/>
            <a:r>
              <a:rPr lang="en-US" smtClean="0"/>
              <a:t>e.g., Math library, standard C library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Linking Recap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Usually: Just happens, no big deal</a:t>
            </a:r>
          </a:p>
          <a:p>
            <a:r>
              <a:rPr lang="en-US" smtClean="0"/>
              <a:t>Sometimes: Strange errors</a:t>
            </a:r>
          </a:p>
          <a:p>
            <a:pPr lvl="1"/>
            <a:r>
              <a:rPr lang="en-US" smtClean="0"/>
              <a:t>Bad symbol resolution</a:t>
            </a:r>
          </a:p>
          <a:p>
            <a:pPr lvl="1"/>
            <a:r>
              <a:rPr lang="en-US" smtClean="0"/>
              <a:t>Ordering dependence of linked .o, .a, and .so files</a:t>
            </a:r>
          </a:p>
          <a:p>
            <a:r>
              <a:rPr lang="en-US" smtClean="0"/>
              <a:t>For power users:</a:t>
            </a:r>
          </a:p>
          <a:p>
            <a:pPr lvl="1"/>
            <a:r>
              <a:rPr lang="en-US" err="1" smtClean="0"/>
              <a:t>Interpositioning</a:t>
            </a:r>
            <a:r>
              <a:rPr lang="en-US" smtClean="0"/>
              <a:t> to trace programs with &amp; without source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Reason 2: Efficiency</a:t>
            </a:r>
          </a:p>
          <a:p>
            <a:pPr lvl="1"/>
            <a:r>
              <a:rPr lang="en-US" smtClean="0"/>
              <a:t>Time: Separate compilation</a:t>
            </a:r>
          </a:p>
          <a:p>
            <a:pPr lvl="2"/>
            <a:r>
              <a:rPr lang="en-US" smtClean="0"/>
              <a:t>Change one source file, compile, and then </a:t>
            </a:r>
            <a:r>
              <a:rPr lang="en-US" err="1" smtClean="0"/>
              <a:t>relink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No need to recompile other source files.</a:t>
            </a:r>
          </a:p>
          <a:p>
            <a:pPr lvl="2"/>
            <a:r>
              <a:rPr lang="en-US" smtClean="0"/>
              <a:t>Can compile multiple files concurrently.</a:t>
            </a:r>
          </a:p>
          <a:p>
            <a:pPr lvl="1"/>
            <a:r>
              <a:rPr lang="en-US" smtClean="0"/>
              <a:t>Space: Libraries </a:t>
            </a:r>
          </a:p>
          <a:p>
            <a:pPr lvl="2"/>
            <a:r>
              <a:rPr lang="en-US" smtClean="0"/>
              <a:t>Common functions can be aggregated into a single file...</a:t>
            </a:r>
          </a:p>
          <a:p>
            <a:pPr lvl="2"/>
            <a:r>
              <a:rPr lang="en-US" b="1" smtClean="0"/>
              <a:t>Option 1: </a:t>
            </a:r>
            <a:r>
              <a:rPr lang="en-US" b="1" i="1" smtClean="0"/>
              <a:t>Static Linking</a:t>
            </a:r>
          </a:p>
          <a:p>
            <a:pPr lvl="3"/>
            <a:r>
              <a:rPr lang="en-US" smtClean="0"/>
              <a:t>Executable files and running memory images contain only the library code they actually use</a:t>
            </a:r>
          </a:p>
          <a:p>
            <a:pPr lvl="2"/>
            <a:r>
              <a:rPr lang="en-US" b="1" smtClean="0"/>
              <a:t>Option 2: </a:t>
            </a:r>
            <a:r>
              <a:rPr lang="en-US" b="1" i="1" smtClean="0"/>
              <a:t>Dynamic linking</a:t>
            </a:r>
          </a:p>
          <a:p>
            <a:pPr lvl="3"/>
            <a:r>
              <a:rPr lang="en-US" smtClean="0"/>
              <a:t>Executable files contain no library code</a:t>
            </a:r>
          </a:p>
          <a:p>
            <a:pPr lvl="3"/>
            <a:r>
              <a:rPr lang="en-US" smtClean="0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/>
              <a:t>Step </a:t>
            </a:r>
            <a:r>
              <a:rPr lang="en-US" smtClean="0"/>
              <a:t>1: Symbol </a:t>
            </a:r>
            <a:r>
              <a:rPr lang="en-US"/>
              <a:t>resolution</a:t>
            </a:r>
          </a:p>
          <a:p>
            <a:pPr lvl="1"/>
            <a:endParaRPr lang="en-US"/>
          </a:p>
          <a:p>
            <a:pPr lvl="1"/>
            <a:r>
              <a:rPr lang="en-US"/>
              <a:t>Programs define and reference </a:t>
            </a:r>
            <a:r>
              <a:rPr lang="en-US" i="1"/>
              <a:t>symbols</a:t>
            </a:r>
            <a:r>
              <a:rPr lang="en-US"/>
              <a:t> </a:t>
            </a:r>
            <a:r>
              <a:rPr lang="en-US" smtClean="0"/>
              <a:t>(global variables </a:t>
            </a:r>
            <a:r>
              <a:rPr lang="en-US"/>
              <a:t>and functions):</a:t>
            </a:r>
          </a:p>
          <a:p>
            <a:pPr lvl="2"/>
            <a:r>
              <a:rPr lang="en-US" sz="1800" b="1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>
                <a:latin typeface="Courier New" charset="0"/>
              </a:rPr>
              <a:t>swap();           /* reference symbol</a:t>
            </a:r>
            <a:r>
              <a:rPr lang="en-US" sz="1800" b="1" smtClean="0">
                <a:latin typeface="Courier New" charset="0"/>
              </a:rPr>
              <a:t> swap </a:t>
            </a:r>
            <a:r>
              <a:rPr lang="en-US" sz="1800" b="1">
                <a:latin typeface="Courier New" charset="0"/>
              </a:rPr>
              <a:t>*/</a:t>
            </a:r>
          </a:p>
          <a:p>
            <a:pPr lvl="2"/>
            <a:r>
              <a:rPr lang="en-US" sz="1800" b="1" err="1">
                <a:latin typeface="Courier New" charset="0"/>
              </a:rPr>
              <a:t>int</a:t>
            </a:r>
            <a:r>
              <a:rPr lang="en-US" sz="1800" b="1">
                <a:latin typeface="Courier New" charset="0"/>
              </a:rPr>
              <a:t> *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 = &amp;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; </a:t>
            </a:r>
            <a:r>
              <a:rPr lang="en-US" sz="1800" b="1" smtClean="0">
                <a:latin typeface="Courier New" charset="0"/>
              </a:rPr>
              <a:t>    /</a:t>
            </a:r>
            <a:r>
              <a:rPr lang="en-US" sz="1800" b="1">
                <a:latin typeface="Courier New" charset="0"/>
              </a:rPr>
              <a:t>* define symbol 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, reference 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 */</a:t>
            </a:r>
            <a:endParaRPr lang="en-US" sz="1800" b="1"/>
          </a:p>
          <a:p>
            <a:pPr lvl="1"/>
            <a:endParaRPr lang="en-US"/>
          </a:p>
          <a:p>
            <a:pPr lvl="1"/>
            <a:r>
              <a:rPr lang="en-US"/>
              <a:t>Symbol definitions are </a:t>
            </a:r>
            <a:r>
              <a:rPr lang="en-US" smtClean="0"/>
              <a:t>stored in object file </a:t>
            </a:r>
            <a:r>
              <a:rPr lang="en-US"/>
              <a:t>(by </a:t>
            </a:r>
            <a:r>
              <a:rPr lang="en-US" smtClean="0"/>
              <a:t>assembler) </a:t>
            </a:r>
            <a:r>
              <a:rPr lang="en-US"/>
              <a:t>in </a:t>
            </a:r>
            <a:r>
              <a:rPr lang="en-US" i="1"/>
              <a:t>symbol table</a:t>
            </a:r>
            <a:r>
              <a:rPr lang="en-US"/>
              <a:t>.</a:t>
            </a:r>
          </a:p>
          <a:p>
            <a:pPr lvl="2"/>
            <a:r>
              <a:rPr lang="en-US"/>
              <a:t>Symbol table is an array </a:t>
            </a:r>
            <a:r>
              <a:rPr lang="en-US" smtClean="0"/>
              <a:t>of entries</a:t>
            </a:r>
            <a:endParaRPr lang="en-US">
              <a:latin typeface="Courier New"/>
              <a:cs typeface="Courier New"/>
            </a:endParaRPr>
          </a:p>
          <a:p>
            <a:pPr lvl="2"/>
            <a:r>
              <a:rPr lang="en-US"/>
              <a:t>Each entry includes name, size, and location of symbol.</a:t>
            </a:r>
          </a:p>
          <a:p>
            <a:pPr lvl="1"/>
            <a:endParaRPr lang="en-US"/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During symbol resolution step, the linker associates </a:t>
            </a:r>
            <a:r>
              <a:rPr lang="en-US" b="1">
                <a:solidFill>
                  <a:srgbClr val="FF0000"/>
                </a:solidFill>
              </a:rPr>
              <a:t>each symbol reference with exactly one symbol definition.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Symbols in Example C Program</a:t>
            </a:r>
            <a:endParaRPr 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sum(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*a,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n);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hu-HU" sz="1800">
                <a:latin typeface="Courier New"/>
                <a:cs typeface="Courier New"/>
              </a:rPr>
              <a:t>int </a:t>
            </a:r>
            <a:r>
              <a:rPr lang="hu-HU" sz="1800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smtClean="0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 sz="1800" smtClean="0">
                <a:latin typeface="Courier New"/>
                <a:cs typeface="Courier New"/>
              </a:rPr>
              <a:t>(</a:t>
            </a:r>
            <a:r>
              <a:rPr lang="en-US" sz="1800" err="1" smtClean="0">
                <a:latin typeface="Courier New"/>
                <a:cs typeface="Courier New"/>
              </a:rPr>
              <a:t>int</a:t>
            </a:r>
            <a:r>
              <a:rPr lang="en-US" sz="1800" smtClean="0">
                <a:latin typeface="Courier New"/>
                <a:cs typeface="Courier New"/>
              </a:rPr>
              <a:t> </a:t>
            </a:r>
            <a:r>
              <a:rPr lang="en-US" sz="1800" err="1" smtClean="0">
                <a:latin typeface="Courier New"/>
                <a:cs typeface="Courier New"/>
              </a:rPr>
              <a:t>argc</a:t>
            </a:r>
            <a:r>
              <a:rPr lang="en-US" sz="1800" smtClean="0">
                <a:latin typeface="Courier New"/>
                <a:cs typeface="Courier New"/>
              </a:rPr>
              <a:t>, char** </a:t>
            </a:r>
            <a:r>
              <a:rPr lang="en-US" sz="1800" err="1" smtClean="0">
                <a:latin typeface="Courier New"/>
                <a:cs typeface="Courier New"/>
              </a:rPr>
              <a:t>argv</a:t>
            </a:r>
            <a:r>
              <a:rPr lang="en-US" sz="1800" smtClean="0">
                <a:latin typeface="Courier New"/>
                <a:cs typeface="Courier New"/>
              </a:rPr>
              <a:t>)</a:t>
            </a:r>
            <a:endParaRPr lang="en-US" sz="1800">
              <a:latin typeface="Courier New"/>
              <a:cs typeface="Courier New"/>
            </a:endParaRPr>
          </a:p>
          <a:p>
            <a:r>
              <a:rPr lang="en-US" sz="1800"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latin typeface="Courier New"/>
                <a:cs typeface="Courier New"/>
              </a:rPr>
              <a:t>    </a:t>
            </a:r>
            <a:r>
              <a:rPr lang="fr-FR" sz="1800" err="1">
                <a:latin typeface="Courier New"/>
                <a:cs typeface="Courier New"/>
              </a:rPr>
              <a:t>int</a:t>
            </a:r>
            <a:r>
              <a:rPr lang="fr-FR" sz="1800">
                <a:latin typeface="Courier New"/>
                <a:cs typeface="Courier New"/>
              </a:rPr>
              <a:t> val = </a:t>
            </a:r>
            <a:r>
              <a:rPr lang="fr-FR" sz="1800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latin typeface="Courier New"/>
                <a:cs typeface="Courier New"/>
              </a:rPr>
              <a:t>(</a:t>
            </a:r>
            <a:r>
              <a:rPr lang="fr-FR" sz="1800" err="1">
                <a:latin typeface="Courier New"/>
                <a:cs typeface="Courier New"/>
              </a:rPr>
              <a:t>array</a:t>
            </a:r>
            <a:r>
              <a:rPr lang="fr-FR" sz="1800"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latin typeface="Courier New"/>
                <a:cs typeface="Courier New"/>
              </a:rPr>
              <a:t>    return val;</a:t>
            </a:r>
          </a:p>
          <a:p>
            <a:r>
              <a:rPr lang="fr-FR" sz="1800" smtClean="0">
                <a:latin typeface="Courier New"/>
                <a:cs typeface="Courier New"/>
              </a:rPr>
              <a:t>}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*a,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5800" y="25146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3497" y="30480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81600" y="1924613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30436" y="35814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stCxn id="2" idx="7"/>
          </p:cNvCxnSpPr>
          <p:nvPr/>
        </p:nvCxnSpPr>
        <p:spPr bwMode="auto">
          <a:xfrm flipV="1">
            <a:off x="1401248" y="1600200"/>
            <a:ext cx="2484952" cy="9701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7"/>
          </p:cNvCxnSpPr>
          <p:nvPr/>
        </p:nvCxnSpPr>
        <p:spPr bwMode="auto">
          <a:xfrm flipV="1">
            <a:off x="1388945" y="1600200"/>
            <a:ext cx="2878255" cy="15035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0" idx="1"/>
          </p:cNvCxnSpPr>
          <p:nvPr/>
        </p:nvCxnSpPr>
        <p:spPr bwMode="auto">
          <a:xfrm flipH="1" flipV="1">
            <a:off x="4495800" y="1600200"/>
            <a:ext cx="808552" cy="38020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52169" y="123349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smtClean="0">
                <a:latin typeface="Calibri" pitchFamily="34" charset="0"/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8908" y="49663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smtClean="0">
                <a:latin typeface="Calibri" pitchFamily="34" charset="0"/>
              </a:rPr>
              <a:t>Reference</a:t>
            </a:r>
          </a:p>
        </p:txBody>
      </p:sp>
      <p:cxnSp>
        <p:nvCxnSpPr>
          <p:cNvPr id="22" name="Straight Connector 21"/>
          <p:cNvCxnSpPr>
            <a:stCxn id="11" idx="5"/>
          </p:cNvCxnSpPr>
          <p:nvPr/>
        </p:nvCxnSpPr>
        <p:spPr bwMode="auto">
          <a:xfrm>
            <a:off x="2645884" y="3906604"/>
            <a:ext cx="1341952" cy="104639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26150</TotalTime>
  <Words>5434</Words>
  <Application>Microsoft Macintosh PowerPoint</Application>
  <PresentationFormat>On-screen Show (4:3)</PresentationFormat>
  <Paragraphs>1164</Paragraphs>
  <Slides>60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 Narrow</vt:lpstr>
      <vt:lpstr>Calibri</vt:lpstr>
      <vt:lpstr>Century Gothic</vt:lpstr>
      <vt:lpstr>Courier</vt:lpstr>
      <vt:lpstr>Courier New</vt:lpstr>
      <vt:lpstr>ＭＳ Ｐゴシック</vt:lpstr>
      <vt:lpstr>msgothic</vt:lpstr>
      <vt:lpstr>Times New Roman</vt:lpstr>
      <vt:lpstr>Wingdings</vt:lpstr>
      <vt:lpstr>Wingdings 2</vt:lpstr>
      <vt:lpstr>Arial</vt:lpstr>
      <vt:lpstr>template2007</vt:lpstr>
      <vt:lpstr>PowerPoint Presentation</vt:lpstr>
      <vt:lpstr>Linking  15-213: Introduction to Computer Systems 13th Lecture, October 10th, 2017</vt:lpstr>
      <vt:lpstr>Today</vt:lpstr>
      <vt:lpstr>Example C Program</vt:lpstr>
      <vt:lpstr>Linking</vt:lpstr>
      <vt:lpstr>Why Linkers?</vt:lpstr>
      <vt:lpstr>Why Linkers? (cont)</vt:lpstr>
      <vt:lpstr>What Do Linkers Do?</vt:lpstr>
      <vt:lpstr>Symbols in Example C Program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Symbol Identification</vt:lpstr>
      <vt:lpstr>Local Symbols</vt:lpstr>
      <vt:lpstr>How Linker Resolves Duplicate Symbol Definitions</vt:lpstr>
      <vt:lpstr>Linker’s Symbol Rules</vt:lpstr>
      <vt:lpstr>Linker Puzzles</vt:lpstr>
      <vt:lpstr>Type Mismatch Example</vt:lpstr>
      <vt:lpstr>Global Variables</vt:lpstr>
      <vt:lpstr>Use of extern in .h Files (#1)</vt:lpstr>
      <vt:lpstr>Use of .h Files (#2)</vt:lpstr>
      <vt:lpstr>Step 2: Relocation</vt:lpstr>
      <vt:lpstr>Relocation Entries</vt:lpstr>
      <vt:lpstr>Relocated .text section</vt:lpstr>
      <vt:lpstr>Loading Executable Object Files</vt:lpstr>
      <vt:lpstr>Quiz Time!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What dynamic libraries are required?</vt:lpstr>
      <vt:lpstr>Dynamic Library Example</vt:lpstr>
      <vt:lpstr>Dynamic Linking at Load-time</vt:lpstr>
      <vt:lpstr>Dynamic Linking at Run-time</vt:lpstr>
      <vt:lpstr>Dynamic Linking at Run-time (cont)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  <vt:lpstr>Linking Recap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652</cp:revision>
  <cp:lastPrinted>2017-10-10T16:05:23Z</cp:lastPrinted>
  <dcterms:created xsi:type="dcterms:W3CDTF">2012-10-04T19:17:13Z</dcterms:created>
  <dcterms:modified xsi:type="dcterms:W3CDTF">2017-10-10T19:10:05Z</dcterms:modified>
</cp:coreProperties>
</file>