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1312" r:id="rId2"/>
    <p:sldId id="542" r:id="rId3"/>
    <p:sldId id="1286" r:id="rId4"/>
    <p:sldId id="1287" r:id="rId5"/>
    <p:sldId id="1283" r:id="rId6"/>
    <p:sldId id="1284" r:id="rId7"/>
    <p:sldId id="1308" r:id="rId8"/>
    <p:sldId id="1204" r:id="rId9"/>
    <p:sldId id="1282" r:id="rId10"/>
    <p:sldId id="1202" r:id="rId11"/>
    <p:sldId id="1252" r:id="rId12"/>
    <p:sldId id="1213" r:id="rId13"/>
    <p:sldId id="1310" r:id="rId14"/>
    <p:sldId id="1309" r:id="rId15"/>
    <p:sldId id="1289" r:id="rId16"/>
    <p:sldId id="1292" r:id="rId17"/>
    <p:sldId id="1293" r:id="rId18"/>
    <p:sldId id="1294" r:id="rId19"/>
    <p:sldId id="1295" r:id="rId20"/>
    <p:sldId id="1296" r:id="rId21"/>
    <p:sldId id="1299" r:id="rId22"/>
    <p:sldId id="1297" r:id="rId23"/>
    <p:sldId id="1216" r:id="rId24"/>
    <p:sldId id="1217" r:id="rId25"/>
    <p:sldId id="1249" r:id="rId26"/>
    <p:sldId id="1218" r:id="rId27"/>
    <p:sldId id="1219" r:id="rId28"/>
    <p:sldId id="1300" r:id="rId29"/>
    <p:sldId id="1302" r:id="rId30"/>
    <p:sldId id="1301" r:id="rId31"/>
    <p:sldId id="1303" r:id="rId32"/>
    <p:sldId id="1306" r:id="rId33"/>
    <p:sldId id="1220" r:id="rId34"/>
    <p:sldId id="1221" r:id="rId35"/>
    <p:sldId id="1222" r:id="rId36"/>
    <p:sldId id="1307" r:id="rId37"/>
    <p:sldId id="1223" r:id="rId38"/>
    <p:sldId id="1224" r:id="rId39"/>
    <p:sldId id="1253" r:id="rId40"/>
    <p:sldId id="1254" r:id="rId41"/>
    <p:sldId id="1225" r:id="rId42"/>
    <p:sldId id="1226" r:id="rId43"/>
    <p:sldId id="1261" r:id="rId44"/>
    <p:sldId id="1227" r:id="rId45"/>
    <p:sldId id="1228" r:id="rId46"/>
    <p:sldId id="1229" r:id="rId47"/>
    <p:sldId id="1230" r:id="rId48"/>
    <p:sldId id="1247" r:id="rId49"/>
    <p:sldId id="1266" r:id="rId50"/>
    <p:sldId id="1268" r:id="rId51"/>
    <p:sldId id="1269" r:id="rId52"/>
    <p:sldId id="1267" r:id="rId53"/>
    <p:sldId id="1270" r:id="rId54"/>
    <p:sldId id="1260" r:id="rId55"/>
    <p:sldId id="1272" r:id="rId56"/>
    <p:sldId id="1255" r:id="rId57"/>
    <p:sldId id="1256" r:id="rId58"/>
    <p:sldId id="1273" r:id="rId59"/>
    <p:sldId id="1274" r:id="rId60"/>
    <p:sldId id="1275" r:id="rId61"/>
    <p:sldId id="1313" r:id="rId62"/>
    <p:sldId id="1277" r:id="rId63"/>
    <p:sldId id="1276" r:id="rId64"/>
    <p:sldId id="1278" r:id="rId65"/>
    <p:sldId id="1279" r:id="rId66"/>
    <p:sldId id="1280" r:id="rId67"/>
    <p:sldId id="1250" r:id="rId68"/>
    <p:sldId id="1238" r:id="rId69"/>
    <p:sldId id="1265" r:id="rId70"/>
    <p:sldId id="1311" r:id="rId71"/>
    <p:sldId id="1232" r:id="rId72"/>
    <p:sldId id="1233" r:id="rId73"/>
    <p:sldId id="1281" r:id="rId74"/>
    <p:sldId id="1234" r:id="rId75"/>
    <p:sldId id="1235" r:id="rId76"/>
    <p:sldId id="1236" r:id="rId77"/>
    <p:sldId id="1237" r:id="rId78"/>
  </p:sldIdLst>
  <p:sldSz cx="9144000" cy="6858000" type="screen4x3"/>
  <p:notesSz cx="6985000" cy="9283700"/>
  <p:custDataLst>
    <p:tags r:id="rId8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C7C7"/>
    <a:srgbClr val="E9E1C9"/>
    <a:srgbClr val="E7DDBB"/>
    <a:srgbClr val="FF0000"/>
    <a:srgbClr val="990000"/>
    <a:srgbClr val="F6F5BD"/>
    <a:srgbClr val="BFBFBF"/>
    <a:srgbClr val="D5F1CF"/>
    <a:srgbClr val="DED8C4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99" autoAdjust="0"/>
    <p:restoredTop sz="84301" autoAdjust="0"/>
  </p:normalViewPr>
  <p:slideViewPr>
    <p:cSldViewPr snapToGrid="0" snapToObjects="1">
      <p:cViewPr varScale="1">
        <p:scale>
          <a:sx n="124" d="100"/>
          <a:sy n="124" d="100"/>
        </p:scale>
        <p:origin x="3144" y="168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6928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tags" Target="tags/tag1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561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defTabSz="929681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561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Try:</a:t>
            </a:r>
          </a:p>
          <a:p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shellx</a:t>
            </a:r>
            <a:endParaRPr lang="en-US" dirty="0" smtClean="0"/>
          </a:p>
          <a:p>
            <a:r>
              <a:rPr lang="en-US" dirty="0" smtClean="0"/>
              <a:t>&gt;/bin/</a:t>
            </a:r>
            <a:r>
              <a:rPr lang="en-US" dirty="0" err="1" smtClean="0"/>
              <a:t>ls</a:t>
            </a:r>
            <a:r>
              <a:rPr lang="en-US" dirty="0" smtClean="0"/>
              <a:t> –l </a:t>
            </a:r>
            <a:r>
              <a:rPr lang="en-US" dirty="0" err="1" smtClean="0"/>
              <a:t>csapp.c</a:t>
            </a:r>
            <a:endParaRPr lang="en-US" dirty="0" smtClean="0"/>
          </a:p>
          <a:p>
            <a:r>
              <a:rPr lang="en-US" dirty="0" smtClean="0"/>
              <a:t>&gt;./delay</a:t>
            </a:r>
            <a:r>
              <a:rPr lang="en-US" baseline="0" dirty="0" smtClean="0"/>
              <a:t> 5</a:t>
            </a:r>
          </a:p>
          <a:p>
            <a:r>
              <a:rPr lang="en-US" baseline="0" dirty="0" smtClean="0"/>
              <a:t>&gt;./delay 5 &amp;</a:t>
            </a:r>
          </a:p>
          <a:p>
            <a:r>
              <a:rPr lang="en-US" baseline="0" dirty="0" smtClean="0"/>
              <a:t>&gt;/bin/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csapp.c</a:t>
            </a:r>
            <a:endParaRPr lang="en-US" baseline="0" dirty="0" smtClean="0"/>
          </a:p>
          <a:p>
            <a:r>
              <a:rPr lang="en-US" baseline="0" dirty="0" smtClean="0"/>
              <a:t>&gt;quit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Try:</a:t>
            </a:r>
          </a:p>
          <a:p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shellx</a:t>
            </a:r>
            <a:endParaRPr lang="en-US" dirty="0" smtClean="0"/>
          </a:p>
          <a:p>
            <a:r>
              <a:rPr lang="en-US" dirty="0" smtClean="0"/>
              <a:t>&gt;/bin/</a:t>
            </a:r>
            <a:r>
              <a:rPr lang="en-US" dirty="0" err="1" smtClean="0"/>
              <a:t>ls</a:t>
            </a:r>
            <a:r>
              <a:rPr lang="en-US" dirty="0" smtClean="0"/>
              <a:t> –l </a:t>
            </a:r>
            <a:r>
              <a:rPr lang="en-US" dirty="0" err="1" smtClean="0"/>
              <a:t>csapp.c</a:t>
            </a:r>
            <a:endParaRPr lang="en-US" dirty="0" smtClean="0"/>
          </a:p>
          <a:p>
            <a:r>
              <a:rPr lang="en-US" dirty="0" smtClean="0"/>
              <a:t>&gt;./delay</a:t>
            </a:r>
            <a:r>
              <a:rPr lang="en-US" baseline="0" dirty="0" smtClean="0"/>
              <a:t> 5</a:t>
            </a:r>
          </a:p>
          <a:p>
            <a:r>
              <a:rPr lang="en-US" baseline="0" dirty="0" smtClean="0"/>
              <a:t>&gt;./delay 5 &amp;</a:t>
            </a:r>
          </a:p>
          <a:p>
            <a:r>
              <a:rPr lang="en-US" baseline="0" dirty="0" smtClean="0"/>
              <a:t>&gt;/bin/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csapp.c</a:t>
            </a:r>
            <a:endParaRPr lang="en-US" baseline="0" dirty="0" smtClean="0"/>
          </a:p>
          <a:p>
            <a:r>
              <a:rPr lang="en-US" baseline="0" dirty="0" smtClean="0"/>
              <a:t>&gt;quit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11159" y="703032"/>
            <a:ext cx="4565716" cy="34675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934" tIns="43967" rIns="87934" bIns="4396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r>
              <a:rPr lang="en-US" dirty="0" smtClean="0"/>
              <a:t>./</a:t>
            </a:r>
            <a:r>
              <a:rPr lang="en-US" dirty="0" err="1" smtClean="0"/>
              <a:t>shellex</a:t>
            </a:r>
            <a:endParaRPr lang="en-US" dirty="0" smtClean="0"/>
          </a:p>
          <a:p>
            <a:r>
              <a:rPr lang="en-US" dirty="0" smtClean="0"/>
              <a:t>&gt;./delay</a:t>
            </a:r>
            <a:r>
              <a:rPr lang="en-US" baseline="0" dirty="0" smtClean="0"/>
              <a:t> 10 &amp;</a:t>
            </a:r>
          </a:p>
          <a:p>
            <a:r>
              <a:rPr lang="en-US" baseline="0" dirty="0" smtClean="0"/>
              <a:t>&gt;/bin/</a:t>
            </a:r>
            <a:r>
              <a:rPr lang="en-US" baseline="0" dirty="0" err="1" smtClean="0"/>
              <a:t>ps</a:t>
            </a:r>
            <a:endParaRPr lang="en-US" baseline="0" dirty="0" smtClean="0"/>
          </a:p>
          <a:p>
            <a:r>
              <a:rPr lang="en-US" baseline="0" dirty="0" smtClean="0"/>
              <a:t>...</a:t>
            </a:r>
          </a:p>
          <a:p>
            <a:r>
              <a:rPr lang="en-US" baseline="0" dirty="0" smtClean="0"/>
              <a:t>&gt;/bin/</a:t>
            </a:r>
            <a:r>
              <a:rPr lang="en-US" baseline="0" dirty="0" err="1" smtClean="0"/>
              <a:t>ps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11159" y="703032"/>
            <a:ext cx="4565716" cy="34675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934" tIns="43967" rIns="87934" bIns="4396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./delay 100 &amp;</a:t>
            </a:r>
          </a:p>
          <a:p>
            <a:endParaRPr lang="en-US" dirty="0" smtClean="0"/>
          </a:p>
          <a:p>
            <a:r>
              <a:rPr lang="en-US" dirty="0" err="1" smtClean="0"/>
              <a:t>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kill -9</a:t>
            </a:r>
            <a:r>
              <a:rPr lang="en-US" baseline="0" dirty="0" smtClean="0"/>
              <a:t> XXX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ps</a:t>
            </a:r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use kill command:</a:t>
            </a:r>
          </a:p>
          <a:p>
            <a:endParaRPr lang="en-US" dirty="0" smtClean="0"/>
          </a:p>
          <a:p>
            <a:r>
              <a:rPr lang="en-US" dirty="0" smtClean="0"/>
              <a:t>./forks 17</a:t>
            </a:r>
            <a:r>
              <a:rPr lang="en-US" baseline="0" dirty="0"/>
              <a:t> </a:t>
            </a:r>
            <a:r>
              <a:rPr lang="en-US" baseline="0" dirty="0" smtClean="0"/>
              <a:t>&amp;</a:t>
            </a:r>
          </a:p>
          <a:p>
            <a:r>
              <a:rPr lang="en-US" baseline="0" dirty="0" smtClean="0"/>
              <a:t>kill  (parent)  (Only kills parent)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./forks 17 &amp;</a:t>
            </a:r>
          </a:p>
          <a:p>
            <a:r>
              <a:rPr lang="en-US" baseline="0" dirty="0" smtClean="0"/>
              <a:t>kill  (child) (Child becomes a zombie)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 to use </a:t>
            </a:r>
            <a:r>
              <a:rPr lang="en-US" dirty="0" err="1" smtClean="0"/>
              <a:t>interpositioning</a:t>
            </a:r>
            <a:r>
              <a:rPr lang="en-US" baseline="0" dirty="0" smtClean="0"/>
              <a:t>  code from previous lecture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setenv</a:t>
            </a:r>
            <a:r>
              <a:rPr lang="en-US" baseline="0" dirty="0" smtClean="0"/>
              <a:t> LD_PRELOAD ../13-ecf-procs/</a:t>
            </a:r>
            <a:r>
              <a:rPr lang="en-US" baseline="0" dirty="0" err="1" smtClean="0"/>
              <a:t>myfork.so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setenv</a:t>
            </a:r>
            <a:r>
              <a:rPr lang="en-US" baseline="0" dirty="0" smtClean="0"/>
              <a:t> CHILD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./forks 12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running:</a:t>
            </a:r>
          </a:p>
          <a:p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sigint</a:t>
            </a:r>
            <a:endParaRPr lang="en-US" dirty="0" smtClean="0"/>
          </a:p>
          <a:p>
            <a:r>
              <a:rPr lang="en-US" dirty="0" smtClean="0"/>
              <a:t>ctrl-C</a:t>
            </a:r>
          </a:p>
          <a:p>
            <a:endParaRPr lang="en-US" dirty="0" smtClean="0"/>
          </a:p>
          <a:p>
            <a:r>
              <a:rPr lang="en-US" dirty="0" smtClean="0"/>
              <a:t>Code not entirely reliable,</a:t>
            </a:r>
            <a:r>
              <a:rPr lang="en-US" baseline="0" dirty="0" smtClean="0"/>
              <a:t> if there’s a delay in pause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./forks 14</a:t>
            </a:r>
          </a:p>
          <a:p>
            <a:endParaRPr lang="en-US" dirty="0" smtClean="0"/>
          </a:p>
          <a:p>
            <a:r>
              <a:rPr lang="en-US" dirty="0" smtClean="0"/>
              <a:t>Hangs.</a:t>
            </a:r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with delays for both child &amp; parent</a:t>
            </a:r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./procmask1</a:t>
            </a:r>
          </a:p>
          <a:p>
            <a:endParaRPr lang="en-US" dirty="0" smtClean="0"/>
          </a:p>
          <a:p>
            <a:r>
              <a:rPr lang="en-US" dirty="0" err="1" smtClean="0"/>
              <a:t>setenv</a:t>
            </a:r>
            <a:r>
              <a:rPr lang="en-US" baseline="0" dirty="0" smtClean="0"/>
              <a:t> CHILD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./procmask1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Cntl</a:t>
            </a:r>
            <a:r>
              <a:rPr lang="en-US" baseline="0" dirty="0" smtClean="0"/>
              <a:t>-C to stop infinite loop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187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./procmask2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2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946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9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pstree</a:t>
            </a:r>
            <a:r>
              <a:rPr lang="en-US" dirty="0" smtClean="0"/>
              <a:t> command.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Try:</a:t>
            </a:r>
          </a:p>
          <a:p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shellx</a:t>
            </a:r>
            <a:endParaRPr lang="en-US" dirty="0" smtClean="0"/>
          </a:p>
          <a:p>
            <a:r>
              <a:rPr lang="en-US" dirty="0" smtClean="0"/>
              <a:t>&gt;/bin/</a:t>
            </a:r>
            <a:r>
              <a:rPr lang="en-US" dirty="0" err="1" smtClean="0"/>
              <a:t>ls</a:t>
            </a:r>
            <a:r>
              <a:rPr lang="en-US" dirty="0" smtClean="0"/>
              <a:t> –l </a:t>
            </a:r>
            <a:r>
              <a:rPr lang="en-US" dirty="0" err="1" smtClean="0"/>
              <a:t>csapp.c</a:t>
            </a:r>
            <a:endParaRPr lang="en-US" dirty="0" smtClean="0"/>
          </a:p>
          <a:p>
            <a:r>
              <a:rPr lang="en-US" dirty="0" smtClean="0"/>
              <a:t>&gt;./delay</a:t>
            </a:r>
            <a:r>
              <a:rPr lang="en-US" baseline="0" dirty="0" smtClean="0"/>
              <a:t> 5</a:t>
            </a:r>
          </a:p>
          <a:p>
            <a:r>
              <a:rPr lang="en-US" baseline="0" dirty="0" smtClean="0"/>
              <a:t>&gt;./delay 5 &amp;</a:t>
            </a:r>
          </a:p>
          <a:p>
            <a:r>
              <a:rPr lang="en-US" baseline="0" dirty="0" smtClean="0"/>
              <a:t>&gt;/bin/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csapp.c</a:t>
            </a:r>
            <a:endParaRPr lang="en-US" baseline="0" dirty="0" smtClean="0"/>
          </a:p>
          <a:p>
            <a:r>
              <a:rPr lang="en-US" baseline="0" dirty="0" smtClean="0"/>
              <a:t>&gt;quit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canvas.cmu.edu/courses/1221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209532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Signals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Nonlocal jumps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Process Hierarchy</a:t>
            </a:r>
            <a:endParaRPr lang="en-US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8956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8956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838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9624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526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209800" y="4038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038600" y="2971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37338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3886200" y="51054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2667000" y="5105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1981200" y="2819400"/>
            <a:ext cx="1752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200" y="3352800"/>
            <a:ext cx="21336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6388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914900" y="2959100"/>
            <a:ext cx="402019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664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65024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876800" y="3276600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 rot="13380000">
            <a:off x="5216566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3581400" y="3416300"/>
            <a:ext cx="2286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 rot="8700000" flipH="1">
            <a:off x="3807148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562600" y="3450570"/>
            <a:ext cx="304800" cy="2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248400" y="571500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Note: you can view the hierarchy using the Linux </a:t>
            </a:r>
            <a:r>
              <a:rPr lang="en-US" sz="1800" b="0" dirty="0" err="1" smtClean="0">
                <a:latin typeface="Courier New"/>
                <a:cs typeface="Courier New"/>
              </a:rPr>
              <a:t>pstree</a:t>
            </a:r>
            <a:r>
              <a:rPr lang="en-US" sz="1800" dirty="0" smtClean="0">
                <a:latin typeface="Calibri" pitchFamily="34" charset="0"/>
              </a:rPr>
              <a:t>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sh</a:t>
            </a:r>
            <a:r>
              <a:rPr lang="en-US" sz="1800" dirty="0" smtClean="0"/>
              <a:t> 			Original </a:t>
            </a:r>
            <a:r>
              <a:rPr lang="en-US" sz="1800" dirty="0"/>
              <a:t>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csh</a:t>
            </a:r>
            <a:r>
              <a:rPr lang="en-US" sz="1800" b="1" dirty="0" smtClean="0">
                <a:latin typeface="Courier New" pitchFamily="49" charset="0"/>
              </a:rPr>
              <a:t>/</a:t>
            </a:r>
            <a:r>
              <a:rPr lang="en-US" sz="1800" b="1" dirty="0" err="1" smtClean="0">
                <a:latin typeface="Courier New" pitchFamily="49" charset="0"/>
              </a:rPr>
              <a:t>tcsh</a:t>
            </a:r>
            <a:r>
              <a:rPr lang="en-US" sz="1800" dirty="0" smtClean="0">
                <a:latin typeface="Courier New" pitchFamily="49" charset="0"/>
              </a:rPr>
              <a:t> 	</a:t>
            </a:r>
            <a:r>
              <a:rPr lang="en-US" sz="1800" dirty="0" smtClean="0"/>
              <a:t>BSD </a:t>
            </a:r>
            <a:r>
              <a:rPr lang="en-US" sz="1800" dirty="0"/>
              <a:t>Unix C </a:t>
            </a:r>
            <a:r>
              <a:rPr lang="en-US" sz="1800" dirty="0" smtClean="0"/>
              <a:t>shell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</a:rPr>
              <a:t>bash</a:t>
            </a:r>
            <a:r>
              <a:rPr lang="en-US" sz="1800" dirty="0" smtClean="0">
                <a:latin typeface="Courier New" pitchFamily="49" charset="0"/>
              </a:rPr>
              <a:t> 		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+mn-lt"/>
              </a:rPr>
              <a:t>(default Linux shell)</a:t>
            </a:r>
          </a:p>
          <a:p>
            <a:pPr>
              <a:tabLst>
                <a:tab pos="1485900" algn="l"/>
              </a:tabLst>
            </a:pPr>
            <a:r>
              <a:rPr lang="en-US" sz="2200" dirty="0" smtClean="0">
                <a:latin typeface="+mn-lt"/>
              </a:rPr>
              <a:t>Simple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Described in the textbook, starting at p. 753</a:t>
            </a:r>
          </a:p>
          <a:p>
            <a:pPr lvl="1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Implementation of a very elementary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Purpose</a:t>
            </a:r>
          </a:p>
          <a:p>
            <a:pPr lvl="2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Understand what happens when you type commands</a:t>
            </a:r>
          </a:p>
          <a:p>
            <a:pPr lvl="2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Understand use and operation of process control operations</a:t>
            </a:r>
          </a:p>
          <a:p>
            <a:pPr lvl="2">
              <a:tabLst>
                <a:tab pos="1485900" algn="l"/>
              </a:tabLst>
            </a:pPr>
            <a:endParaRPr lang="en-US" sz="1800" dirty="0" smtClean="0">
              <a:latin typeface="+mn-lt"/>
            </a:endParaRPr>
          </a:p>
          <a:p>
            <a:pPr lvl="2">
              <a:tabLst>
                <a:tab pos="1485900" algn="l"/>
              </a:tabLst>
            </a:pP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Shell Example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57762" y="1207070"/>
            <a:ext cx="6587461" cy="45243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dirty="0" smtClean="0">
                <a:solidFill>
                  <a:srgbClr val="3366FF"/>
                </a:solidFill>
                <a:latin typeface="Courier New" pitchFamily="49" charset="0"/>
              </a:rPr>
              <a:t>./</a:t>
            </a:r>
            <a:r>
              <a:rPr lang="en-US" sz="1600" dirty="0" err="1" smtClean="0">
                <a:solidFill>
                  <a:srgbClr val="3366FF"/>
                </a:solidFill>
                <a:latin typeface="Courier New" pitchFamily="49" charset="0"/>
              </a:rPr>
              <a:t>shellex</a:t>
            </a:r>
            <a:endParaRPr lang="en-US" sz="1600" dirty="0" smtClean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hu-HU" sz="1600" dirty="0">
                <a:latin typeface="Courier New" pitchFamily="49" charset="0"/>
              </a:rPr>
              <a:t>&gt; /bin/ls -l csapp.c</a:t>
            </a:r>
          </a:p>
          <a:p>
            <a:r>
              <a:rPr lang="hu-HU" sz="1600" dirty="0">
                <a:latin typeface="Courier New" pitchFamily="49" charset="0"/>
              </a:rPr>
              <a:t>-rw-r--r-- 1 bryant users 23053 Jun 15  2015 csapp.c</a:t>
            </a:r>
          </a:p>
          <a:p>
            <a:r>
              <a:rPr lang="hu-HU" sz="1600" dirty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/bin/ps</a:t>
            </a:r>
          </a:p>
          <a:p>
            <a:r>
              <a:rPr lang="hu-HU" sz="1600" dirty="0">
                <a:latin typeface="Courier New" pitchFamily="49" charset="0"/>
              </a:rPr>
              <a:t>  PID TTY          TIME CMD</a:t>
            </a:r>
          </a:p>
          <a:p>
            <a:r>
              <a:rPr lang="hu-HU" sz="1600" dirty="0">
                <a:latin typeface="Courier New" pitchFamily="49" charset="0"/>
              </a:rPr>
              <a:t>31542 pts/2    00:00:01 tcsh</a:t>
            </a:r>
          </a:p>
          <a:p>
            <a:r>
              <a:rPr lang="hu-HU" sz="1600" dirty="0">
                <a:latin typeface="Courier New" pitchFamily="49" charset="0"/>
              </a:rPr>
              <a:t>32017 pts/2    00:00:00 shellex</a:t>
            </a:r>
          </a:p>
          <a:p>
            <a:r>
              <a:rPr lang="hu-HU" sz="1600" dirty="0">
                <a:latin typeface="Courier New" pitchFamily="49" charset="0"/>
              </a:rPr>
              <a:t>32019 pts/2    00:00:00 ps</a:t>
            </a:r>
          </a:p>
          <a:p>
            <a:r>
              <a:rPr lang="hu-HU" sz="1600" dirty="0" smtClean="0">
                <a:latin typeface="Courier New" pitchFamily="49" charset="0"/>
              </a:rPr>
              <a:t>&gt;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/bin/sleep 10 &amp;</a:t>
            </a:r>
          </a:p>
          <a:p>
            <a:r>
              <a:rPr lang="en-US" sz="1600" dirty="0">
                <a:latin typeface="Courier New" pitchFamily="49" charset="0"/>
              </a:rPr>
              <a:t>32031 /bin/sleep 10 &amp;</a:t>
            </a:r>
          </a:p>
          <a:p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dirty="0" smtClean="0">
                <a:solidFill>
                  <a:srgbClr val="3366FF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bin/</a:t>
            </a:r>
            <a:r>
              <a:rPr lang="en-US" sz="1600" dirty="0" err="1" smtClean="0">
                <a:solidFill>
                  <a:srgbClr val="3366FF"/>
                </a:solidFill>
                <a:latin typeface="Courier New" pitchFamily="49" charset="0"/>
              </a:rPr>
              <a:t>ps</a:t>
            </a:r>
            <a:endParaRPr lang="en-US" sz="1600" dirty="0" smtClean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PID TTY          TIME CMD</a:t>
            </a:r>
          </a:p>
          <a:p>
            <a:r>
              <a:rPr lang="en-US" sz="1600" dirty="0">
                <a:latin typeface="Courier New" pitchFamily="49" charset="0"/>
              </a:rPr>
              <a:t>31542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00:00:01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32024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emacs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32030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shellex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32031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sleep</a:t>
            </a:r>
          </a:p>
          <a:p>
            <a:r>
              <a:rPr lang="en-US" sz="1600" dirty="0">
                <a:latin typeface="Courier New" pitchFamily="49" charset="0"/>
              </a:rPr>
              <a:t>32033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 smtClean="0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r>
              <a:rPr lang="hu-HU" sz="1600" dirty="0" smtClean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quit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8766" y="1394575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Must give full pathnames for programs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3658" y="3167995"/>
            <a:ext cx="285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Run program in background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1223" y="4849502"/>
            <a:ext cx="1897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Sleep is </a:t>
            </a:r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running</a:t>
            </a:r>
          </a:p>
          <a:p>
            <a:pPr marL="63500" indent="287338"/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in </a:t>
            </a:r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784411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Shell Implementation</a:t>
            </a:r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 smtClean="0"/>
              <a:t>Basic loop</a:t>
            </a:r>
          </a:p>
          <a:p>
            <a:pPr lvl="1"/>
            <a:r>
              <a:rPr lang="en-US" sz="1400" dirty="0" smtClean="0"/>
              <a:t>Read line from command line</a:t>
            </a:r>
          </a:p>
          <a:p>
            <a:pPr lvl="1"/>
            <a:r>
              <a:rPr lang="en-US" sz="1400" dirty="0" smtClean="0"/>
              <a:t>Execute the requested operation</a:t>
            </a:r>
          </a:p>
          <a:p>
            <a:pPr lvl="2"/>
            <a:r>
              <a:rPr lang="en-US" sz="1400" dirty="0" smtClean="0"/>
              <a:t>Built-in command (only one implemented is </a:t>
            </a:r>
            <a:r>
              <a:rPr lang="en-US" sz="1400" b="1" dirty="0" smtClean="0">
                <a:latin typeface="Courier New"/>
                <a:cs typeface="Courier New"/>
              </a:rPr>
              <a:t>quit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/>
              <a:t>Load and execute program from file</a:t>
            </a:r>
            <a:endParaRPr lang="en-US" sz="1400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363303" y="3048000"/>
            <a:ext cx="5726798" cy="3429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lnSpcReduction="10000"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"&gt; 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Fgets(cmdline, MAXLINE, stdin);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evaluate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eval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sv-S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...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6324600" y="3200400"/>
            <a:ext cx="22451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 read/evaluate 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steps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9340" y="61193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19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if ((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= Fork()) == 0) {   /* Child runs user job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("%s: Command not found.\n",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/* Parent waits for foreground job to terminate */</a:t>
            </a:r>
          </a:p>
          <a:p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error");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F6F5BD"/>
                </a:solidFill>
                <a:latin typeface="Courier New"/>
                <a:cs typeface="Courier New"/>
              </a:rPr>
              <a:t>        else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printf("%d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%s",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F6F5BD"/>
                </a:solidFill>
                <a:latin typeface="Courier New"/>
                <a:cs typeface="Courier New"/>
              </a:rPr>
              <a:t>    return;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2598645"/>
            <a:ext cx="8340725" cy="4183155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2013" y="2810493"/>
            <a:ext cx="4800600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parseline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b="0" dirty="0" smtClean="0">
                <a:latin typeface="Calibri" pitchFamily="34" charset="0"/>
              </a:rPr>
              <a:t>will parse ‘</a:t>
            </a:r>
            <a:r>
              <a:rPr lang="en-US" b="0" dirty="0" err="1" smtClean="0">
                <a:latin typeface="Calibri" pitchFamily="34" charset="0"/>
              </a:rPr>
              <a:t>buf</a:t>
            </a:r>
            <a:r>
              <a:rPr lang="en-US" b="0" dirty="0" smtClean="0">
                <a:latin typeface="Calibri" pitchFamily="34" charset="0"/>
              </a:rPr>
              <a:t>’ into ‘</a:t>
            </a:r>
            <a:r>
              <a:rPr lang="en-US" b="0" dirty="0" err="1" smtClean="0">
                <a:latin typeface="Calibri" pitchFamily="34" charset="0"/>
              </a:rPr>
              <a:t>argv</a:t>
            </a:r>
            <a:r>
              <a:rPr lang="en-US" b="0" dirty="0" smtClean="0">
                <a:latin typeface="Calibri" pitchFamily="34" charset="0"/>
              </a:rPr>
              <a:t>’ and return whether or not input line ended in ‘&amp;’</a:t>
            </a:r>
          </a:p>
        </p:txBody>
      </p:sp>
    </p:spTree>
    <p:extLst>
      <p:ext uri="{BB962C8B-B14F-4D97-AF65-F5344CB8AC3E}">
        <p14:creationId xmlns:p14="http://schemas.microsoft.com/office/powerpoint/2010/main" val="1663261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048000"/>
            <a:ext cx="8340725" cy="3733800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5791" y="2586335"/>
            <a:ext cx="2736309" cy="46166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Ignore empty lines.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9067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345180"/>
            <a:ext cx="8340725" cy="343661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086135"/>
            <a:ext cx="4800600" cy="156966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If it is a ‘built in’ command, then handle it here in this program.  Otherwise fork/exec the program specified in </a:t>
            </a:r>
            <a:r>
              <a:rPr lang="en-US" b="0" dirty="0" err="1" smtClean="0">
                <a:latin typeface="+mn-lt"/>
                <a:cs typeface="Courier New" panose="02070309020205020404" pitchFamily="49" charset="0"/>
              </a:rPr>
              <a:t>argv</a:t>
            </a:r>
            <a:r>
              <a:rPr lang="en-US" b="0" dirty="0" smtClean="0">
                <a:latin typeface="+mn-lt"/>
                <a:cs typeface="Courier New" panose="02070309020205020404" pitchFamily="49" charset="0"/>
              </a:rPr>
              <a:t>[0]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4445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505200"/>
            <a:ext cx="8340725" cy="327659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086135"/>
            <a:ext cx="4800600" cy="46166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Create child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5967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4547801"/>
            <a:ext cx="8340725" cy="223399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6287" y="5203134"/>
            <a:ext cx="4800600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Start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b="0" dirty="0" smtClean="0">
                <a:latin typeface="+mn-lt"/>
                <a:cs typeface="Courier New" panose="02070309020205020404" pitchFamily="49" charset="0"/>
              </a:rPr>
              <a:t>.</a:t>
            </a:r>
          </a:p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Remember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b="0" dirty="0" smtClean="0">
                <a:latin typeface="+mn-lt"/>
                <a:cs typeface="Courier New" panose="02070309020205020404" pitchFamily="49" charset="0"/>
              </a:rPr>
              <a:t> only returns on error.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6018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Signals and Nonlocal Jumps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15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October </a:t>
            </a:r>
            <a:r>
              <a:rPr lang="en-US" sz="2000" b="0" dirty="0" smtClean="0"/>
              <a:t>17th</a:t>
            </a:r>
            <a:r>
              <a:rPr lang="en-US" sz="2000" b="0" dirty="0" smtClean="0"/>
              <a:t>, </a:t>
            </a:r>
            <a:r>
              <a:rPr lang="en-US" sz="2000" b="0" dirty="0" smtClean="0"/>
              <a:t>2017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 smtClean="0"/>
              <a:t>Randy Bryant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276" y="39238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de-DE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5734050"/>
            <a:ext cx="8340725" cy="104774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2584" y="5581471"/>
            <a:ext cx="2979391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If running child in foreground, wait until it is done.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8681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de-DE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4609" y="4925815"/>
            <a:ext cx="2979391" cy="156966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If running child in background, print </a:t>
            </a:r>
            <a:r>
              <a:rPr lang="en-US" b="0" dirty="0" err="1" smtClean="0">
                <a:latin typeface="+mn-lt"/>
                <a:cs typeface="Courier New" panose="02070309020205020404" pitchFamily="49" charset="0"/>
              </a:rPr>
              <a:t>pid</a:t>
            </a:r>
            <a:r>
              <a:rPr lang="en-US" b="0" dirty="0" smtClean="0">
                <a:latin typeface="+mn-lt"/>
                <a:cs typeface="Courier New" panose="02070309020205020404" pitchFamily="49" charset="0"/>
              </a:rPr>
              <a:t> and continue doing other stuff.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1878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de-DE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7099" y="5088078"/>
            <a:ext cx="2615951" cy="138499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latin typeface="Calibri" pitchFamily="34" charset="0"/>
              </a:rPr>
              <a:t>Oops.  </a:t>
            </a:r>
            <a:r>
              <a:rPr lang="en-US" sz="2800" b="0" i="1" dirty="0" smtClean="0">
                <a:latin typeface="Calibri" pitchFamily="34" charset="0"/>
              </a:rPr>
              <a:t>There </a:t>
            </a:r>
            <a:r>
              <a:rPr lang="en-US" sz="2800" b="0" i="1" dirty="0" smtClean="0">
                <a:latin typeface="Calibri" pitchFamily="34" charset="0"/>
              </a:rPr>
              <a:t>is a problem with this code.</a:t>
            </a:r>
          </a:p>
        </p:txBody>
      </p:sp>
    </p:spTree>
    <p:extLst>
      <p:ext uri="{BB962C8B-B14F-4D97-AF65-F5344CB8AC3E}">
        <p14:creationId xmlns:p14="http://schemas.microsoft.com/office/powerpoint/2010/main" val="1335963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3503612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Our example 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</a:t>
            </a:r>
            <a:r>
              <a:rPr lang="en-GB" dirty="0" smtClean="0"/>
              <a:t> run </a:t>
            </a:r>
            <a:r>
              <a:rPr lang="en-GB" dirty="0"/>
              <a:t>the kernel out of </a:t>
            </a:r>
            <a:r>
              <a:rPr lang="en-GB" dirty="0" smtClean="0"/>
              <a:t>memory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 smtClean="0"/>
              <a:t>Signals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Nonlocal jumps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kin </a:t>
            </a:r>
            <a:r>
              <a:rPr lang="en-US" dirty="0"/>
              <a:t>to exceptions and interrupts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ent </a:t>
            </a:r>
            <a:r>
              <a:rPr lang="en-US" dirty="0"/>
              <a:t>from the kernel (sometimes at the request of another process) to a process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ignal </a:t>
            </a:r>
            <a:r>
              <a:rPr lang="en-US" dirty="0"/>
              <a:t>type is identified by small integer ID’s (1-30)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73370"/>
              </p:ext>
            </p:extLst>
          </p:nvPr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94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21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200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User typed ctrl-c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dirty="0" smtClean="0"/>
              <a:t>Kernel </a:t>
            </a:r>
            <a:r>
              <a:rPr lang="en-US" i="1" dirty="0" smtClean="0">
                <a:solidFill>
                  <a:srgbClr val="C00000"/>
                </a:solidFill>
              </a:rPr>
              <a:t>sends</a:t>
            </a:r>
            <a:r>
              <a:rPr lang="en-US" dirty="0" smtClean="0"/>
              <a:t> (delivers) a signal to a </a:t>
            </a:r>
            <a:r>
              <a:rPr lang="en-US" i="1" dirty="0" smtClean="0">
                <a:solidFill>
                  <a:srgbClr val="C00000"/>
                </a:solidFill>
              </a:rPr>
              <a:t>destination process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by updating some state in the context of the destination process</a:t>
            </a:r>
          </a:p>
          <a:p>
            <a:endParaRPr lang="en-US" dirty="0" smtClean="0"/>
          </a:p>
          <a:p>
            <a:r>
              <a:rPr lang="en-US" dirty="0" smtClean="0"/>
              <a:t>Kernel sends a signal for one of the following reasons:</a:t>
            </a:r>
          </a:p>
          <a:p>
            <a:pPr lvl="1"/>
            <a:r>
              <a:rPr lang="en-US" dirty="0" smtClean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dirty="0" smtClean="0"/>
              <a:t>Another process has invoked the </a:t>
            </a:r>
            <a:r>
              <a:rPr lang="en-US" b="1" dirty="0" smtClean="0">
                <a:latin typeface="Courier New" pitchFamily="49" charset="0"/>
              </a:rPr>
              <a:t>kill</a:t>
            </a:r>
            <a:r>
              <a:rPr lang="en-US" dirty="0" smtClean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9" y="4817576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5730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8056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9" y="485646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7259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User level</a:t>
            </a:r>
          </a:p>
        </p:txBody>
      </p:sp>
      <p:sp>
        <p:nvSpPr>
          <p:cNvPr id="9" name="Right Arrow 8"/>
          <p:cNvSpPr/>
          <p:nvPr/>
        </p:nvSpPr>
        <p:spPr bwMode="auto">
          <a:xfrm rot="5233810">
            <a:off x="703166" y="4570333"/>
            <a:ext cx="2847712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Sends to 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5633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from last lecture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Events that require nonstandard control flow</a:t>
            </a:r>
          </a:p>
          <a:p>
            <a:pPr lvl="1"/>
            <a:r>
              <a:rPr lang="en-US" dirty="0" smtClean="0"/>
              <a:t>Generated externally (interrupts) or internally (traps and faults)</a:t>
            </a:r>
          </a:p>
          <a:p>
            <a:endParaRPr lang="en-US" dirty="0" smtClean="0"/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At any given time, system has multiple active processes</a:t>
            </a:r>
          </a:p>
          <a:p>
            <a:pPr lvl="1"/>
            <a:r>
              <a:rPr lang="en-US" dirty="0" smtClean="0"/>
              <a:t>Only one can execute at a time on any single core</a:t>
            </a:r>
          </a:p>
          <a:p>
            <a:pPr lvl="1"/>
            <a:r>
              <a:rPr lang="en-US" dirty="0" smtClean="0"/>
              <a:t>Each process appears to have total control of </a:t>
            </a:r>
            <a:br>
              <a:rPr lang="en-US" dirty="0" smtClean="0"/>
            </a:br>
            <a:r>
              <a:rPr lang="en-US" dirty="0" smtClean="0"/>
              <a:t>processor + private memory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197678"/>
            <a:ext cx="9144001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53424" y="4821793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7635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704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43571" y="4749284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9117" y="1290473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28" name="Right Arrow 27"/>
          <p:cNvSpPr/>
          <p:nvPr/>
        </p:nvSpPr>
        <p:spPr bwMode="auto">
          <a:xfrm rot="20015907">
            <a:off x="1987298" y="4960167"/>
            <a:ext cx="4593911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Received by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11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197678"/>
            <a:ext cx="9144001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53424" y="486022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8970" y="1290473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4040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Receiving a Signal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366125" cy="497205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 smtClean="0"/>
          </a:p>
          <a:p>
            <a:r>
              <a:rPr lang="en-US" dirty="0" smtClean="0"/>
              <a:t>Some possible </a:t>
            </a:r>
            <a:r>
              <a:rPr lang="en-US" dirty="0"/>
              <a:t>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</a:t>
            </a:r>
            <a:r>
              <a:rPr lang="en-US" dirty="0" smtClean="0"/>
              <a:t>called </a:t>
            </a:r>
            <a:r>
              <a:rPr lang="en-US" b="1" i="1" dirty="0" smtClean="0">
                <a:solidFill>
                  <a:srgbClr val="C00000"/>
                </a:solidFill>
              </a:rPr>
              <a:t>signal </a:t>
            </a:r>
            <a:r>
              <a:rPr lang="en-US" b="1" i="1" dirty="0">
                <a:solidFill>
                  <a:srgbClr val="C00000"/>
                </a:solidFill>
              </a:rPr>
              <a:t>handler</a:t>
            </a:r>
          </a:p>
          <a:p>
            <a:pPr lvl="2"/>
            <a:r>
              <a:rPr lang="en-US" dirty="0"/>
              <a:t>Akin to a hardware exception handler being called in response to an asynchronous </a:t>
            </a:r>
            <a:r>
              <a:rPr lang="en-US" dirty="0" smtClean="0"/>
              <a:t>interrupt: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3424238" y="4810118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3430588" y="5414956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 flipH="1">
            <a:off x="5829300" y="54213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6"/>
          <p:cNvSpPr>
            <a:spLocks noChangeShapeType="1"/>
          </p:cNvSpPr>
          <p:nvPr/>
        </p:nvSpPr>
        <p:spPr bwMode="auto">
          <a:xfrm flipH="1" flipV="1">
            <a:off x="3427413" y="5541956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7"/>
          <p:cNvSpPr>
            <a:spLocks noChangeShapeType="1"/>
          </p:cNvSpPr>
          <p:nvPr/>
        </p:nvSpPr>
        <p:spPr bwMode="auto">
          <a:xfrm>
            <a:off x="3425825" y="5549893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3613150" y="4813293"/>
            <a:ext cx="201636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(2) Control passes </a:t>
            </a:r>
          </a:p>
          <a:p>
            <a:r>
              <a:rPr lang="en-US" sz="1600" i="1">
                <a:latin typeface="Helvetica" charset="0"/>
              </a:rPr>
              <a:t>to signal handler </a:t>
            </a: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5899150" y="5397493"/>
            <a:ext cx="149225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(3) Signal  handler runs</a:t>
            </a: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3671888" y="5861043"/>
            <a:ext cx="1947832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(4) Signal handler</a:t>
            </a:r>
          </a:p>
          <a:p>
            <a:r>
              <a:rPr lang="en-US" sz="1600" i="1">
                <a:latin typeface="Helvetica" charset="0"/>
              </a:rPr>
              <a:t>returns to </a:t>
            </a:r>
          </a:p>
          <a:p>
            <a:r>
              <a:rPr lang="en-US" sz="1600" i="1">
                <a:latin typeface="Helvetica" charset="0"/>
              </a:rPr>
              <a:t>next instruction</a:t>
            </a:r>
          </a:p>
        </p:txBody>
      </p:sp>
      <p:sp>
        <p:nvSpPr>
          <p:cNvPr id="12" name="Text Box 101"/>
          <p:cNvSpPr txBox="1">
            <a:spLocks noChangeArrowheads="1"/>
          </p:cNvSpPr>
          <p:nvPr/>
        </p:nvSpPr>
        <p:spPr bwMode="auto">
          <a:xfrm>
            <a:off x="2921000" y="5132381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2921000" y="5329231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965200" y="4787893"/>
            <a:ext cx="1979613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r"/>
            <a:r>
              <a:rPr lang="en-US" sz="1600" i="1" dirty="0">
                <a:latin typeface="Helvetica" charset="0"/>
              </a:rPr>
              <a:t>(1) Signal received by process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35678"/>
            <a:ext cx="8915400" cy="762000"/>
          </a:xfrm>
        </p:spPr>
        <p:txBody>
          <a:bodyPr/>
          <a:lstStyle/>
          <a:p>
            <a:r>
              <a:rPr lang="en-US" dirty="0" smtClean="0"/>
              <a:t>Signal Concepts: Pending and Blocked Signals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8548687" cy="46148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pending signal is received at most once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Pending/Blocked Bits	</a:t>
            </a:r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676400"/>
            <a:ext cx="8419883" cy="3700462"/>
          </a:xfrm>
        </p:spPr>
        <p:txBody>
          <a:bodyPr/>
          <a:lstStyle/>
          <a:p>
            <a:r>
              <a:rPr lang="en-US" dirty="0" smtClean="0"/>
              <a:t>Kernel maintains </a:t>
            </a:r>
            <a:r>
              <a:rPr lang="en-US" dirty="0" smtClean="0">
                <a:latin typeface="Courier New" pitchFamily="49" charset="0"/>
              </a:rPr>
              <a:t>pending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blocked</a:t>
            </a:r>
            <a:r>
              <a:rPr lang="en-US" dirty="0" smtClean="0"/>
              <a:t> bit vectors in the context of each process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: represents the set of pending signals</a:t>
            </a:r>
          </a:p>
          <a:p>
            <a:pPr lvl="2"/>
            <a:r>
              <a:rPr lang="en-US" dirty="0" smtClean="0"/>
              <a:t>Kernel sets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delivered</a:t>
            </a:r>
          </a:p>
          <a:p>
            <a:pPr lvl="2"/>
            <a:r>
              <a:rPr lang="en-US" dirty="0" smtClean="0"/>
              <a:t>Kernel clears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received 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blocked</a:t>
            </a:r>
            <a:r>
              <a:rPr lang="en-US" dirty="0" smtClean="0"/>
              <a:t>: represents the set of blocked signals</a:t>
            </a:r>
          </a:p>
          <a:p>
            <a:pPr lvl="2"/>
            <a:r>
              <a:rPr lang="en-US" dirty="0" smtClean="0"/>
              <a:t>Can be set and cleared by using the </a:t>
            </a:r>
            <a:r>
              <a:rPr lang="en-US" b="1" dirty="0" err="1" smtClean="0">
                <a:latin typeface="Courier New" pitchFamily="49" charset="0"/>
              </a:rPr>
              <a:t>sigprocmask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smtClean="0"/>
              <a:t>Also referred to as the </a:t>
            </a:r>
            <a:r>
              <a:rPr lang="en-US" i="1" dirty="0" smtClean="0"/>
              <a:t>signal mask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8" y="486022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4" y="127635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28" name="Right Arrow 27"/>
          <p:cNvSpPr/>
          <p:nvPr/>
        </p:nvSpPr>
        <p:spPr bwMode="auto">
          <a:xfrm rot="6894845" flipV="1">
            <a:off x="901998" y="3871557"/>
            <a:ext cx="4422714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Sends to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20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 dirty="0" smtClean="0"/>
              <a:t>Sending Signals: Process </a:t>
            </a:r>
            <a:r>
              <a:rPr lang="en-US" dirty="0"/>
              <a:t>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55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/>
                <a:cs typeface="Courier New"/>
              </a:rPr>
              <a:t>getpgrp</a:t>
            </a:r>
            <a:r>
              <a:rPr lang="en-US" sz="1800" b="1" dirty="0" smtClean="0">
                <a:solidFill>
                  <a:schemeClr val="tx2"/>
                </a:solidFill>
                <a:latin typeface="Courier New"/>
                <a:cs typeface="Courier New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Return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Change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a </a:t>
            </a: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process (see text for details)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Sending Signals with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/bin/kill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 smtClean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</a:t>
            </a:r>
            <a:r>
              <a:rPr lang="en-US" b="1" dirty="0" smtClean="0">
                <a:latin typeface="Courier New" pitchFamily="49" charset="0"/>
              </a:rPr>
              <a:t>24818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process 24818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–</a:t>
            </a:r>
            <a:r>
              <a:rPr lang="en-US" b="1" dirty="0" smtClean="0">
                <a:latin typeface="Courier New" pitchFamily="49" charset="0"/>
              </a:rPr>
              <a:t>24817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every process in process group </a:t>
            </a:r>
            <a:r>
              <a:rPr lang="en-US" sz="1800" dirty="0" smtClean="0">
                <a:ea typeface="+mn-ea"/>
                <a:cs typeface="+mn-cs"/>
              </a:rPr>
              <a:t>24817</a:t>
            </a:r>
            <a:endParaRPr lang="en-US" sz="1800" dirty="0">
              <a:ea typeface="+mn-ea"/>
              <a:cs typeface="+mn-cs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Child1</a:t>
            </a:r>
            <a:r>
              <a:rPr lang="en-US" sz="1600" b="1" dirty="0">
                <a:latin typeface="Courier New" pitchFamily="49" charset="0"/>
              </a:rPr>
              <a:t>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</a:t>
            </a:r>
            <a:r>
              <a:rPr lang="en-US" sz="1600" b="1" dirty="0" smtClean="0">
                <a:latin typeface="Courier New" pitchFamily="49" charset="0"/>
              </a:rPr>
              <a:t> /bin/kill </a:t>
            </a:r>
            <a:r>
              <a:rPr lang="en-US" sz="1600" b="1" dirty="0">
                <a:latin typeface="Courier New" pitchFamily="49" charset="0"/>
              </a:rPr>
              <a:t>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Typing ctrl-c (ctrl-z) </a:t>
            </a:r>
            <a:r>
              <a:rPr lang="en-US" sz="2000" dirty="0" smtClean="0"/>
              <a:t>causes the kernel to send </a:t>
            </a:r>
            <a:r>
              <a:rPr lang="en-US" sz="2000" dirty="0"/>
              <a:t>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(cont.)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Spawning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 smtClean="0"/>
              <a:t>One call, two returns</a:t>
            </a:r>
          </a:p>
          <a:p>
            <a:r>
              <a:rPr lang="en-US" dirty="0" smtClean="0"/>
              <a:t>Process completion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 smtClean="0"/>
              <a:t>One call, no return</a:t>
            </a:r>
          </a:p>
          <a:p>
            <a:r>
              <a:rPr lang="en-US" dirty="0" smtClean="0"/>
              <a:t>Reaping and waiting for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Loading and running programs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(or variant)</a:t>
            </a:r>
          </a:p>
          <a:p>
            <a:pPr lvl="1"/>
            <a:r>
              <a:rPr lang="en-US" dirty="0" smtClean="0"/>
              <a:t>One call, (normally) no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197678"/>
            <a:ext cx="7696200" cy="531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fork12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4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[i] = fork())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Child: Infinite Loop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endParaRPr lang="da-DK" sz="1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da-DK" sz="1400" dirty="0" smtClean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"Killing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process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[i]);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kill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[i], SIGINT);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"Child %d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with exit status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4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4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"Child %d terminated abnormally\n"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47584" y="61722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1085850"/>
          </a:xfrm>
        </p:spPr>
        <p:txBody>
          <a:bodyPr/>
          <a:lstStyle/>
          <a:p>
            <a:r>
              <a:rPr lang="en-US" dirty="0"/>
              <a:t>Suppose</a:t>
            </a:r>
            <a:r>
              <a:rPr lang="en-US" dirty="0" smtClean="0"/>
              <a:t> kernel </a:t>
            </a:r>
            <a:r>
              <a:rPr lang="en-US" dirty="0"/>
              <a:t>is returning from an exception handler and is ready to pass control to process </a:t>
            </a:r>
            <a:r>
              <a:rPr lang="en-US" i="1" dirty="0" err="1"/>
              <a:t>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815644" y="44946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15644" y="40692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15644" y="49201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15644" y="36378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15644" y="32124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37666" y="2590800"/>
            <a:ext cx="107593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q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0658" y="25908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590800" y="32156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416300" y="25908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118100" y="32766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8100" y="36909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18100" y="41036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00638" y="45402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118100" y="49974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8" name="AutoShape 27"/>
          <p:cNvSpPr>
            <a:spLocks/>
          </p:cNvSpPr>
          <p:nvPr/>
        </p:nvSpPr>
        <p:spPr bwMode="auto">
          <a:xfrm>
            <a:off x="6553200" y="36367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632575" y="36579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553200" y="45062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632575" y="45274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990600" y="31623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2584450" y="49133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184650" y="40751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11" idx="1"/>
            <a:endCxn id="25" idx="0"/>
          </p:cNvCxnSpPr>
          <p:nvPr/>
        </p:nvCxnSpPr>
        <p:spPr bwMode="auto">
          <a:xfrm rot="16200000" flipH="1">
            <a:off x="3171424" y="30556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25" idx="1"/>
            <a:endCxn id="24" idx="0"/>
          </p:cNvCxnSpPr>
          <p:nvPr/>
        </p:nvCxnSpPr>
        <p:spPr bwMode="auto">
          <a:xfrm rot="16200000" flipH="1" flipV="1">
            <a:off x="3178937" y="39076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4191000" y="2133600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Suppose</a:t>
            </a:r>
            <a:r>
              <a:rPr lang="en-US" dirty="0" smtClean="0"/>
              <a:t> kernel </a:t>
            </a:r>
            <a:r>
              <a:rPr lang="en-US" dirty="0"/>
              <a:t>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If  </a:t>
            </a:r>
            <a:r>
              <a:rPr lang="en-US" dirty="0"/>
              <a:t>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 smtClean="0"/>
              <a:t>The </a:t>
            </a:r>
            <a:r>
              <a:rPr lang="en-US" dirty="0"/>
              <a:t>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</a:t>
            </a:r>
            <a:r>
              <a:rPr lang="en-US" dirty="0" smtClean="0"/>
              <a:t>a user-level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181600" cy="573087"/>
          </a:xfrm>
        </p:spPr>
        <p:txBody>
          <a:bodyPr/>
          <a:lstStyle/>
          <a:p>
            <a:r>
              <a:rPr lang="en-US" dirty="0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76200" y="967799"/>
            <a:ext cx="8991600" cy="550920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BA8C1C"/>
                </a:solidFill>
                <a:latin typeface="Courier New"/>
                <a:cs typeface="Courier New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SIGINT handler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Courier New"/>
                <a:cs typeface="Courier New"/>
              </a:rPr>
              <a:t>"So you think you can stop the bomb with ctrl-c, do you?\n"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Courier New"/>
                <a:cs typeface="Courier New"/>
              </a:rPr>
              <a:t>"Well..."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 dirty="0">
                <a:solidFill>
                  <a:srgbClr val="B7898A"/>
                </a:solidFill>
                <a:latin typeface="Courier New"/>
                <a:cs typeface="Courier New"/>
              </a:rPr>
              <a:t>"OK. :-)\n"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o-RO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Install the SIGINT handler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(signal(SIGINT, sigint_handler) == SIG_ERR)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unix_error(</a:t>
            </a:r>
            <a:r>
              <a:rPr lang="ro-RO" sz="1600" dirty="0">
                <a:solidFill>
                  <a:srgbClr val="B7898A"/>
                </a:solidFill>
                <a:latin typeface="Courier New"/>
                <a:cs typeface="Courier New"/>
              </a:rPr>
              <a:t>"signal error"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Wait for the receipt of a signal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pause();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6078" y="6096000"/>
            <a:ext cx="86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sigint.c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</a:t>
            </a:r>
            <a:r>
              <a:rPr lang="en-US" dirty="0" smtClean="0"/>
              <a:t>(not process) that </a:t>
            </a:r>
            <a:r>
              <a:rPr lang="en-US" dirty="0"/>
              <a:t>runs concurrently with the main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But, this flow exists only until returns to main program</a:t>
            </a:r>
            <a:endParaRPr lang="en-US" dirty="0"/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1528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</a:t>
            </a:r>
            <a:r>
              <a:rPr lang="en-US" sz="1800" b="1" dirty="0" smtClean="0">
                <a:latin typeface="Calibri" pitchFamily="34" charset="0"/>
              </a:rPr>
              <a:t>delivered</a:t>
            </a:r>
          </a:p>
          <a:p>
            <a:r>
              <a:rPr lang="en-US" sz="1800" dirty="0" smtClean="0">
                <a:latin typeface="Calibri" pitchFamily="34" charset="0"/>
              </a:rPr>
              <a:t>to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3131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</a:t>
            </a:r>
            <a:r>
              <a:rPr lang="en-US" sz="1800" b="1" dirty="0" smtClean="0">
                <a:latin typeface="Calibri" pitchFamily="34" charset="0"/>
              </a:rPr>
              <a:t>received</a:t>
            </a:r>
          </a:p>
          <a:p>
            <a:r>
              <a:rPr lang="en-US" sz="1800" dirty="0" smtClean="0">
                <a:latin typeface="Calibri" pitchFamily="34" charset="0"/>
              </a:rPr>
              <a:t>by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chemeClr val="accent6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(handler)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Signal Handlers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 smtClean="0"/>
              <a:t>Handlers can be interrupted by other handlers</a:t>
            </a:r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2844290" y="28225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2850640" y="34274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 flipV="1">
            <a:off x="5198533" y="4116924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2845877" y="410844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033202" y="2825740"/>
            <a:ext cx="2051032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(2) Control </a:t>
            </a:r>
            <a:r>
              <a:rPr lang="en-US" sz="1600" i="1" dirty="0">
                <a:latin typeface="Helvetica" charset="0"/>
              </a:rPr>
              <a:t>passes </a:t>
            </a:r>
            <a:r>
              <a:rPr lang="en-US" sz="1600" i="1" dirty="0" smtClean="0">
                <a:latin typeface="Helvetica" charset="0"/>
              </a:rPr>
              <a:t>to handler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2017189" y="2286000"/>
            <a:ext cx="1644643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Main program</a:t>
            </a:r>
          </a:p>
        </p:txBody>
      </p:sp>
      <p:sp>
        <p:nvSpPr>
          <p:cNvPr id="10" name="Rectangle 100"/>
          <p:cNvSpPr>
            <a:spLocks noChangeArrowheads="1"/>
          </p:cNvSpPr>
          <p:nvPr/>
        </p:nvSpPr>
        <p:spPr bwMode="auto">
          <a:xfrm>
            <a:off x="5612346" y="4571994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(5) Handler T</a:t>
            </a:r>
            <a:endParaRPr lang="en-US" sz="1600" i="1" dirty="0">
              <a:latin typeface="Helvetica" charset="0"/>
            </a:endParaRPr>
          </a:p>
          <a:p>
            <a:r>
              <a:rPr lang="en-US" sz="1600" i="1" dirty="0">
                <a:latin typeface="Helvetica" charset="0"/>
              </a:rPr>
              <a:t>returns to </a:t>
            </a:r>
            <a:r>
              <a:rPr lang="en-US" sz="1600" i="1" dirty="0" smtClean="0">
                <a:latin typeface="Helvetica" charset="0"/>
              </a:rPr>
              <a:t>handler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2341052" y="3144828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2341052" y="3849678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 dirty="0" err="1">
                <a:latin typeface="Helvetica" charset="0"/>
              </a:rPr>
              <a:t>I</a:t>
            </a:r>
            <a:r>
              <a:rPr lang="en-US" sz="1600" i="1" baseline="-25000" dirty="0" err="1">
                <a:latin typeface="Helvetica" charset="0"/>
              </a:rPr>
              <a:t>next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436033" y="31051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(1) Program catches signal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4595290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Handler S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6949024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Handler T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3369734" y="3600457"/>
            <a:ext cx="185420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(3) Program catches signal 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7" name="Line 93"/>
          <p:cNvSpPr>
            <a:spLocks noChangeShapeType="1"/>
          </p:cNvSpPr>
          <p:nvPr/>
        </p:nvSpPr>
        <p:spPr bwMode="auto">
          <a:xfrm>
            <a:off x="5231890" y="34321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5225540" y="40243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5357301" y="3409940"/>
            <a:ext cx="211453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(4)  </a:t>
            </a:r>
            <a:r>
              <a:rPr lang="en-US" sz="1600" i="1" dirty="0">
                <a:latin typeface="Helvetica" charset="0"/>
              </a:rPr>
              <a:t>Control passes </a:t>
            </a:r>
            <a:r>
              <a:rPr lang="en-US" sz="1600" i="1" dirty="0" smtClean="0">
                <a:latin typeface="Helvetica" charset="0"/>
              </a:rPr>
              <a:t>to handler 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7606790" y="4079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5231890" y="4206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 flipH="1" flipV="1">
            <a:off x="2836333" y="4040723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3529546" y="4698994"/>
            <a:ext cx="1478488" cy="107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(6) Handler S</a:t>
            </a:r>
            <a:endParaRPr lang="en-US" sz="1600" i="1" dirty="0">
              <a:latin typeface="Helvetica" charset="0"/>
            </a:endParaRPr>
          </a:p>
          <a:p>
            <a:r>
              <a:rPr lang="en-US" sz="1600" i="1" dirty="0">
                <a:latin typeface="Helvetica" charset="0"/>
              </a:rPr>
              <a:t>returns to </a:t>
            </a:r>
            <a:r>
              <a:rPr lang="en-US" sz="1600" i="1" dirty="0" smtClean="0">
                <a:latin typeface="Helvetica" charset="0"/>
              </a:rPr>
              <a:t>main program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436033" y="39306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(7) Main program resumes </a:t>
            </a:r>
            <a:endParaRPr lang="en-US" sz="1600" i="1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5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execve</a:t>
            </a:r>
            <a:r>
              <a:rPr lang="en-US" sz="3400" dirty="0" smtClean="0">
                <a:latin typeface="Courier" pitchFamily="49" charset="0"/>
              </a:rPr>
              <a:t>:</a:t>
            </a:r>
            <a:r>
              <a:rPr lang="en-US" sz="3400" dirty="0" smtClean="0"/>
              <a:t> </a:t>
            </a:r>
            <a:r>
              <a:rPr lang="en-US" sz="3400" dirty="0"/>
              <a:t>Loading and </a:t>
            </a:r>
            <a:r>
              <a:rPr lang="en-US" sz="3400" dirty="0" smtClean="0"/>
              <a:t>Running </a:t>
            </a:r>
            <a:r>
              <a:rPr lang="en-US" sz="3400" dirty="0"/>
              <a:t>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execve</a:t>
            </a:r>
            <a:r>
              <a:rPr lang="en-US" sz="2000" dirty="0" smtClean="0">
                <a:latin typeface="Courier New"/>
                <a:cs typeface="Courier New"/>
              </a:rPr>
              <a:t>(char *filename, char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 err="1" smtClean="0">
                <a:latin typeface="Courier New"/>
                <a:cs typeface="Courier New"/>
              </a:rPr>
              <a:t>argv</a:t>
            </a:r>
            <a:r>
              <a:rPr lang="en-US" sz="2000" dirty="0" smtClean="0">
                <a:latin typeface="Courier New"/>
                <a:cs typeface="Courier New"/>
              </a:rPr>
              <a:t>[], char *</a:t>
            </a:r>
            <a:r>
              <a:rPr lang="en-US" sz="2000" dirty="0" err="1" smtClean="0">
                <a:latin typeface="Courier New"/>
                <a:cs typeface="Courier New"/>
              </a:rPr>
              <a:t>envp</a:t>
            </a:r>
            <a:r>
              <a:rPr lang="en-US" sz="2000" dirty="0" smtClean="0">
                <a:latin typeface="Courier New"/>
                <a:cs typeface="Courier New"/>
              </a:rPr>
              <a:t>[</a:t>
            </a:r>
            <a:r>
              <a:rPr lang="en-US" sz="2000" dirty="0">
                <a:latin typeface="Courier New"/>
                <a:cs typeface="Courier New"/>
              </a:rPr>
              <a:t>]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dirty="0" smtClean="0"/>
          </a:p>
          <a:p>
            <a:r>
              <a:rPr lang="en-US" dirty="0" smtClean="0"/>
              <a:t>Loads </a:t>
            </a:r>
            <a:r>
              <a:rPr lang="en-US" dirty="0"/>
              <a:t>and </a:t>
            </a:r>
            <a:r>
              <a:rPr lang="en-US" dirty="0" smtClean="0"/>
              <a:t>runs in the current process: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xecutable  file 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 smtClean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 smtClean="0">
                <a:latin typeface="Calibri"/>
                <a:ea typeface="+mn-ea"/>
                <a:cs typeface="Calibri"/>
              </a:rPr>
              <a:t>(e.g., 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 smtClean="0">
                <a:latin typeface="Calibri"/>
                <a:ea typeface="+mn-ea"/>
                <a:cs typeface="Calibri"/>
              </a:rPr>
              <a:t>)</a:t>
            </a:r>
            <a:endParaRPr lang="en-US" dirty="0" smtClean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 smtClean="0"/>
              <a:t>…with argument list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 smtClean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 smtClean="0"/>
              <a:t>…and  environment variable </a:t>
            </a:r>
            <a:r>
              <a:rPr lang="en-US" dirty="0" smtClean="0">
                <a:latin typeface="Calibri"/>
                <a:ea typeface="+mn-ea"/>
                <a:cs typeface="Calibri"/>
              </a:rPr>
              <a:t>list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 smtClean="0"/>
              <a:t>“</a:t>
            </a:r>
            <a:r>
              <a:rPr lang="en-US" dirty="0"/>
              <a:t>name=value” </a:t>
            </a:r>
            <a:r>
              <a:rPr lang="en-US" dirty="0" smtClean="0"/>
              <a:t>strings (e.g., </a:t>
            </a:r>
            <a:r>
              <a:rPr lang="en-US" dirty="0" smtClean="0">
                <a:latin typeface="Courier New"/>
                <a:cs typeface="Courier New"/>
              </a:rPr>
              <a:t>USER=</a:t>
            </a:r>
            <a:r>
              <a:rPr lang="en-US" dirty="0" err="1" smtClean="0">
                <a:latin typeface="Courier New"/>
                <a:cs typeface="Courier New"/>
              </a:rPr>
              <a:t>droh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getenv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putenv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printenv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 smtClean="0"/>
              <a:t>Overwrites code, data, and stack</a:t>
            </a:r>
          </a:p>
          <a:p>
            <a:pPr lvl="1"/>
            <a:r>
              <a:rPr lang="en-US" dirty="0" smtClean="0"/>
              <a:t>Retains PID, open files and signal context</a:t>
            </a:r>
          </a:p>
          <a:p>
            <a:r>
              <a:rPr lang="en-US" dirty="0" smtClean="0"/>
              <a:t>Called </a:t>
            </a:r>
            <a:r>
              <a:rPr lang="en-US" dirty="0" smtClean="0">
                <a:solidFill>
                  <a:srgbClr val="FF0000"/>
                </a:solidFill>
              </a:rPr>
              <a:t>once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never </a:t>
            </a:r>
            <a:r>
              <a:rPr lang="en-US" dirty="0" smtClean="0"/>
              <a:t>returns</a:t>
            </a:r>
          </a:p>
          <a:p>
            <a:pPr lvl="1"/>
            <a:r>
              <a:rPr lang="en-US" dirty="0" smtClean="0"/>
              <a:t>…except if there is an error</a:t>
            </a:r>
          </a:p>
        </p:txBody>
      </p:sp>
    </p:spTree>
    <p:extLst>
      <p:ext uri="{BB962C8B-B14F-4D97-AF65-F5344CB8AC3E}">
        <p14:creationId xmlns:p14="http://schemas.microsoft.com/office/powerpoint/2010/main" val="31177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and Unblocking Signals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blocking mechanism	</a:t>
            </a:r>
          </a:p>
          <a:p>
            <a:pPr lvl="1"/>
            <a:r>
              <a:rPr lang="en-US" dirty="0" smtClean="0"/>
              <a:t>Kernel blocks any pending signals of type currently being handled. </a:t>
            </a:r>
          </a:p>
          <a:p>
            <a:pPr lvl="1"/>
            <a:r>
              <a:rPr lang="en-US" dirty="0" smtClean="0"/>
              <a:t>E.g., A SIGINT handler can’t be interrupted by another SIGINT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Explicit blocking and unblocking mechanism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sigprocmask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function</a:t>
            </a:r>
          </a:p>
          <a:p>
            <a:pPr lvl="1"/>
            <a:endParaRPr lang="en-US" dirty="0"/>
          </a:p>
          <a:p>
            <a:r>
              <a:rPr lang="en-US" dirty="0" smtClean="0"/>
              <a:t>Supporting functions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sigemptyset</a:t>
            </a:r>
            <a:r>
              <a:rPr lang="en-US" dirty="0" smtClean="0"/>
              <a:t> – Create empty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sigfillset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– Add every signal number to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sigaddset</a:t>
            </a:r>
            <a:r>
              <a:rPr lang="en-US" dirty="0" smtClean="0"/>
              <a:t> – Add signal number to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sigdelset</a:t>
            </a:r>
            <a:r>
              <a:rPr lang="en-US" dirty="0" smtClean="0"/>
              <a:t> – Delete signal number from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6119982" cy="762000"/>
          </a:xfrm>
        </p:spPr>
        <p:txBody>
          <a:bodyPr/>
          <a:lstStyle/>
          <a:p>
            <a:r>
              <a:rPr lang="en-US" dirty="0" smtClean="0"/>
              <a:t>Temporarily Blocking Signals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81534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(&amp;mask, SIGINT);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Block SIGINT and save previous blocked set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* C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ode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region that will not be interrupted by SIGINT */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Restore previous blocked set, unblocking SIGINT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513666" y="344873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69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Signal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2075"/>
            <a:ext cx="7896225" cy="4972050"/>
          </a:xfrm>
        </p:spPr>
        <p:txBody>
          <a:bodyPr/>
          <a:lstStyle/>
          <a:p>
            <a:r>
              <a:rPr lang="en-US" dirty="0" smtClean="0"/>
              <a:t>Handlers are tricky because they are concurrent with main program and share the same global data structures.</a:t>
            </a:r>
          </a:p>
          <a:p>
            <a:pPr lvl="1"/>
            <a:r>
              <a:rPr lang="en-US" dirty="0" smtClean="0"/>
              <a:t>Shared data structures can become corrupted.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We’ll explore concurrency issues later in the term.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For now here are some guidelines to help you avoid trouble.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Guidelines for Writing Safe Handlers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19200"/>
            <a:ext cx="8442325" cy="52673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G0: Keep your handlers as simple as possible</a:t>
            </a:r>
          </a:p>
          <a:p>
            <a:pPr lvl="1"/>
            <a:r>
              <a:rPr lang="en-US" dirty="0" smtClean="0"/>
              <a:t>e.g., Set a global flag and return</a:t>
            </a:r>
          </a:p>
          <a:p>
            <a:r>
              <a:rPr lang="en-US" dirty="0" smtClean="0"/>
              <a:t>G1: Call only </a:t>
            </a:r>
            <a:r>
              <a:rPr lang="en-US" dirty="0" err="1" smtClean="0"/>
              <a:t>async</a:t>
            </a:r>
            <a:r>
              <a:rPr lang="en-US" dirty="0" smtClean="0"/>
              <a:t>-signal-safe functions in your handlers</a:t>
            </a:r>
            <a:endParaRPr lang="en-US" dirty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/>
              <a:t>, 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, and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  <a:r>
              <a:rPr lang="en-US" dirty="0" smtClean="0"/>
              <a:t> are not safe!</a:t>
            </a:r>
          </a:p>
          <a:p>
            <a:r>
              <a:rPr lang="en-US" dirty="0" smtClean="0"/>
              <a:t>G2: Save and restore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 on entry and exit</a:t>
            </a:r>
          </a:p>
          <a:p>
            <a:pPr lvl="1"/>
            <a:r>
              <a:rPr lang="en-US" dirty="0" smtClean="0"/>
              <a:t>So that other handlers don’t overwrite your value of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	</a:t>
            </a:r>
          </a:p>
          <a:p>
            <a:r>
              <a:rPr lang="en-US" dirty="0" smtClean="0"/>
              <a:t>G3: Protect accesses to shared data structures by temporarily blocking all signals. </a:t>
            </a:r>
          </a:p>
          <a:p>
            <a:pPr lvl="1"/>
            <a:r>
              <a:rPr lang="en-US" dirty="0" smtClean="0"/>
              <a:t>To prevent possible corruption</a:t>
            </a:r>
          </a:p>
          <a:p>
            <a:r>
              <a:rPr lang="en-US" dirty="0" smtClean="0"/>
              <a:t>G4: Declare global variables as </a:t>
            </a:r>
            <a:r>
              <a:rPr lang="en-US" dirty="0" smtClean="0">
                <a:latin typeface="Courier New"/>
                <a:cs typeface="Courier New"/>
              </a:rPr>
              <a:t>volatile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To prevent compiler from storing them in a register</a:t>
            </a:r>
          </a:p>
          <a:p>
            <a:r>
              <a:rPr lang="en-US" dirty="0" smtClean="0">
                <a:latin typeface="+mn-lt"/>
                <a:cs typeface="Courier New"/>
              </a:rPr>
              <a:t>G5: Declare global flags as </a:t>
            </a:r>
            <a:r>
              <a:rPr lang="en-US" dirty="0" smtClean="0">
                <a:latin typeface="Courier New"/>
                <a:cs typeface="Courier New"/>
              </a:rPr>
              <a:t>volatile </a:t>
            </a:r>
            <a:r>
              <a:rPr lang="en-US" dirty="0" err="1" smtClean="0">
                <a:latin typeface="Courier New"/>
                <a:cs typeface="Courier New"/>
              </a:rPr>
              <a:t>sig_atomic_t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flag</a:t>
            </a:r>
            <a:r>
              <a:rPr lang="en-US" dirty="0" smtClean="0">
                <a:latin typeface="+mn-lt"/>
                <a:cs typeface="Courier New"/>
              </a:rPr>
              <a:t>: variable that is only read or written (e.g. flag = 1, not flag++)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F</a:t>
            </a:r>
            <a:r>
              <a:rPr lang="en-US" dirty="0" smtClean="0">
                <a:latin typeface="+mn-lt"/>
                <a:cs typeface="Courier New"/>
              </a:rPr>
              <a:t>lag declared this way does not need to be protected  like other </a:t>
            </a:r>
            <a:r>
              <a:rPr lang="en-US" dirty="0" err="1" smtClean="0">
                <a:latin typeface="+mn-lt"/>
                <a:cs typeface="Courier New"/>
              </a:rPr>
              <a:t>globals</a:t>
            </a:r>
            <a:endParaRPr lang="en-US" dirty="0" smtClean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51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-Signal-Safety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3743325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Function is </a:t>
            </a:r>
            <a:r>
              <a:rPr lang="en-US" i="1" dirty="0" err="1" smtClean="0">
                <a:solidFill>
                  <a:srgbClr val="990000"/>
                </a:solidFill>
                <a:latin typeface="Calibri"/>
                <a:cs typeface="Calibri"/>
              </a:rPr>
              <a:t>async</a:t>
            </a:r>
            <a:r>
              <a:rPr lang="en-US" i="1" dirty="0" smtClean="0">
                <a:solidFill>
                  <a:srgbClr val="990000"/>
                </a:solidFill>
                <a:latin typeface="Calibri"/>
                <a:cs typeface="Calibri"/>
              </a:rPr>
              <a:t>-signal-safe </a:t>
            </a:r>
            <a:r>
              <a:rPr lang="en-US" dirty="0" smtClean="0">
                <a:latin typeface="Calibri"/>
                <a:cs typeface="Calibri"/>
              </a:rPr>
              <a:t>if either reentrant (e.g., all variables stored on stack frame, CS:APP3e 12.7.2) or non-interruptible by signals.</a:t>
            </a:r>
          </a:p>
          <a:p>
            <a:r>
              <a:rPr lang="en-US" dirty="0" err="1" smtClean="0">
                <a:latin typeface="Calibri"/>
                <a:cs typeface="Calibri"/>
              </a:rPr>
              <a:t>Posix</a:t>
            </a:r>
            <a:r>
              <a:rPr lang="en-US" dirty="0" smtClean="0">
                <a:latin typeface="Calibri"/>
                <a:cs typeface="Calibri"/>
              </a:rPr>
              <a:t> guarantees 117 functions to be </a:t>
            </a:r>
            <a:r>
              <a:rPr lang="en-US" dirty="0" err="1" smtClean="0">
                <a:latin typeface="Calibri"/>
                <a:cs typeface="Calibri"/>
              </a:rPr>
              <a:t>async</a:t>
            </a:r>
            <a:r>
              <a:rPr lang="en-US" dirty="0" smtClean="0">
                <a:latin typeface="Calibri"/>
                <a:cs typeface="Calibri"/>
              </a:rPr>
              <a:t>-signal-safe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Source: “</a:t>
            </a:r>
            <a:r>
              <a:rPr lang="en-US" dirty="0" smtClean="0">
                <a:latin typeface="Courier New"/>
                <a:cs typeface="Courier New"/>
              </a:rPr>
              <a:t>man 7 signal</a:t>
            </a:r>
            <a:r>
              <a:rPr lang="en-US" dirty="0" smtClean="0">
                <a:latin typeface="Calibri"/>
                <a:cs typeface="Calibri"/>
              </a:rPr>
              <a:t>”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Popular functions on the list: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_exit, write, wait,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r>
              <a:rPr lang="en-US" dirty="0" smtClean="0">
                <a:latin typeface="Courier New"/>
                <a:cs typeface="Courier New"/>
              </a:rPr>
              <a:t>, sleep, kill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Popular functions that are </a:t>
            </a:r>
            <a:r>
              <a:rPr lang="en-US" b="1" dirty="0" smtClean="0">
                <a:solidFill>
                  <a:srgbClr val="FF0000"/>
                </a:solidFill>
                <a:latin typeface="+mn-lt"/>
                <a:cs typeface="Courier New"/>
              </a:rPr>
              <a:t>not</a:t>
            </a:r>
            <a:r>
              <a:rPr lang="en-US" dirty="0" smtClean="0">
                <a:latin typeface="+mn-lt"/>
                <a:cs typeface="Courier New"/>
              </a:rPr>
              <a:t> on the list: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+mn-lt"/>
                <a:cs typeface="Courier New"/>
              </a:rPr>
              <a:t>,  </a:t>
            </a: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>
                <a:latin typeface="+mn-lt"/>
                <a:cs typeface="Courier New"/>
              </a:rPr>
              <a:t>,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, exit 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Unfortunate fact: </a:t>
            </a:r>
            <a:r>
              <a:rPr lang="en-US" dirty="0" smtClean="0">
                <a:latin typeface="Courier New"/>
                <a:cs typeface="Courier New"/>
              </a:rPr>
              <a:t>write</a:t>
            </a:r>
            <a:r>
              <a:rPr lang="en-US" dirty="0" smtClean="0">
                <a:latin typeface="Calibri"/>
                <a:cs typeface="Calibri"/>
              </a:rPr>
              <a:t> is the only </a:t>
            </a:r>
            <a:r>
              <a:rPr lang="en-US" dirty="0" err="1" smtClean="0">
                <a:latin typeface="Calibri"/>
                <a:cs typeface="Calibri"/>
              </a:rPr>
              <a:t>async</a:t>
            </a:r>
            <a:r>
              <a:rPr lang="en-US" dirty="0" smtClean="0">
                <a:latin typeface="Calibri"/>
                <a:cs typeface="Calibri"/>
              </a:rPr>
              <a:t>-signal-safe output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Safely Generating Formatted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345006" cy="2057400"/>
          </a:xfrm>
        </p:spPr>
        <p:txBody>
          <a:bodyPr/>
          <a:lstStyle/>
          <a:p>
            <a:r>
              <a:rPr lang="en-US" dirty="0" smtClean="0"/>
              <a:t>Use the reentrant SIO (Safe I/O library) from </a:t>
            </a:r>
            <a:r>
              <a:rPr lang="en-US" dirty="0" err="1" smtClean="0">
                <a:latin typeface="Courier New"/>
                <a:cs typeface="Courier New"/>
              </a:rPr>
              <a:t>csapp.c</a:t>
            </a:r>
            <a:r>
              <a:rPr lang="en-US" dirty="0" smtClean="0"/>
              <a:t> in your handlers.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sio_puts</a:t>
            </a:r>
            <a:r>
              <a:rPr lang="en-US" dirty="0" smtClean="0">
                <a:latin typeface="Courier New"/>
                <a:cs typeface="Courier New"/>
              </a:rPr>
              <a:t>(char s[]) /* Put string */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sio_putl</a:t>
            </a:r>
            <a:r>
              <a:rPr lang="en-US" dirty="0" smtClean="0">
                <a:latin typeface="Courier New"/>
                <a:cs typeface="Courier New"/>
              </a:rPr>
              <a:t>(long v)   /* Put long */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err="1" smtClean="0">
                <a:latin typeface="Courier New"/>
                <a:cs typeface="Courier New"/>
              </a:rPr>
              <a:t>sio_error</a:t>
            </a:r>
            <a:r>
              <a:rPr lang="en-US" dirty="0" smtClean="0">
                <a:latin typeface="Courier New"/>
                <a:cs typeface="Courier New"/>
              </a:rPr>
              <a:t>(char s[])   /* Put </a:t>
            </a:r>
            <a:r>
              <a:rPr lang="en-US" dirty="0" err="1" smtClean="0">
                <a:latin typeface="Courier New"/>
                <a:cs typeface="Courier New"/>
              </a:rPr>
              <a:t>msg</a:t>
            </a:r>
            <a:r>
              <a:rPr lang="en-US" dirty="0" smtClean="0">
                <a:latin typeface="Courier New"/>
                <a:cs typeface="Courier New"/>
              </a:rPr>
              <a:t> &amp; exit */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5119" y="3581400"/>
            <a:ext cx="8466761" cy="2819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Safe SIGINT handler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"So you think you can stop the bomb with ctrl-c, do you?\n"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sleep</a:t>
            </a:r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(2);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e-DE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e-DE" sz="1800" dirty="0" err="1">
                <a:solidFill>
                  <a:srgbClr val="9D206F"/>
                </a:solidFill>
                <a:latin typeface="Courier New"/>
                <a:cs typeface="Courier New"/>
              </a:rPr>
              <a:t>Well</a:t>
            </a:r>
            <a:r>
              <a:rPr lang="de-DE" sz="1800" dirty="0">
                <a:solidFill>
                  <a:srgbClr val="9D206F"/>
                </a:solidFill>
                <a:latin typeface="Courier New"/>
                <a:cs typeface="Courier New"/>
              </a:rPr>
              <a:t>..."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sleep</a:t>
            </a:r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800" dirty="0">
                <a:solidFill>
                  <a:srgbClr val="9D206F"/>
                </a:solidFill>
                <a:latin typeface="Courier New"/>
                <a:cs typeface="Courier New"/>
              </a:rPr>
              <a:t>"OK. :-)\n"</a:t>
            </a:r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_exit(0);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113504"/>
            <a:ext cx="2971800" cy="3763296"/>
          </a:xfrm>
        </p:spPr>
        <p:txBody>
          <a:bodyPr/>
          <a:lstStyle/>
          <a:p>
            <a:pPr marL="230188" indent="-230188"/>
            <a:r>
              <a:rPr lang="en-US" sz="2200" dirty="0" smtClean="0"/>
              <a:t>Pending </a:t>
            </a:r>
            <a:r>
              <a:rPr lang="en-US" sz="2200" dirty="0"/>
              <a:t>signals are not queued</a:t>
            </a:r>
          </a:p>
          <a:p>
            <a:pPr marL="401638" lvl="1" indent="-171450"/>
            <a:r>
              <a:rPr lang="en-US" sz="1800" dirty="0" smtClean="0"/>
              <a:t>For </a:t>
            </a:r>
            <a:r>
              <a:rPr lang="en-US" sz="1800" dirty="0"/>
              <a:t>each signal type, </a:t>
            </a:r>
            <a:r>
              <a:rPr lang="en-US" sz="1800" dirty="0" smtClean="0"/>
              <a:t>one bit indicates </a:t>
            </a:r>
            <a:r>
              <a:rPr lang="en-US" sz="1800" dirty="0"/>
              <a:t>whether or not signal is </a:t>
            </a:r>
            <a:r>
              <a:rPr lang="en-US" sz="1800" dirty="0" smtClean="0"/>
              <a:t>pending…</a:t>
            </a:r>
          </a:p>
          <a:p>
            <a:pPr marL="401638" lvl="1" indent="-171450"/>
            <a:r>
              <a:rPr lang="en-US" sz="1800" dirty="0" smtClean="0"/>
              <a:t>…thus at most one pending signal of any particular type. </a:t>
            </a:r>
            <a:endParaRPr lang="en-US" sz="1800" dirty="0"/>
          </a:p>
          <a:p>
            <a:pPr marL="1588" indent="-171450"/>
            <a:r>
              <a:rPr lang="en-US" sz="2200" dirty="0" smtClean="0"/>
              <a:t> You can’t use signals to count events, such as children terminating.</a:t>
            </a:r>
            <a:endParaRPr lang="en-US" sz="2200" dirty="0"/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3500" y="522513"/>
            <a:ext cx="5867400" cy="62592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400" dirty="0" smtClean="0">
                <a:solidFill>
                  <a:srgbClr val="2D961E"/>
                </a:solidFill>
                <a:latin typeface="Courier New"/>
                <a:cs typeface="Courier New"/>
              </a:rPr>
              <a:t>volatile </a:t>
            </a:r>
            <a:r>
              <a:rPr lang="en-US" sz="14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Courier New"/>
                <a:cs typeface="Courier New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wait(</a:t>
            </a:r>
            <a:r>
              <a:rPr lang="en-US" sz="14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"wait error"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"Handler reaped child 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Sio_putl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 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nl-NL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fork14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N;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] = Fork()) == 0) {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        Sleep(1);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exit(0);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 exits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&gt; 0)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Parent spins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8622" y="6412468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forks.c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257800"/>
            <a:ext cx="3581400" cy="107721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./forks 14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23241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990000"/>
                </a:solidFill>
                <a:latin typeface="+mn-lt"/>
                <a:cs typeface="Courier New"/>
              </a:rPr>
              <a:t>. . .(hangs)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417512"/>
            <a:ext cx="4648200" cy="57308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Correct Signal Handling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05331" y="4027750"/>
            <a:ext cx="1023262" cy="338554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3913A8"/>
                </a:solidFill>
                <a:latin typeface="Courier New"/>
                <a:cs typeface="Courier New"/>
              </a:rPr>
              <a:t>N == 5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7560" y="3165650"/>
            <a:ext cx="2966527" cy="461665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This code is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 dirty="0" smtClean="0"/>
              <a:t>Correct Signal Handling</a:t>
            </a:r>
            <a:endParaRPr lang="en-US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</a:t>
            </a:r>
            <a:r>
              <a:rPr lang="en-US" dirty="0" smtClean="0"/>
              <a:t>wait for all </a:t>
            </a:r>
            <a:r>
              <a:rPr lang="en-US" dirty="0"/>
              <a:t>terminated </a:t>
            </a:r>
            <a:r>
              <a:rPr lang="en-US" dirty="0" smtClean="0"/>
              <a:t>child processes</a:t>
            </a:r>
            <a:endParaRPr lang="en-US" dirty="0"/>
          </a:p>
          <a:p>
            <a:pPr lvl="1"/>
            <a:r>
              <a:rPr lang="en-US" dirty="0" smtClean="0"/>
              <a:t>Put  </a:t>
            </a:r>
            <a:r>
              <a:rPr lang="en-US" dirty="0" smtClean="0">
                <a:latin typeface="Courier New" pitchFamily="49" charset="0"/>
              </a:rPr>
              <a:t>wait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+mn-lt"/>
              </a:rPr>
              <a:t>in a loop to reap all terminated children</a:t>
            </a:r>
            <a:endParaRPr lang="en-US" dirty="0">
              <a:latin typeface="+mn-lt"/>
            </a:endParaRP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457200" y="2260600"/>
            <a:ext cx="8263467" cy="31242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 fontScale="92500" lnSpcReduction="20000"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child_handler2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wait(</a:t>
            </a:r>
            <a:r>
              <a:rPr lang="en-US" sz="18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 &gt; 0)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"Handler reaped child 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 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!= ECHILD)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"wait error"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4800600"/>
            <a:ext cx="4495800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./forks 15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23247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23249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23250</a:t>
            </a:r>
          </a:p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Flows to Avoid Races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5124" y="2133600"/>
            <a:ext cx="8090676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(-1,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0)) &gt;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Reap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child *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deletejob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Delete the child from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!= ECHILD)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 smtClean="0"/>
              <a:t>SIGCHLD handler for a simple shell</a:t>
            </a:r>
          </a:p>
          <a:p>
            <a:pPr lvl="1"/>
            <a:r>
              <a:rPr lang="en-US" dirty="0" smtClean="0"/>
              <a:t>Blocks all signals while running critical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57912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37743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Flows to Avoid Races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661" y="2011263"/>
            <a:ext cx="8337739" cy="477053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n = N;  /* N = 5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(n--)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Child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Parent *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801588"/>
          </a:xfrm>
        </p:spPr>
        <p:txBody>
          <a:bodyPr/>
          <a:lstStyle/>
          <a:p>
            <a:r>
              <a:rPr lang="en-US" dirty="0" smtClean="0"/>
              <a:t>Simple shell with a subtle synchronization error because it assumes parent runs before child.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274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17289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3259926" cy="1905000"/>
          </a:xfrm>
        </p:spPr>
        <p:txBody>
          <a:bodyPr/>
          <a:lstStyle/>
          <a:p>
            <a:r>
              <a:rPr lang="en-US" dirty="0" smtClean="0"/>
              <a:t>Structure of </a:t>
            </a:r>
            <a:br>
              <a:rPr lang="en-US" dirty="0" smtClean="0"/>
            </a:br>
            <a:r>
              <a:rPr lang="en-US" dirty="0" smtClean="0"/>
              <a:t>the stack when a new program starts</a:t>
            </a:r>
            <a:endParaRPr lang="en-US" dirty="0"/>
          </a:p>
        </p:txBody>
      </p:sp>
      <p:sp>
        <p:nvSpPr>
          <p:cNvPr id="38" name="Rectangle 379"/>
          <p:cNvSpPr>
            <a:spLocks noChangeArrowheads="1"/>
          </p:cNvSpPr>
          <p:nvPr/>
        </p:nvSpPr>
        <p:spPr bwMode="auto">
          <a:xfrm>
            <a:off x="3997944" y="381000"/>
            <a:ext cx="28194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environment variable strings</a:t>
            </a:r>
          </a:p>
        </p:txBody>
      </p:sp>
      <p:sp>
        <p:nvSpPr>
          <p:cNvPr id="39" name="Rectangle 381"/>
          <p:cNvSpPr>
            <a:spLocks noChangeArrowheads="1"/>
          </p:cNvSpPr>
          <p:nvPr/>
        </p:nvSpPr>
        <p:spPr bwMode="auto">
          <a:xfrm>
            <a:off x="3997944" y="1066800"/>
            <a:ext cx="2819400" cy="685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command-line arg strings</a:t>
            </a:r>
          </a:p>
        </p:txBody>
      </p:sp>
      <p:sp>
        <p:nvSpPr>
          <p:cNvPr id="40" name="Rectangle 382"/>
          <p:cNvSpPr>
            <a:spLocks noChangeArrowheads="1"/>
          </p:cNvSpPr>
          <p:nvPr/>
        </p:nvSpPr>
        <p:spPr bwMode="auto">
          <a:xfrm>
            <a:off x="3997944" y="1752600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383"/>
          <p:cNvSpPr>
            <a:spLocks noChangeArrowheads="1"/>
          </p:cNvSpPr>
          <p:nvPr/>
        </p:nvSpPr>
        <p:spPr bwMode="auto">
          <a:xfrm>
            <a:off x="3997944" y="20574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[n] == NULL</a:t>
            </a:r>
          </a:p>
        </p:txBody>
      </p:sp>
      <p:sp>
        <p:nvSpPr>
          <p:cNvPr id="42" name="Rectangle 384"/>
          <p:cNvSpPr>
            <a:spLocks noChangeArrowheads="1"/>
          </p:cNvSpPr>
          <p:nvPr/>
        </p:nvSpPr>
        <p:spPr bwMode="auto">
          <a:xfrm>
            <a:off x="3997944" y="23622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envp[n-1]</a:t>
            </a:r>
          </a:p>
        </p:txBody>
      </p:sp>
      <p:sp>
        <p:nvSpPr>
          <p:cNvPr id="43" name="Rectangle 385"/>
          <p:cNvSpPr>
            <a:spLocks noChangeArrowheads="1"/>
          </p:cNvSpPr>
          <p:nvPr/>
        </p:nvSpPr>
        <p:spPr bwMode="auto">
          <a:xfrm>
            <a:off x="3997944" y="26670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4" name="Rectangle 386"/>
          <p:cNvSpPr>
            <a:spLocks noChangeArrowheads="1"/>
          </p:cNvSpPr>
          <p:nvPr/>
        </p:nvSpPr>
        <p:spPr bwMode="auto">
          <a:xfrm>
            <a:off x="3997944" y="29718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envp[0]</a:t>
            </a:r>
          </a:p>
        </p:txBody>
      </p:sp>
      <p:sp>
        <p:nvSpPr>
          <p:cNvPr id="45" name="Rectangle 387"/>
          <p:cNvSpPr>
            <a:spLocks noChangeArrowheads="1"/>
          </p:cNvSpPr>
          <p:nvPr/>
        </p:nvSpPr>
        <p:spPr bwMode="auto">
          <a:xfrm>
            <a:off x="3997944" y="3276600"/>
            <a:ext cx="2819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argv[argc] = NULL</a:t>
            </a:r>
          </a:p>
        </p:txBody>
      </p:sp>
      <p:sp>
        <p:nvSpPr>
          <p:cNvPr id="46" name="Rectangle 388"/>
          <p:cNvSpPr>
            <a:spLocks noChangeArrowheads="1"/>
          </p:cNvSpPr>
          <p:nvPr/>
        </p:nvSpPr>
        <p:spPr bwMode="auto">
          <a:xfrm>
            <a:off x="3997944" y="35814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argv[argc-1]</a:t>
            </a:r>
          </a:p>
        </p:txBody>
      </p:sp>
      <p:sp>
        <p:nvSpPr>
          <p:cNvPr id="47" name="Rectangle 389"/>
          <p:cNvSpPr>
            <a:spLocks noChangeArrowheads="1"/>
          </p:cNvSpPr>
          <p:nvPr/>
        </p:nvSpPr>
        <p:spPr bwMode="auto">
          <a:xfrm>
            <a:off x="3997944" y="38862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8" name="Rectangle 390"/>
          <p:cNvSpPr>
            <a:spLocks noChangeArrowheads="1"/>
          </p:cNvSpPr>
          <p:nvPr/>
        </p:nvSpPr>
        <p:spPr bwMode="auto">
          <a:xfrm>
            <a:off x="3997944" y="41910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argv[0]</a:t>
            </a:r>
          </a:p>
        </p:txBody>
      </p:sp>
      <p:sp>
        <p:nvSpPr>
          <p:cNvPr id="49" name="Rectangle 399"/>
          <p:cNvSpPr>
            <a:spLocks noChangeArrowheads="1"/>
          </p:cNvSpPr>
          <p:nvPr/>
        </p:nvSpPr>
        <p:spPr bwMode="auto">
          <a:xfrm>
            <a:off x="4009385" y="548807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Future stack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frame for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 Box 401"/>
          <p:cNvSpPr txBox="1">
            <a:spLocks noChangeArrowheads="1"/>
          </p:cNvSpPr>
          <p:nvPr/>
        </p:nvSpPr>
        <p:spPr bwMode="auto">
          <a:xfrm>
            <a:off x="7709422" y="2416442"/>
            <a:ext cx="1339279" cy="64633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environ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(global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1" name="Line 406"/>
          <p:cNvSpPr>
            <a:spLocks noChangeShapeType="1"/>
          </p:cNvSpPr>
          <p:nvPr/>
        </p:nvSpPr>
        <p:spPr bwMode="auto">
          <a:xfrm flipV="1">
            <a:off x="3045404" y="4435332"/>
            <a:ext cx="96102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407"/>
          <p:cNvSpPr>
            <a:spLocks noChangeShapeType="1"/>
          </p:cNvSpPr>
          <p:nvPr/>
        </p:nvSpPr>
        <p:spPr bwMode="auto">
          <a:xfrm flipH="1">
            <a:off x="3616944" y="42799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408"/>
          <p:cNvSpPr>
            <a:spLocks noChangeShapeType="1"/>
          </p:cNvSpPr>
          <p:nvPr/>
        </p:nvSpPr>
        <p:spPr bwMode="auto">
          <a:xfrm flipV="1">
            <a:off x="3616944" y="1676400"/>
            <a:ext cx="0" cy="2590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409"/>
          <p:cNvSpPr>
            <a:spLocks noChangeShapeType="1"/>
          </p:cNvSpPr>
          <p:nvPr/>
        </p:nvSpPr>
        <p:spPr bwMode="auto">
          <a:xfrm>
            <a:off x="3616944" y="1676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411"/>
          <p:cNvSpPr>
            <a:spLocks noChangeShapeType="1"/>
          </p:cNvSpPr>
          <p:nvPr/>
        </p:nvSpPr>
        <p:spPr bwMode="auto">
          <a:xfrm flipH="1">
            <a:off x="6703044" y="30607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412"/>
          <p:cNvSpPr>
            <a:spLocks noChangeShapeType="1"/>
          </p:cNvSpPr>
          <p:nvPr/>
        </p:nvSpPr>
        <p:spPr bwMode="auto">
          <a:xfrm flipH="1" flipV="1">
            <a:off x="7236444" y="990600"/>
            <a:ext cx="0" cy="2057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413"/>
          <p:cNvSpPr>
            <a:spLocks noChangeShapeType="1"/>
          </p:cNvSpPr>
          <p:nvPr/>
        </p:nvSpPr>
        <p:spPr bwMode="auto">
          <a:xfrm>
            <a:off x="6817344" y="9906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Oval 417"/>
          <p:cNvSpPr>
            <a:spLocks noChangeAspect="1" noChangeArrowheads="1"/>
          </p:cNvSpPr>
          <p:nvPr/>
        </p:nvSpPr>
        <p:spPr bwMode="auto">
          <a:xfrm>
            <a:off x="4112244" y="42386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Oval 419"/>
          <p:cNvSpPr>
            <a:spLocks noChangeAspect="1" noChangeArrowheads="1"/>
          </p:cNvSpPr>
          <p:nvPr/>
        </p:nvSpPr>
        <p:spPr bwMode="auto">
          <a:xfrm>
            <a:off x="6626844" y="30194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Box 421"/>
          <p:cNvSpPr txBox="1">
            <a:spLocks noChangeArrowheads="1"/>
          </p:cNvSpPr>
          <p:nvPr/>
        </p:nvSpPr>
        <p:spPr bwMode="auto">
          <a:xfrm>
            <a:off x="6952670" y="288409"/>
            <a:ext cx="1669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Bottom of stack</a:t>
            </a:r>
          </a:p>
        </p:txBody>
      </p:sp>
      <p:sp>
        <p:nvSpPr>
          <p:cNvPr id="61" name="Text Box 422"/>
          <p:cNvSpPr txBox="1">
            <a:spLocks noChangeArrowheads="1"/>
          </p:cNvSpPr>
          <p:nvPr/>
        </p:nvSpPr>
        <p:spPr bwMode="auto">
          <a:xfrm>
            <a:off x="6980560" y="5251303"/>
            <a:ext cx="1317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Top of stack</a:t>
            </a:r>
          </a:p>
        </p:txBody>
      </p:sp>
      <p:sp>
        <p:nvSpPr>
          <p:cNvPr id="64" name="Line 431"/>
          <p:cNvSpPr>
            <a:spLocks noChangeShapeType="1"/>
          </p:cNvSpPr>
          <p:nvPr/>
        </p:nvSpPr>
        <p:spPr bwMode="auto">
          <a:xfrm>
            <a:off x="7406067" y="3154102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433"/>
          <p:cNvSpPr>
            <a:spLocks noChangeShapeType="1"/>
          </p:cNvSpPr>
          <p:nvPr/>
        </p:nvSpPr>
        <p:spPr bwMode="auto">
          <a:xfrm flipH="1">
            <a:off x="6830040" y="3153838"/>
            <a:ext cx="585722" cy="1600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Box 401"/>
          <p:cNvSpPr txBox="1">
            <a:spLocks noChangeArrowheads="1"/>
          </p:cNvSpPr>
          <p:nvPr/>
        </p:nvSpPr>
        <p:spPr bwMode="auto">
          <a:xfrm>
            <a:off x="1912773" y="4132836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rsi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</p:txBody>
      </p:sp>
      <p:sp>
        <p:nvSpPr>
          <p:cNvPr id="67" name="Text Box 401"/>
          <p:cNvSpPr txBox="1">
            <a:spLocks noChangeArrowheads="1"/>
          </p:cNvSpPr>
          <p:nvPr/>
        </p:nvSpPr>
        <p:spPr bwMode="auto">
          <a:xfrm>
            <a:off x="7781869" y="3243116"/>
            <a:ext cx="1189831" cy="62012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rdx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68" name="Line 431"/>
          <p:cNvSpPr>
            <a:spLocks noChangeShapeType="1"/>
          </p:cNvSpPr>
          <p:nvPr/>
        </p:nvSpPr>
        <p:spPr bwMode="auto">
          <a:xfrm flipV="1">
            <a:off x="7421182" y="2940361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379"/>
          <p:cNvSpPr>
            <a:spLocks noChangeArrowheads="1"/>
          </p:cNvSpPr>
          <p:nvPr/>
        </p:nvSpPr>
        <p:spPr bwMode="auto">
          <a:xfrm>
            <a:off x="4001615" y="480123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Stack frame for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libc_start_main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70" name="Rectangle 382"/>
          <p:cNvSpPr>
            <a:spLocks noChangeArrowheads="1"/>
          </p:cNvSpPr>
          <p:nvPr/>
        </p:nvSpPr>
        <p:spPr bwMode="auto">
          <a:xfrm>
            <a:off x="4001614" y="4502315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Box 401"/>
          <p:cNvSpPr txBox="1">
            <a:spLocks noChangeArrowheads="1"/>
          </p:cNvSpPr>
          <p:nvPr/>
        </p:nvSpPr>
        <p:spPr bwMode="auto">
          <a:xfrm>
            <a:off x="1905000" y="4914535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argc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rdi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59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 smtClean="0"/>
              <a:t>Corrected Shell Program without Race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380321"/>
            <a:ext cx="8986279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prev_one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n = N; /* N = 5 */</a:t>
            </a:r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SIGCHLD);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(n--)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Parent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3253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procmask2.c</a:t>
            </a:r>
          </a:p>
        </p:txBody>
      </p:sp>
    </p:spTree>
    <p:extLst>
      <p:ext uri="{BB962C8B-B14F-4D97-AF65-F5344CB8AC3E}">
        <p14:creationId xmlns:p14="http://schemas.microsoft.com/office/powerpoint/2010/main" val="23057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Time!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canvas.cmu.edu/courses/1221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911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14600"/>
            <a:ext cx="826770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sig_atomic_t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4A00FF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(-1,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0)</a:t>
            </a:r>
            <a:r>
              <a:rPr lang="fi-FI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fi-FI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/* Main is </a:t>
            </a:r>
            <a:r>
              <a:rPr lang="fi-FI" sz="15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waiting</a:t>
            </a:r>
            <a:r>
              <a:rPr lang="fi-FI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 for </a:t>
            </a:r>
            <a:r>
              <a:rPr lang="fi-FI" sz="15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nonzero</a:t>
            </a:r>
            <a:r>
              <a:rPr lang="fi-FI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pid</a:t>
            </a:r>
            <a:r>
              <a:rPr lang="fi-FI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 */</a:t>
            </a:r>
            <a:endParaRPr lang="fi-FI" sz="15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ro-RO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8442325" cy="801588"/>
          </a:xfrm>
        </p:spPr>
        <p:txBody>
          <a:bodyPr/>
          <a:lstStyle/>
          <a:p>
            <a:r>
              <a:rPr lang="en-US" dirty="0" smtClean="0"/>
              <a:t>Handlers for program explicitly waiting for SIGCHLD to arrive.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688" y="5486400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72540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784" y="994856"/>
            <a:ext cx="8034095" cy="586314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n = N; /* N = 10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Signal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(n--)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Wait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for SIGCHLD to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be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received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(</a:t>
            </a:r>
            <a:r>
              <a:rPr lang="fr-FR" sz="1500" dirty="0" err="1" smtClean="0">
                <a:solidFill>
                  <a:srgbClr val="CB2418"/>
                </a:solidFill>
                <a:latin typeface="Courier New"/>
                <a:cs typeface="Courier New"/>
              </a:rPr>
              <a:t>wasteful</a:t>
            </a:r>
            <a:r>
              <a:rPr lang="fr-FR" sz="1500" dirty="0" smtClean="0">
                <a:solidFill>
                  <a:srgbClr val="CB2418"/>
                </a:solidFill>
                <a:latin typeface="Courier New"/>
                <a:cs typeface="Courier New"/>
              </a:rPr>
              <a:t>!) 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           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after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ro-RO" sz="1500" dirty="0" smtClean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6336268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9138" y="1143000"/>
            <a:ext cx="253146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1800" dirty="0" smtClean="0">
                <a:latin typeface="Calibri" pitchFamily="34" charset="0"/>
              </a:rPr>
              <a:t>Similar to a shell waiting</a:t>
            </a:r>
          </a:p>
          <a:p>
            <a:r>
              <a:rPr lang="en-US" sz="1800" dirty="0" smtClean="0">
                <a:latin typeface="Calibri" pitchFamily="34" charset="0"/>
              </a:rPr>
              <a:t>for a foreground job to </a:t>
            </a:r>
          </a:p>
          <a:p>
            <a:r>
              <a:rPr lang="en-US" sz="1800" dirty="0" smtClean="0">
                <a:latin typeface="Calibri" pitchFamily="34" charset="0"/>
              </a:rPr>
              <a:t>terminate. </a:t>
            </a:r>
          </a:p>
        </p:txBody>
      </p:sp>
    </p:spTree>
    <p:extLst>
      <p:ext uri="{BB962C8B-B14F-4D97-AF65-F5344CB8AC3E}">
        <p14:creationId xmlns:p14="http://schemas.microsoft.com/office/powerpoint/2010/main" val="38517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70202"/>
            <a:ext cx="33147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Race!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pause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smtClean="0"/>
              <a:t>Program is correct, but very wasteful</a:t>
            </a:r>
          </a:p>
          <a:p>
            <a:r>
              <a:rPr lang="en-US" dirty="0" smtClean="0"/>
              <a:t>Other options: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7200" y="2570202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Too slow!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sleep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59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Waiting for Signals with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055203"/>
            <a:ext cx="5410200" cy="83099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pause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sigset_t</a:t>
            </a:r>
            <a:r>
              <a:rPr lang="en-US" dirty="0" smtClean="0">
                <a:latin typeface="Courier New"/>
                <a:cs typeface="Courier New"/>
              </a:rPr>
              <a:t> *mask)</a:t>
            </a:r>
          </a:p>
          <a:p>
            <a:endParaRPr lang="en-US" dirty="0" smtClean="0"/>
          </a:p>
          <a:p>
            <a:r>
              <a:rPr lang="en-US" dirty="0" smtClean="0"/>
              <a:t>Equivalent to atomic (uninterruptable) version of:</a:t>
            </a:r>
          </a:p>
        </p:txBody>
      </p:sp>
    </p:spTree>
    <p:extLst>
      <p:ext uri="{BB962C8B-B14F-4D97-AF65-F5344CB8AC3E}">
        <p14:creationId xmlns:p14="http://schemas.microsoft.com/office/powerpoint/2010/main" val="12360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Waiting for Signals with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49489"/>
            <a:ext cx="85344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n = N; /* N = 10 *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Signal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(n--)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Wait for SIGCHLD to be received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lang="de-DE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igsuspend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de-DE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e-DE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Optionally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e-DE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after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6013" y="6400800"/>
            <a:ext cx="139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sigsuspend.c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Signals</a:t>
            </a:r>
          </a:p>
          <a:p>
            <a:r>
              <a:rPr lang="en-US" dirty="0" smtClean="0"/>
              <a:t>Portable signal handling</a:t>
            </a:r>
          </a:p>
          <a:p>
            <a:pPr lvl="1"/>
            <a:r>
              <a:rPr lang="en-US" dirty="0" smtClean="0"/>
              <a:t>Consult textbook</a:t>
            </a:r>
          </a:p>
          <a:p>
            <a:r>
              <a:rPr lang="en-US" dirty="0" smtClean="0"/>
              <a:t>Nonlocal jumps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onsult your textbook and additional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</a:t>
            </a:r>
            <a:r>
              <a:rPr lang="en-US" dirty="0" smtClean="0"/>
              <a:t>handler</a:t>
            </a:r>
          </a:p>
          <a:p>
            <a:pPr lvl="1"/>
            <a:r>
              <a:rPr lang="en-US" dirty="0" smtClean="0"/>
              <a:t>Be very careful when writing signal handlers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Nonlocal </a:t>
            </a:r>
            <a:r>
              <a:rPr lang="en-US" dirty="0"/>
              <a:t>jumps provide exceptional control flow within process</a:t>
            </a:r>
          </a:p>
          <a:p>
            <a:pPr lvl="1"/>
            <a:r>
              <a:rPr lang="en-US" dirty="0"/>
              <a:t>Within constraints of stack discipline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Example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5800" y="2044580"/>
            <a:ext cx="7129340" cy="1393002"/>
            <a:chOff x="685800" y="3352800"/>
            <a:chExt cx="7129340" cy="1393002"/>
          </a:xfrm>
        </p:grpSpPr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590800" y="33528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envp</a:t>
              </a:r>
              <a:r>
                <a:rPr lang="en-US" sz="1800" b="0" dirty="0" smtClean="0">
                  <a:latin typeface="Courier New"/>
                  <a:cs typeface="Courier New"/>
                </a:rPr>
                <a:t>[n] = NULL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590800" y="36576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envp</a:t>
              </a:r>
              <a:r>
                <a:rPr lang="en-US" sz="1800" b="0" dirty="0" smtClean="0">
                  <a:latin typeface="Courier New"/>
                  <a:cs typeface="Courier New"/>
                </a:rPr>
                <a:t>[n-1]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2590800" y="4267200"/>
              <a:ext cx="2209800" cy="2931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envp</a:t>
              </a:r>
              <a:r>
                <a:rPr lang="en-US" sz="1800" b="0" dirty="0" smtClean="0">
                  <a:latin typeface="Courier New"/>
                  <a:cs typeface="Courier New"/>
                </a:rPr>
                <a:t>[0]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2590800" y="39624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ourier New"/>
                  <a:cs typeface="Courier New"/>
                </a:rPr>
                <a:t>…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2600" y="4234130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USER=</a:t>
              </a:r>
              <a:r>
                <a:rPr lang="en-US" sz="1800" b="0" dirty="0" err="1" smtClean="0">
                  <a:latin typeface="Courier New"/>
                  <a:cs typeface="Courier New"/>
                </a:rPr>
                <a:t>droh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3624074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PWD=/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usr</a:t>
              </a:r>
              <a:r>
                <a:rPr lang="en-US" sz="1800" b="0" dirty="0" smtClean="0">
                  <a:latin typeface="Courier New"/>
                  <a:cs typeface="Courier New"/>
                </a:rPr>
                <a:t>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droh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cxnSp>
          <p:nvCxnSpPr>
            <p:cNvPr id="47" name="Straight Arrow Connector 46"/>
            <p:cNvCxnSpPr>
              <a:stCxn id="16" idx="3"/>
              <a:endCxn id="33" idx="1"/>
            </p:cNvCxnSpPr>
            <p:nvPr/>
          </p:nvCxnSpPr>
          <p:spPr bwMode="auto">
            <a:xfrm>
              <a:off x="4800600" y="4413766"/>
              <a:ext cx="762000" cy="50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15" idx="3"/>
              <a:endCxn id="35" idx="1"/>
            </p:cNvCxnSpPr>
            <p:nvPr/>
          </p:nvCxnSpPr>
          <p:spPr bwMode="auto">
            <a:xfrm flipV="1">
              <a:off x="4800600" y="3808740"/>
              <a:ext cx="762000" cy="12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85800" y="4376470"/>
              <a:ext cx="115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Courier New"/>
                  <a:cs typeface="Courier New"/>
                </a:rPr>
                <a:t>environ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V="1">
              <a:off x="1828800" y="4560332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22643" y="5029200"/>
            <a:ext cx="7225957" cy="15696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Child </a:t>
            </a:r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runs program *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72004C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exit(1)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81000" y="1262966"/>
            <a:ext cx="7568111" cy="4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alibri"/>
                <a:cs typeface="Calibri"/>
              </a:rPr>
              <a:t>Execute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b="0" dirty="0" smtClean="0">
                <a:latin typeface="Courier New"/>
                <a:cs typeface="Courier New"/>
              </a:rPr>
              <a:t>/bin/</a:t>
            </a:r>
            <a:r>
              <a:rPr lang="en-US" sz="2000" b="0" dirty="0" err="1" smtClean="0">
                <a:latin typeface="Courier New"/>
                <a:cs typeface="Courier New"/>
              </a:rPr>
              <a:t>ls</a:t>
            </a:r>
            <a:r>
              <a:rPr lang="en-US" sz="2000" b="0" dirty="0" smtClean="0">
                <a:latin typeface="Courier New"/>
                <a:cs typeface="Courier New"/>
              </a:rPr>
              <a:t> –</a:t>
            </a:r>
            <a:r>
              <a:rPr lang="en-US" sz="2000" b="0" dirty="0" err="1" smtClean="0">
                <a:latin typeface="Courier New"/>
                <a:cs typeface="Courier New"/>
              </a:rPr>
              <a:t>lt</a:t>
            </a:r>
            <a:r>
              <a:rPr lang="en-US" sz="2000" b="0" dirty="0" smtClean="0">
                <a:latin typeface="Courier New"/>
                <a:cs typeface="Courier New"/>
              </a:rPr>
              <a:t> /</a:t>
            </a:r>
            <a:r>
              <a:rPr lang="en-US" sz="2000" b="0" dirty="0" err="1" smtClean="0">
                <a:latin typeface="Courier New"/>
                <a:cs typeface="Courier New"/>
              </a:rPr>
              <a:t>usr</a:t>
            </a:r>
            <a:r>
              <a:rPr lang="en-US" sz="2000" b="0" dirty="0" smtClean="0">
                <a:latin typeface="Courier New"/>
                <a:cs typeface="Courier New"/>
              </a:rPr>
              <a:t>/include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in child process using current environment: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3538120"/>
            <a:ext cx="7746869" cy="1240602"/>
            <a:chOff x="457200" y="2035998"/>
            <a:chExt cx="7746869" cy="1240602"/>
          </a:xfrm>
        </p:grpSpPr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590799" y="2035998"/>
              <a:ext cx="2743201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</a:t>
              </a:r>
              <a:r>
                <a:rPr lang="en-US" sz="1800" b="0" dirty="0" err="1" smtClean="0">
                  <a:latin typeface="Courier New"/>
                  <a:cs typeface="Courier New"/>
                </a:rPr>
                <a:t>argc</a:t>
              </a:r>
              <a:r>
                <a:rPr lang="en-US" sz="1800" b="0" dirty="0" smtClean="0">
                  <a:latin typeface="Courier New"/>
                  <a:cs typeface="Courier New"/>
                </a:rPr>
                <a:t>] = NULL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590800" y="22976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[2]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590800" y="28310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[0]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590800" y="2602468"/>
              <a:ext cx="2743200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[1]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6905" y="2907268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/bin/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ls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6905" y="2598155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-</a:t>
              </a:r>
              <a:r>
                <a:rPr lang="en-US" sz="1800" b="0" dirty="0" err="1" smtClean="0">
                  <a:latin typeface="Courier New"/>
                  <a:cs typeface="Courier New"/>
                </a:rPr>
                <a:t>lt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9388" y="2297668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usr</a:t>
              </a:r>
              <a:r>
                <a:rPr lang="en-US" sz="1800" b="0" dirty="0" smtClean="0">
                  <a:latin typeface="Courier New"/>
                  <a:cs typeface="Courier New"/>
                </a:rPr>
                <a:t>/include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53340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V="1">
              <a:off x="5334000" y="2782821"/>
              <a:ext cx="717550" cy="35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334000" y="2481530"/>
              <a:ext cx="736469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38200" y="2907268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endParaRPr lang="en-US" sz="1800" b="0" dirty="0" smtClean="0">
                <a:latin typeface="Courier New"/>
                <a:cs typeface="Courier New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18288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457200" y="2362200"/>
              <a:ext cx="17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Courier New"/>
                  <a:cs typeface="Courier New"/>
                </a:rPr>
                <a:t>(</a:t>
              </a:r>
              <a:r>
                <a:rPr lang="en-US" sz="1800" b="0" dirty="0" err="1" smtClean="0">
                  <a:latin typeface="Courier New"/>
                  <a:cs typeface="Courier New"/>
                </a:rPr>
                <a:t>argc</a:t>
              </a:r>
              <a:r>
                <a:rPr lang="en-US" sz="1800" b="0" dirty="0" smtClean="0">
                  <a:latin typeface="Courier New"/>
                  <a:cs typeface="Courier New"/>
                </a:rPr>
                <a:t> == 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3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8305800" cy="573088"/>
          </a:xfrm>
        </p:spPr>
        <p:txBody>
          <a:bodyPr/>
          <a:lstStyle/>
          <a:p>
            <a:r>
              <a:rPr lang="en-US" dirty="0" smtClean="0"/>
              <a:t>Portable Signal Handling</a:t>
            </a:r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2133600"/>
          </a:xfrm>
        </p:spPr>
        <p:txBody>
          <a:bodyPr/>
          <a:lstStyle/>
          <a:p>
            <a:r>
              <a:rPr lang="en-US" dirty="0" smtClean="0"/>
              <a:t>Ugh! Different versions of Unix can have different signal handling semantics</a:t>
            </a:r>
          </a:p>
          <a:p>
            <a:pPr lvl="1"/>
            <a:r>
              <a:rPr lang="en-US" dirty="0" smtClean="0"/>
              <a:t>Some older systems restore action to default after catching signal</a:t>
            </a:r>
          </a:p>
          <a:p>
            <a:pPr lvl="1"/>
            <a:r>
              <a:rPr lang="en-US" dirty="0" smtClean="0"/>
              <a:t>Some interrupted system calls can return with </a:t>
            </a:r>
            <a:r>
              <a:rPr lang="en-US" dirty="0" err="1" smtClean="0"/>
              <a:t>errno</a:t>
            </a:r>
            <a:r>
              <a:rPr lang="en-US" dirty="0" smtClean="0"/>
              <a:t> == EINTR</a:t>
            </a:r>
          </a:p>
          <a:p>
            <a:pPr lvl="1"/>
            <a:r>
              <a:rPr lang="en-US" dirty="0" smtClean="0"/>
              <a:t>Some systems don’t block signals of the type being handled </a:t>
            </a:r>
          </a:p>
          <a:p>
            <a:r>
              <a:rPr lang="en-US" dirty="0" smtClean="0"/>
              <a:t>Solution: </a:t>
            </a:r>
            <a:r>
              <a:rPr lang="en-US" dirty="0" err="1" smtClean="0">
                <a:latin typeface="Courier New"/>
                <a:cs typeface="Courier New"/>
              </a:rPr>
              <a:t>sigaction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9964" y="3734812"/>
            <a:ext cx="8523036" cy="28623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handler_t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Signal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signum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handler_t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sigaction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action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old_action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action.sa_handler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handler;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action.sa_mask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sigs of type being handled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action.sa_flags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SA_RESTART;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Restart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syscalls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if possible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sigaction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signum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&amp;action,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old_action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 &lt; 0)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"Signal error"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old_action.sa_handler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9719" y="6240502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8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pitchFamily="49" charset="0"/>
              </a:rPr>
              <a:t>setjmp/longjmp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Controlled to way to break the procedure call / return discipline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returns </a:t>
            </a:r>
            <a:r>
              <a:rPr lang="en-US" b="1" dirty="0">
                <a:solidFill>
                  <a:srgbClr val="FF0000"/>
                </a:solidFill>
              </a:rPr>
              <a:t>one or more </a:t>
            </a:r>
            <a:r>
              <a:rPr lang="en-US" dirty="0"/>
              <a:t>times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Implementation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jmp_buf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itchFamily="49" charset="0"/>
              </a:rPr>
              <a:t>j</a:t>
            </a:r>
            <a:r>
              <a:rPr lang="en-US" dirty="0"/>
              <a:t> </a:t>
            </a:r>
            <a:r>
              <a:rPr lang="en-US" dirty="0" smtClean="0"/>
              <a:t>again ... </a:t>
            </a:r>
            <a:endParaRPr lang="en-US" dirty="0"/>
          </a:p>
          <a:p>
            <a:pPr lvl="2"/>
            <a:r>
              <a:rPr lang="en-US" dirty="0" smtClean="0"/>
              <a:t>… this </a:t>
            </a:r>
            <a:r>
              <a:rPr lang="en-US" dirty="0"/>
              <a:t>time returning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itchFamily="49" charset="0"/>
              </a:rPr>
              <a:t>setjmp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but </a:t>
            </a:r>
            <a:r>
              <a:rPr lang="en-US" b="1" dirty="0">
                <a:solidFill>
                  <a:srgbClr val="FF0000"/>
                </a:solidFill>
              </a:rPr>
              <a:t>never</a:t>
            </a:r>
            <a:r>
              <a:rPr lang="en-US" dirty="0"/>
              <a:t>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</a:t>
            </a:r>
            <a:r>
              <a:rPr lang="en-US" dirty="0" smtClean="0"/>
              <a:t>(stack pointer, base pointer, PC value) from </a:t>
            </a:r>
            <a:r>
              <a:rPr lang="en-US" dirty="0"/>
              <a:t>jump buffer </a:t>
            </a:r>
            <a:r>
              <a:rPr lang="en-US" b="1" dirty="0">
                <a:latin typeface="Courier New" pitchFamily="49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itchFamily="49" charset="0"/>
              </a:rPr>
              <a:t>i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setjmp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/>
                <a:cs typeface="Courier New"/>
              </a:rPr>
              <a:t>longjmp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7936082" cy="923925"/>
          </a:xfrm>
        </p:spPr>
        <p:txBody>
          <a:bodyPr/>
          <a:lstStyle/>
          <a:p>
            <a:r>
              <a:rPr lang="en-US" dirty="0" smtClean="0"/>
              <a:t>Goal: return directly to original caller from a deeply-nested function</a:t>
            </a:r>
            <a:endParaRPr lang="en-US" dirty="0"/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558800" y="2438400"/>
            <a:ext cx="41148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Deeply nested function foo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(error1)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longjmp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bar();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(error2)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longjmp(buf, 2);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5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7086600" cy="611287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jmp_buf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error1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error2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4A00FF"/>
                </a:solidFill>
                <a:latin typeface="Courier New"/>
                <a:cs typeface="Courier New"/>
              </a:rPr>
              <a:t>foo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), </a:t>
            </a:r>
            <a:r>
              <a:rPr lang="fr-FR" sz="1600" dirty="0">
                <a:solidFill>
                  <a:srgbClr val="4A00FF"/>
                </a:solidFill>
                <a:latin typeface="Courier New"/>
                <a:cs typeface="Courier New"/>
              </a:rPr>
              <a:t>bar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C200FF"/>
                </a:solidFill>
                <a:latin typeface="Courier New"/>
                <a:cs typeface="Courier New"/>
              </a:rPr>
              <a:t>switch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setjmp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0: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"Detected an error1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2: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"Detected an error2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"Unknown error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457200"/>
            <a:ext cx="41910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</a:t>
            </a:r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itchFamily="49" charset="0"/>
              </a:rPr>
              <a:t>ctrl-</a:t>
            </a:r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5048716" cy="526297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sigjmp_buf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siglongjmp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sigsetjmp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1))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Signal(SIGINT, handler);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"starting\n"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hu-HU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4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"restarting\n"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(1) {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	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400" dirty="0">
                <a:solidFill>
                  <a:srgbClr val="9D206F"/>
                </a:solidFill>
                <a:latin typeface="Courier New"/>
                <a:cs typeface="Courier New"/>
              </a:rPr>
              <a:t>"processing...\n"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exit(0); 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/* Control never </a:t>
            </a:r>
            <a:r>
              <a:rPr lang="nl-NL" sz="1400" dirty="0" err="1">
                <a:solidFill>
                  <a:srgbClr val="CB2418"/>
                </a:solidFill>
                <a:latin typeface="Courier New"/>
                <a:cs typeface="Courier New"/>
              </a:rPr>
              <a:t>reaches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Courier New"/>
                <a:cs typeface="Courier New"/>
              </a:rPr>
              <a:t>here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nl-NL" sz="14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641246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/>
                  <a:cs typeface="Courier New"/>
                </a:rPr>
                <a:t>greatwhite</a:t>
              </a:r>
              <a:r>
                <a:rPr lang="en-US" sz="1600" dirty="0" smtClean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ECF Exists at All Levels of a System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285875"/>
            <a:ext cx="7896225" cy="4972050"/>
          </a:xfrm>
        </p:spPr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Hardware and operating system kernel software</a:t>
            </a:r>
          </a:p>
          <a:p>
            <a:r>
              <a:rPr lang="en-US" dirty="0" smtClean="0"/>
              <a:t>Process Context Switch</a:t>
            </a:r>
          </a:p>
          <a:p>
            <a:pPr lvl="1"/>
            <a:r>
              <a:rPr lang="en-US" dirty="0" smtClean="0"/>
              <a:t>Hardware timer and kernel software</a:t>
            </a:r>
          </a:p>
          <a:p>
            <a:r>
              <a:rPr lang="en-US" dirty="0" smtClean="0"/>
              <a:t>Signals</a:t>
            </a:r>
          </a:p>
          <a:p>
            <a:pPr lvl="1"/>
            <a:r>
              <a:rPr lang="en-US" dirty="0" smtClean="0"/>
              <a:t>Kernel software and application software</a:t>
            </a:r>
          </a:p>
          <a:p>
            <a:r>
              <a:rPr lang="en-US" dirty="0" smtClean="0"/>
              <a:t>Nonlocal jumps</a:t>
            </a:r>
          </a:p>
          <a:p>
            <a:pPr lvl="1"/>
            <a:r>
              <a:rPr lang="en-US" dirty="0" smtClean="0"/>
              <a:t>Application code</a:t>
            </a:r>
            <a:endParaRPr lang="en-US" dirty="0"/>
          </a:p>
        </p:txBody>
      </p:sp>
      <p:sp>
        <p:nvSpPr>
          <p:cNvPr id="545797" name="AutoShape 1029"/>
          <p:cNvSpPr>
            <a:spLocks/>
          </p:cNvSpPr>
          <p:nvPr/>
        </p:nvSpPr>
        <p:spPr bwMode="auto">
          <a:xfrm>
            <a:off x="6239933" y="1481435"/>
            <a:ext cx="228600" cy="1295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6480490" y="1900535"/>
            <a:ext cx="220631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Previous Lecture</a:t>
            </a:r>
          </a:p>
        </p:txBody>
      </p:sp>
      <p:sp>
        <p:nvSpPr>
          <p:cNvPr id="8" name="AutoShape 1029"/>
          <p:cNvSpPr>
            <a:spLocks/>
          </p:cNvSpPr>
          <p:nvPr/>
        </p:nvSpPr>
        <p:spPr bwMode="auto">
          <a:xfrm>
            <a:off x="6248399" y="31242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6477000" y="3119735"/>
            <a:ext cx="1624547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This Lecture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" name="Text Box 1030"/>
          <p:cNvSpPr txBox="1">
            <a:spLocks noChangeArrowheads="1"/>
          </p:cNvSpPr>
          <p:nvPr/>
        </p:nvSpPr>
        <p:spPr bwMode="auto">
          <a:xfrm>
            <a:off x="6477000" y="3664803"/>
            <a:ext cx="2632241" cy="83099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Textbook and </a:t>
            </a:r>
          </a:p>
          <a:p>
            <a:r>
              <a:rPr lang="en-US" dirty="0" smtClean="0">
                <a:latin typeface="Calibri" pitchFamily="34" charset="0"/>
              </a:rPr>
              <a:t>supplemental slides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2" name="AutoShape 1029"/>
          <p:cNvSpPr>
            <a:spLocks/>
          </p:cNvSpPr>
          <p:nvPr/>
        </p:nvSpPr>
        <p:spPr bwMode="auto">
          <a:xfrm>
            <a:off x="6248399" y="37719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(partial) Taxonomy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895600"/>
            <a:ext cx="2362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Asynchronous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3048000"/>
            <a:ext cx="22098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Synchronous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Interrupts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Traps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Faults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Aborts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 bwMode="auto">
          <a:xfrm flipH="1">
            <a:off x="876300" y="3357265"/>
            <a:ext cx="1066800" cy="10231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 bwMode="auto">
          <a:xfrm flipH="1">
            <a:off x="4229100" y="3509665"/>
            <a:ext cx="16764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 bwMode="auto">
          <a:xfrm>
            <a:off x="5905500" y="3509665"/>
            <a:ext cx="1143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 bwMode="auto">
          <a:xfrm>
            <a:off x="5905500" y="3509665"/>
            <a:ext cx="19050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94435" y="1215560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ECF</a:t>
            </a:r>
          </a:p>
        </p:txBody>
      </p:sp>
      <p:cxnSp>
        <p:nvCxnSpPr>
          <p:cNvPr id="20" name="Straight Connector 19"/>
          <p:cNvCxnSpPr>
            <a:stCxn id="18" idx="2"/>
            <a:endCxn id="4" idx="0"/>
          </p:cNvCxnSpPr>
          <p:nvPr/>
        </p:nvCxnSpPr>
        <p:spPr bwMode="auto">
          <a:xfrm flipH="1">
            <a:off x="1943100" y="1677225"/>
            <a:ext cx="2251435" cy="12183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8" idx="2"/>
            <a:endCxn id="5" idx="0"/>
          </p:cNvCxnSpPr>
          <p:nvPr/>
        </p:nvCxnSpPr>
        <p:spPr bwMode="auto">
          <a:xfrm>
            <a:off x="4194535" y="1677225"/>
            <a:ext cx="1710965" cy="13707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803760" y="5029200"/>
            <a:ext cx="160020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Signals</a:t>
            </a:r>
          </a:p>
        </p:txBody>
      </p:sp>
      <p:cxnSp>
        <p:nvCxnSpPr>
          <p:cNvPr id="21" name="Straight Connector 20"/>
          <p:cNvCxnSpPr>
            <a:stCxn id="4" idx="2"/>
            <a:endCxn id="19" idx="0"/>
          </p:cNvCxnSpPr>
          <p:nvPr/>
        </p:nvCxnSpPr>
        <p:spPr bwMode="auto">
          <a:xfrm>
            <a:off x="1943100" y="3357265"/>
            <a:ext cx="660760" cy="167193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574241" y="729139"/>
            <a:ext cx="24565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Handled in user process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62800" y="304800"/>
            <a:ext cx="1867947" cy="369332"/>
          </a:xfrm>
          <a:prstGeom prst="rect">
            <a:avLst/>
          </a:prstGeom>
          <a:solidFill>
            <a:srgbClr val="E7DDBB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Handled in kernel</a:t>
            </a:r>
          </a:p>
        </p:txBody>
      </p:sp>
    </p:spTree>
    <p:extLst>
      <p:ext uri="{BB962C8B-B14F-4D97-AF65-F5344CB8AC3E}">
        <p14:creationId xmlns:p14="http://schemas.microsoft.com/office/powerpoint/2010/main" val="148095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13983</TotalTime>
  <Words>6370</Words>
  <Application>Microsoft Macintosh PowerPoint</Application>
  <PresentationFormat>On-screen Show (4:3)</PresentationFormat>
  <Paragraphs>1487</Paragraphs>
  <Slides>77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0" baseType="lpstr">
      <vt:lpstr>Arial Narrow</vt:lpstr>
      <vt:lpstr>Calibri</vt:lpstr>
      <vt:lpstr>Courier</vt:lpstr>
      <vt:lpstr>Courier New</vt:lpstr>
      <vt:lpstr>Helvetica</vt:lpstr>
      <vt:lpstr>Menlo-Regular</vt:lpstr>
      <vt:lpstr>ＭＳ Ｐゴシック</vt:lpstr>
      <vt:lpstr>msgothic</vt:lpstr>
      <vt:lpstr>Times New Roman</vt:lpstr>
      <vt:lpstr>Wingdings</vt:lpstr>
      <vt:lpstr>Wingdings 2</vt:lpstr>
      <vt:lpstr>Arial</vt:lpstr>
      <vt:lpstr>template2007</vt:lpstr>
      <vt:lpstr>PowerPoint Presentation</vt:lpstr>
      <vt:lpstr>Exceptional Control Flow:  Signals and Nonlocal Jumps  15-213: Introduction to Computer Systems 15th Lecture, October 17th, 2017</vt:lpstr>
      <vt:lpstr>Review from last lecture</vt:lpstr>
      <vt:lpstr>Review (cont.)</vt:lpstr>
      <vt:lpstr>execve: Loading and Running Programs</vt:lpstr>
      <vt:lpstr>Structure of  the stack when a new program starts</vt:lpstr>
      <vt:lpstr>execve Example</vt:lpstr>
      <vt:lpstr>ECF Exists at All Levels of a System</vt:lpstr>
      <vt:lpstr> (partial) Taxonomy</vt:lpstr>
      <vt:lpstr>Today</vt:lpstr>
      <vt:lpstr>Linux Process Hierarchy</vt:lpstr>
      <vt:lpstr>Shell Programs</vt:lpstr>
      <vt:lpstr>Simple Shell Example</vt:lpstr>
      <vt:lpstr>Simple Shell Implementation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Problem with Simple Shell Example</vt:lpstr>
      <vt:lpstr>ECF to the Rescue!</vt:lpstr>
      <vt:lpstr>Today</vt:lpstr>
      <vt:lpstr>Signals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Receiving a Signal</vt:lpstr>
      <vt:lpstr>Signal Concepts: Pending and Blocked Signals</vt:lpstr>
      <vt:lpstr>Signal Concepts: Pending/Blocked Bits </vt:lpstr>
      <vt:lpstr>Signal Concepts: Sending a Signal</vt:lpstr>
      <vt:lpstr>Sending Signals: Process Groups</vt:lpstr>
      <vt:lpstr>Sending Signals with /bin/kill Program</vt:lpstr>
      <vt:lpstr>Sending Signals from the Keyboard</vt:lpstr>
      <vt:lpstr>Example of ctrl-c and ctrl-z</vt:lpstr>
      <vt:lpstr>Sending Signals with kill Function</vt:lpstr>
      <vt:lpstr>Receiving Signals</vt:lpstr>
      <vt:lpstr>Receiving Signals</vt:lpstr>
      <vt:lpstr>Default Actions</vt:lpstr>
      <vt:lpstr>Installing Signal Handlers</vt:lpstr>
      <vt:lpstr>Signal Handling Example</vt:lpstr>
      <vt:lpstr>Signals Handlers as Concurrent Flows</vt:lpstr>
      <vt:lpstr>Another View of Signal Handlers as Concurrent Flows</vt:lpstr>
      <vt:lpstr>Nested Signal Handlers </vt:lpstr>
      <vt:lpstr>Blocking and Unblocking Signals </vt:lpstr>
      <vt:lpstr>Temporarily Blocking Signals</vt:lpstr>
      <vt:lpstr>Safe Signal Handling</vt:lpstr>
      <vt:lpstr>Guidelines for Writing Safe Handlers </vt:lpstr>
      <vt:lpstr>Async-Signal-Safety </vt:lpstr>
      <vt:lpstr>Safely Generating Formatted Output</vt:lpstr>
      <vt:lpstr>Correct Signal Handling</vt:lpstr>
      <vt:lpstr>Correct Signal Handling</vt:lpstr>
      <vt:lpstr>Synchronizing Flows to Avoid Races</vt:lpstr>
      <vt:lpstr>Synchronizing Flows to Avoid Races</vt:lpstr>
      <vt:lpstr>Corrected Shell Program without Race</vt:lpstr>
      <vt:lpstr>Quiz Time!</vt:lpstr>
      <vt:lpstr>Explicitly Waiting for Signals</vt:lpstr>
      <vt:lpstr>Explicitly Waiting for Signals</vt:lpstr>
      <vt:lpstr>Explicitly Waiting for Signals</vt:lpstr>
      <vt:lpstr>Waiting for Signals with sigsuspend</vt:lpstr>
      <vt:lpstr>Waiting for Signals with sigsuspend</vt:lpstr>
      <vt:lpstr>Today</vt:lpstr>
      <vt:lpstr>Summary</vt:lpstr>
      <vt:lpstr>Additional slides</vt:lpstr>
      <vt:lpstr>Portable Signal Handling</vt:lpstr>
      <vt:lpstr>Nonlocal Jumps: setjmp/longjmp</vt:lpstr>
      <vt:lpstr>setjmp/longjmp (cont)</vt:lpstr>
      <vt:lpstr>setjmp/longjmp Example</vt:lpstr>
      <vt:lpstr>setjmp/longjmp Example (cont)</vt:lpstr>
      <vt:lpstr>Limitations of Nonlocal Jumps</vt:lpstr>
      <vt:lpstr>Limitations of Long Jumps (cont.)</vt:lpstr>
      <vt:lpstr>Putting It All Together: A Program  That Restarts Itself When ctrl-c’d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subject/>
  <dc:creator>Markus Pueschel</dc:creator>
  <cp:keywords/>
  <dc:description>Redesign of slides created by Randal E. Bryant and David R. O'Hallaron</dc:description>
  <cp:lastModifiedBy>Randal Bryant</cp:lastModifiedBy>
  <cp:revision>676</cp:revision>
  <cp:lastPrinted>2013-10-10T00:06:34Z</cp:lastPrinted>
  <dcterms:created xsi:type="dcterms:W3CDTF">2011-10-13T14:55:16Z</dcterms:created>
  <dcterms:modified xsi:type="dcterms:W3CDTF">2017-10-16T20:25:35Z</dcterms:modified>
  <cp:category/>
</cp:coreProperties>
</file>