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1605" r:id="rId2"/>
    <p:sldId id="542" r:id="rId3"/>
    <p:sldId id="1576" r:id="rId4"/>
    <p:sldId id="1584" r:id="rId5"/>
    <p:sldId id="1470" r:id="rId6"/>
    <p:sldId id="1472" r:id="rId7"/>
    <p:sldId id="1559" r:id="rId8"/>
    <p:sldId id="1560" r:id="rId9"/>
    <p:sldId id="1561" r:id="rId10"/>
    <p:sldId id="1562" r:id="rId11"/>
    <p:sldId id="1563" r:id="rId12"/>
    <p:sldId id="1473" r:id="rId13"/>
    <p:sldId id="1474" r:id="rId14"/>
    <p:sldId id="1475" r:id="rId15"/>
    <p:sldId id="1476" r:id="rId16"/>
    <p:sldId id="1555" r:id="rId17"/>
    <p:sldId id="1527" r:id="rId18"/>
    <p:sldId id="1566" r:id="rId19"/>
    <p:sldId id="1538" r:id="rId20"/>
    <p:sldId id="1540" r:id="rId21"/>
    <p:sldId id="1541" r:id="rId22"/>
    <p:sldId id="1542" r:id="rId23"/>
    <p:sldId id="1543" r:id="rId24"/>
    <p:sldId id="1544" r:id="rId25"/>
    <p:sldId id="1545" r:id="rId26"/>
    <p:sldId id="1546" r:id="rId27"/>
    <p:sldId id="1577" r:id="rId28"/>
    <p:sldId id="1582" r:id="rId29"/>
    <p:sldId id="1580" r:id="rId30"/>
    <p:sldId id="1581" r:id="rId31"/>
    <p:sldId id="1604" r:id="rId32"/>
    <p:sldId id="1549" r:id="rId33"/>
    <p:sldId id="1488" r:id="rId34"/>
    <p:sldId id="1489" r:id="rId35"/>
    <p:sldId id="1532" r:id="rId36"/>
    <p:sldId id="1490" r:id="rId37"/>
    <p:sldId id="1491" r:id="rId38"/>
    <p:sldId id="1567" r:id="rId39"/>
    <p:sldId id="1602" r:id="rId40"/>
    <p:sldId id="1603" r:id="rId41"/>
    <p:sldId id="1564" r:id="rId42"/>
    <p:sldId id="1570" r:id="rId43"/>
    <p:sldId id="1565" r:id="rId44"/>
    <p:sldId id="1571" r:id="rId45"/>
    <p:sldId id="1572" r:id="rId46"/>
    <p:sldId id="1573" r:id="rId47"/>
    <p:sldId id="1574" r:id="rId48"/>
    <p:sldId id="1575" r:id="rId49"/>
    <p:sldId id="1528" r:id="rId50"/>
    <p:sldId id="1512" r:id="rId51"/>
    <p:sldId id="1513" r:id="rId52"/>
    <p:sldId id="1514" r:id="rId53"/>
    <p:sldId id="1505" r:id="rId54"/>
    <p:sldId id="1515" r:id="rId55"/>
    <p:sldId id="1578" r:id="rId56"/>
    <p:sldId id="1552" r:id="rId57"/>
    <p:sldId id="1553" r:id="rId58"/>
    <p:sldId id="1554" r:id="rId59"/>
    <p:sldId id="1551" r:id="rId60"/>
    <p:sldId id="1539" r:id="rId61"/>
    <p:sldId id="1558" r:id="rId62"/>
  </p:sldIdLst>
  <p:sldSz cx="9144000" cy="6858000" type="screen4x3"/>
  <p:notesSz cx="7302500" cy="9586913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0000"/>
    <a:srgbClr val="990000"/>
    <a:srgbClr val="993300"/>
    <a:srgbClr val="CC3300"/>
    <a:srgbClr val="FF0000"/>
    <a:srgbClr val="D5F1CF"/>
    <a:srgbClr val="F1C7C7"/>
    <a:srgbClr val="F6F5BD"/>
    <a:srgbClr val="EBAFAF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6" autoAdjust="0"/>
    <p:restoredTop sz="93538" autoAdjust="0"/>
  </p:normalViewPr>
  <p:slideViewPr>
    <p:cSldViewPr snapToObjects="1">
      <p:cViewPr varScale="1">
        <p:scale>
          <a:sx n="173" d="100"/>
          <a:sy n="173" d="100"/>
        </p:scale>
        <p:origin x="1784" y="192"/>
      </p:cViewPr>
      <p:guideLst>
        <p:guide orient="horz" pos="672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tags" Target="tags/tag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9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1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anvas.cmu.edu/courses/122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csapp.cs.cmu.edu/public/code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01951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Hierarchy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2075"/>
            <a:ext cx="8899525" cy="5267325"/>
          </a:xfrm>
        </p:spPr>
        <p:txBody>
          <a:bodyPr/>
          <a:lstStyle/>
          <a:p>
            <a:r>
              <a:rPr lang="en-US" dirty="0" smtClean="0"/>
              <a:t>All files are organized as a hierarchy anchored by root directory named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smtClean="0"/>
              <a:t> (slash)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Kernel maintains </a:t>
            </a:r>
            <a:r>
              <a:rPr lang="en-US" i="1" dirty="0" smtClean="0"/>
              <a:t>current working directory (</a:t>
            </a:r>
            <a:r>
              <a:rPr lang="en-US" i="1" dirty="0" err="1" smtClean="0"/>
              <a:t>cwd</a:t>
            </a:r>
            <a:r>
              <a:rPr lang="en-US" i="1" dirty="0" smtClean="0"/>
              <a:t>) </a:t>
            </a:r>
            <a:r>
              <a:rPr lang="en-US" dirty="0" smtClean="0"/>
              <a:t>for each process</a:t>
            </a:r>
          </a:p>
          <a:p>
            <a:pPr lvl="1"/>
            <a:r>
              <a:rPr lang="en-US" dirty="0" smtClean="0"/>
              <a:t>Modified using the </a:t>
            </a:r>
            <a:r>
              <a:rPr lang="en-US" b="1" dirty="0" smtClean="0">
                <a:latin typeface="Courier New"/>
                <a:cs typeface="Courier New"/>
              </a:rPr>
              <a:t>cd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2209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29337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35814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3581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bryant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35814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44196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44196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53002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25483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25483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25483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25483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25483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32722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32722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39199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32722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32722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32722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32722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39199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39199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39199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47581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hello.c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04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18525" cy="1914525"/>
          </a:xfrm>
        </p:spPr>
        <p:txBody>
          <a:bodyPr/>
          <a:lstStyle/>
          <a:p>
            <a:r>
              <a:rPr lang="en-US" dirty="0" smtClean="0"/>
              <a:t>Locations of files in the hierarchy denoted by </a:t>
            </a:r>
            <a:r>
              <a:rPr lang="en-US" i="1" dirty="0" smtClean="0"/>
              <a:t>pathnames</a:t>
            </a:r>
          </a:p>
          <a:p>
            <a:pPr lvl="1"/>
            <a:r>
              <a:rPr lang="en-US" i="1" dirty="0" smtClean="0"/>
              <a:t>Absolute pathname </a:t>
            </a:r>
            <a:r>
              <a:rPr lang="en-US" dirty="0" smtClean="0"/>
              <a:t>starts with ‘/’ and denotes path from root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/home/</a:t>
            </a:r>
            <a:r>
              <a:rPr lang="en-US" b="1" dirty="0" err="1" smtClean="0">
                <a:latin typeface="Courier New"/>
                <a:cs typeface="Courier New"/>
              </a:rPr>
              <a:t>droh</a:t>
            </a: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 err="1" smtClean="0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Relative pathname </a:t>
            </a:r>
            <a:r>
              <a:rPr lang="en-US" dirty="0" smtClean="0">
                <a:latin typeface="+mn-lt"/>
                <a:cs typeface="Courier New"/>
              </a:rPr>
              <a:t>denotes path from current working directory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../home/</a:t>
            </a:r>
            <a:r>
              <a:rPr lang="en-US" b="1" dirty="0" err="1" smtClean="0">
                <a:latin typeface="Courier New"/>
                <a:cs typeface="Courier New"/>
              </a:rPr>
              <a:t>droh</a:t>
            </a: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 err="1" smtClean="0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3505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42291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48768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48768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3333CC"/>
                </a:solidFill>
                <a:latin typeface="Courier New"/>
                <a:cs typeface="Courier New"/>
              </a:rPr>
              <a:t>bryant</a:t>
            </a:r>
            <a:r>
              <a:rPr lang="en-US" sz="1600" dirty="0" smtClean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3333CC"/>
              </a:solidFill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48768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57150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57150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65956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38437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38437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38437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38437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38437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45676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45676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52153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45676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45676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45676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45676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52153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52153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52153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60535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hello.c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7506" y="3474422"/>
            <a:ext cx="24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  <a:cs typeface="Courier New"/>
              </a:rPr>
              <a:t>cwd</a:t>
            </a:r>
            <a:r>
              <a:rPr lang="en-US" sz="1800" dirty="0" smtClean="0">
                <a:latin typeface="+mn-lt"/>
                <a:cs typeface="Courier New"/>
              </a:rPr>
              <a:t>: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urier New"/>
                <a:cs typeface="Courier New"/>
              </a:rPr>
              <a:t>/home/</a:t>
            </a:r>
            <a:r>
              <a:rPr lang="en-US" sz="180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bryant</a:t>
            </a:r>
            <a:endParaRPr lang="en-US" sz="1800" dirty="0" smtClean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9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Each process created by a </a:t>
            </a:r>
            <a:r>
              <a:rPr lang="en-US" dirty="0" smtClean="0"/>
              <a:t>Linux </a:t>
            </a:r>
            <a:r>
              <a:rPr lang="en-US" dirty="0"/>
              <a:t>shell begins life with three open files associated with a terminal: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0: standard </a:t>
            </a:r>
            <a:r>
              <a:rPr lang="en-US" dirty="0" smtClean="0"/>
              <a:t>input (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1: standard </a:t>
            </a:r>
            <a:r>
              <a:rPr lang="en-US" dirty="0" smtClean="0"/>
              <a:t>output (</a:t>
            </a:r>
            <a:r>
              <a:rPr lang="en-US" dirty="0" err="1" smtClean="0"/>
              <a:t>stdout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2: standard </a:t>
            </a:r>
            <a:r>
              <a:rPr lang="en-US" dirty="0" smtClean="0"/>
              <a:t>error (</a:t>
            </a:r>
            <a:r>
              <a:rPr lang="en-US" dirty="0" err="1" smtClean="0"/>
              <a:t>stderr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/>
              <a:t>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hort </a:t>
            </a:r>
            <a:r>
              <a:rPr lang="en-US" b="1" i="1" dirty="0">
                <a:solidFill>
                  <a:srgbClr val="C00000"/>
                </a:solidFill>
              </a:rPr>
              <a:t>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</a:t>
            </a:r>
            <a:r>
              <a:rPr lang="en-US" dirty="0" err="1" smtClean="0"/>
              <a:t>stdin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/>
              <a:t>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990600" y="2057400"/>
            <a:ext cx="6461125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Courier New"/>
                <a:cs typeface="Courier New"/>
              </a:rPr>
              <a:t>c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(Read(STDIN_FILENO, &amp;c, 1)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Write(STDOUT_FILENO, &amp;c,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 smtClean="0"/>
              <a:t>On Short Counts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</a:t>
            </a:r>
            <a:r>
              <a:rPr lang="en-US" dirty="0" smtClean="0"/>
              <a:t>sockets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practice is to always allow for short counts.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  <a:endParaRPr lang="en-US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is data about data, in this case file data</a:t>
            </a:r>
          </a:p>
          <a:p>
            <a:r>
              <a:rPr lang="en-US" dirty="0"/>
              <a:t>Per-file metadata maintained by kernel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st_dev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mode_t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st_mode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Protection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file type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nlink_t</a:t>
            </a: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st_nlink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hard links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uid_t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st_uid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User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st_gid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Group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st_rdev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type (if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inode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device)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off_t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st_size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Total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size, in bytes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st_blksize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Blocksize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filesystem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I/O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st_blocks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st_atime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modification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time_t</a:t>
            </a: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st_ctime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};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System-Level I/O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16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October </a:t>
            </a:r>
            <a:r>
              <a:rPr lang="en-US" sz="2000" b="0" dirty="0"/>
              <a:t>1</a:t>
            </a:r>
            <a:r>
              <a:rPr lang="en-US" sz="2000" b="0" dirty="0" smtClean="0"/>
              <a:t>9th, 2017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</a:t>
            </a:r>
            <a:r>
              <a:rPr lang="en-US" dirty="0" smtClean="0"/>
              <a:t>files</a:t>
            </a:r>
            <a:r>
              <a:rPr lang="en-US" dirty="0"/>
              <a:t>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 (terminal)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 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76200" y="6248400"/>
            <a:ext cx="351775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File </a:t>
            </a:r>
            <a:r>
              <a:rPr lang="en-US" sz="1800" i="1" dirty="0" err="1" smtClean="0">
                <a:solidFill>
                  <a:srgbClr val="0070C0"/>
                </a:solidFill>
                <a:latin typeface="Calibri" pitchFamily="34" charset="0"/>
              </a:rPr>
              <a:t>pos</a:t>
            </a: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 is maintained per open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</a:t>
            </a:r>
            <a:r>
              <a:rPr lang="en-US" sz="1600" dirty="0" smtClean="0">
                <a:latin typeface="Calibri" pitchFamily="34" charset="0"/>
              </a:rPr>
              <a:t>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5091797" y="6203484"/>
            <a:ext cx="38372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Different logical but same physical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</a:t>
            </a:r>
            <a:r>
              <a:rPr lang="en-US" dirty="0" smtClean="0"/>
              <a:t>Files: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ea typeface="+mn-ea"/>
                <a:cs typeface="+mn-cs"/>
              </a:rPr>
              <a:t>Note</a:t>
            </a:r>
            <a:r>
              <a:rPr lang="en-US" sz="2000" dirty="0">
                <a:ea typeface="+mn-ea"/>
                <a:cs typeface="+mn-cs"/>
              </a:rPr>
              <a:t>: situation unchanged by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 smtClean="0">
                <a:ea typeface="+mn-ea"/>
                <a:cs typeface="+mn-cs"/>
              </a:rPr>
              <a:t>functions (use </a:t>
            </a:r>
            <a:r>
              <a:rPr lang="en-US" sz="2000" b="1" dirty="0" err="1" smtClean="0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 smtClean="0">
                <a:ea typeface="+mn-ea"/>
                <a:cs typeface="+mn-cs"/>
              </a:rPr>
              <a:t> to change)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 smtClean="0"/>
              <a:t>How Processes Share Files: </a:t>
            </a:r>
            <a:r>
              <a:rPr lang="en-US" sz="3200" dirty="0" smtClean="0">
                <a:latin typeface="Courier New"/>
                <a:cs typeface="Courier New"/>
              </a:rPr>
              <a:t>fork</a:t>
            </a:r>
            <a:endParaRPr lang="en-US" sz="3400" dirty="0">
              <a:latin typeface="Courier New"/>
              <a:cs typeface="Courier New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Parent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</p:cxn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5218758" y="6452779"/>
            <a:ext cx="32832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File is shared between processes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linux</a:t>
            </a:r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11562"/>
              <a:ext cx="252921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</a:t>
              </a:r>
              <a:r>
                <a:rPr lang="en-US" sz="1600" dirty="0" smtClean="0">
                  <a:latin typeface="Calibri" pitchFamily="34" charset="0"/>
                </a:rPr>
                <a:t>B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=0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15715" y="6183868"/>
            <a:ext cx="378353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Two descriptors point to the same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 smtClean="0"/>
              <a:t>Warm-Up: I/O and Redirection Example </a:t>
            </a:r>
            <a:endParaRPr 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  <p:extLst>
      <p:ext uri="{BB962C8B-B14F-4D97-AF65-F5344CB8AC3E}">
        <p14:creationId xmlns:p14="http://schemas.microsoft.com/office/powerpoint/2010/main" val="226752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 smtClean="0"/>
              <a:t>Warm-Up: I/O and Redirection Example </a:t>
            </a:r>
            <a:endParaRPr 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Dup2(fd2, fd3);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Read(fd2, &amp;c2,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9202" y="1578114"/>
            <a:ext cx="37338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c2 =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c3 = 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3429000"/>
            <a:ext cx="310854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dup2(</a:t>
            </a:r>
            <a:r>
              <a:rPr lang="en-US" sz="2000" dirty="0" err="1">
                <a:latin typeface="Courier New"/>
                <a:cs typeface="Courier New"/>
              </a:rPr>
              <a:t>oldfd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newfd</a:t>
            </a:r>
            <a:r>
              <a:rPr lang="en-US" sz="2000" dirty="0">
                <a:latin typeface="Courier New"/>
                <a:cs typeface="Courier New"/>
              </a:rPr>
              <a:t>) 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971800" y="3629055"/>
            <a:ext cx="2277402" cy="28545"/>
          </a:xfrm>
          <a:prstGeom prst="straightConnector1">
            <a:avLst/>
          </a:prstGeom>
          <a:noFill/>
          <a:ln w="38100">
            <a:solidFill>
              <a:schemeClr val="bg2"/>
            </a:solidFill>
            <a:miter lim="800000"/>
            <a:headEnd type="none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2494128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Master Class: Process Control and I/O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  <p:extLst>
      <p:ext uri="{BB962C8B-B14F-4D97-AF65-F5344CB8AC3E}">
        <p14:creationId xmlns:p14="http://schemas.microsoft.com/office/powerpoint/2010/main" val="1405125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package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Master Class: Process Control and I/O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sleep(1-s);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1315865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c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9202" y="2362200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169" y="3352800"/>
            <a:ext cx="30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Bonus: Which way does it go?</a:t>
            </a:r>
          </a:p>
        </p:txBody>
      </p:sp>
    </p:spTree>
    <p:extLst>
      <p:ext uri="{BB962C8B-B14F-4D97-AF65-F5344CB8AC3E}">
        <p14:creationId xmlns:p14="http://schemas.microsoft.com/office/powerpoint/2010/main" val="3436189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Time!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canvas.cmu.edu/courses/1221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40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Standard </a:t>
            </a:r>
            <a:r>
              <a:rPr lang="en-US" dirty="0" smtClean="0">
                <a:solidFill>
                  <a:srgbClr val="000000"/>
                </a:solidFill>
              </a:rPr>
              <a:t>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93" y="435678"/>
            <a:ext cx="7592093" cy="762000"/>
          </a:xfrm>
        </p:spPr>
        <p:txBody>
          <a:bodyPr/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</p:spPr>
        <p:txBody>
          <a:bodyPr/>
          <a:lstStyle/>
          <a:p>
            <a:r>
              <a:rPr lang="en-US" dirty="0"/>
              <a:t>The C standard library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itchFamily="49" charset="0"/>
              </a:rPr>
              <a:t>libc.so</a:t>
            </a:r>
            <a:r>
              <a:rPr lang="en-US" dirty="0" smtClean="0"/>
              <a:t>) </a:t>
            </a:r>
            <a:r>
              <a:rPr lang="en-US" dirty="0"/>
              <a:t>contains a collection of higher-level </a:t>
            </a:r>
            <a:r>
              <a:rPr lang="en-US" i="1" dirty="0">
                <a:solidFill>
                  <a:srgbClr val="C00000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</a:t>
            </a:r>
            <a:r>
              <a:rPr lang="en-US" dirty="0" smtClean="0"/>
              <a:t>R</a:t>
            </a:r>
          </a:p>
          <a:p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</a:t>
            </a:r>
            <a:r>
              <a:rPr lang="en-US" dirty="0" smtClean="0"/>
              <a:t>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programs begin life with three open streams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0)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) 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2)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</p:spPr>
        <p:txBody>
          <a:bodyPr/>
          <a:lstStyle/>
          <a:p>
            <a:r>
              <a:rPr lang="en-US" dirty="0" smtClean="0"/>
              <a:t>Applications often read/write one character at a time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getc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putc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ungetc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gets,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</a:t>
            </a:r>
            <a:r>
              <a:rPr lang="en-US" dirty="0" smtClean="0"/>
              <a:t>text one character at a time, </a:t>
            </a:r>
            <a:r>
              <a:rPr lang="en-US" dirty="0"/>
              <a:t>stopping at newline</a:t>
            </a:r>
          </a:p>
          <a:p>
            <a:r>
              <a:rPr lang="en-US" dirty="0"/>
              <a:t>Implementing</a:t>
            </a:r>
            <a:r>
              <a:rPr lang="en-US" dirty="0" smtClean="0"/>
              <a:t> as Unix I/O calls expensive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read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/>
                <a:cs typeface="Courier New"/>
              </a:rPr>
              <a:t>write</a:t>
            </a:r>
            <a:r>
              <a:rPr lang="en-US" dirty="0" smtClean="0"/>
              <a:t> require </a:t>
            </a:r>
            <a:r>
              <a:rPr lang="en-US" dirty="0"/>
              <a:t>Unix kernel calls</a:t>
            </a:r>
          </a:p>
          <a:p>
            <a:pPr lvl="2"/>
            <a:r>
              <a:rPr lang="en-US" dirty="0"/>
              <a:t>&gt; 10,000 clock cycles</a:t>
            </a:r>
            <a:endParaRPr lang="en-US" dirty="0" smtClean="0"/>
          </a:p>
          <a:p>
            <a:r>
              <a:rPr lang="en-US" dirty="0" smtClean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b="1" dirty="0" smtClean="0">
                <a:latin typeface="Courier New"/>
                <a:cs typeface="Courier New"/>
              </a:rPr>
              <a:t>read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64276" y="5807075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9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flushed to output </a:t>
            </a:r>
            <a:r>
              <a:rPr lang="en-US" dirty="0" err="1"/>
              <a:t>fd</a:t>
            </a:r>
            <a:r>
              <a:rPr lang="en-US" dirty="0"/>
              <a:t> on “\n</a:t>
            </a:r>
            <a:r>
              <a:rPr lang="en-US" dirty="0" smtClean="0"/>
              <a:t>”, call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exit</a:t>
            </a:r>
            <a:r>
              <a:rPr lang="en-US" dirty="0" smtClean="0">
                <a:latin typeface="+mn-lt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 return from </a:t>
            </a:r>
            <a:r>
              <a:rPr lang="en-US" dirty="0" smtClean="0">
                <a:latin typeface="Courier New"/>
                <a:cs typeface="Courier New"/>
              </a:rPr>
              <a:t>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6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</a:t>
            </a:r>
            <a:r>
              <a:rPr lang="en-US" dirty="0" smtClean="0"/>
              <a:t>Linux </a:t>
            </a:r>
            <a:r>
              <a:rPr lang="en-US" dirty="0" err="1" smtClean="0">
                <a:latin typeface="Courier New" pitchFamily="49" charset="0"/>
              </a:rPr>
              <a:t>strace</a:t>
            </a:r>
            <a:r>
              <a:rPr lang="en-US" dirty="0" smtClean="0"/>
              <a:t> </a:t>
            </a:r>
            <a:r>
              <a:rPr lang="en-US" dirty="0"/>
              <a:t>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</a:t>
            </a:r>
            <a:r>
              <a:rPr lang="en-US" sz="1600" dirty="0" smtClean="0">
                <a:latin typeface="Courier New" pitchFamily="49" charset="0"/>
              </a:rPr>
              <a:t>6)               </a:t>
            </a:r>
            <a:r>
              <a:rPr lang="en-US" sz="1600" dirty="0">
                <a:latin typeface="Courier New" pitchFamily="49" charset="0"/>
              </a:rPr>
              <a:t>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exit_group(</a:t>
            </a:r>
            <a:r>
              <a:rPr lang="en-US" sz="1600" dirty="0">
                <a:latin typeface="Courier New" pitchFamily="49" charset="0"/>
              </a:rPr>
              <a:t>0)                       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>
                <a:latin typeface="Courier New" pitchFamily="49" charset="0"/>
              </a:rPr>
              <a:t>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RIO (robust I/O) </a:t>
            </a:r>
            <a:r>
              <a:rPr lang="en-US" dirty="0" smtClean="0"/>
              <a:t>package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Unix I/O, C Standard I/O, and RIO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i="1" dirty="0" smtClean="0"/>
              <a:t>incompatible</a:t>
            </a:r>
            <a:r>
              <a:rPr lang="en-US" dirty="0" smtClean="0"/>
              <a:t> libraries building on Unix I/O</a:t>
            </a:r>
          </a:p>
          <a:p>
            <a:r>
              <a:rPr lang="en-US" dirty="0" smtClean="0"/>
              <a:t>Robust I/O (RIO): 15-213 special wrappers</a:t>
            </a:r>
            <a:br>
              <a:rPr lang="en-US" dirty="0" smtClean="0"/>
            </a:br>
            <a:r>
              <a:rPr lang="en-US" dirty="0" smtClean="0"/>
              <a:t>good coding practice: </a:t>
            </a:r>
            <a:r>
              <a:rPr lang="en-US" b="0" dirty="0" smtClean="0"/>
              <a:t>handles error checking, signals, and </a:t>
            </a:r>
            <a:br>
              <a:rPr lang="en-US" b="0" dirty="0" smtClean="0"/>
            </a:br>
            <a:r>
              <a:rPr lang="en-US" b="0" dirty="0" smtClean="0"/>
              <a:t>“short counts”</a:t>
            </a:r>
            <a:endParaRPr lang="en-US" b="0" dirty="0"/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Standard </a:t>
            </a:r>
            <a:r>
              <a:rPr lang="en-US" sz="1600" dirty="0">
                <a:latin typeface="Calibri" pitchFamily="34" charset="0"/>
              </a:rPr>
              <a:t>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RIO</a:t>
            </a:r>
            <a:endParaRPr lang="en-US" sz="1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84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Unix I/O and C Standard I/O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 smtClean="0"/>
              <a:t>Two sets: system-</a:t>
            </a:r>
            <a:r>
              <a:rPr lang="en-US" dirty="0"/>
              <a:t>l</a:t>
            </a:r>
            <a:r>
              <a:rPr lang="en-US" dirty="0" smtClean="0"/>
              <a:t>evel and C level </a:t>
            </a:r>
          </a:p>
          <a:p>
            <a:r>
              <a:rPr lang="en-US" dirty="0" smtClean="0"/>
              <a:t>Robust I/O (RIO): 15-213 special wrappers</a:t>
            </a:r>
            <a:br>
              <a:rPr lang="en-US" dirty="0" smtClean="0"/>
            </a:br>
            <a:r>
              <a:rPr lang="en-US" dirty="0" smtClean="0"/>
              <a:t>good coding practice: </a:t>
            </a:r>
            <a:r>
              <a:rPr lang="en-US" b="0" dirty="0" smtClean="0"/>
              <a:t>handles error checking, signals, and </a:t>
            </a:r>
            <a:br>
              <a:rPr lang="en-US" b="0" dirty="0" smtClean="0"/>
            </a:br>
            <a:r>
              <a:rPr lang="en-US" b="0" dirty="0" smtClean="0"/>
              <a:t>“short counts”</a:t>
            </a:r>
            <a:endParaRPr lang="en-US" b="0" dirty="0"/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Standard </a:t>
            </a:r>
            <a:r>
              <a:rPr lang="en-US" sz="1600" dirty="0">
                <a:latin typeface="Calibri" pitchFamily="34" charset="0"/>
              </a:rPr>
              <a:t>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RIO</a:t>
            </a:r>
            <a:endParaRPr lang="en-US" sz="1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35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 smtClean="0"/>
              <a:t>Unix I/O Recap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7896225" cy="20002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</a:t>
            </a:r>
            <a:r>
              <a:rPr lang="en-US" dirty="0" smtClean="0"/>
              <a:t>sockets</a:t>
            </a:r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Best practice is to always allow for short counts.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7014176" cy="8309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/* Read at most </a:t>
            </a:r>
            <a:r>
              <a:rPr lang="en-US" sz="1600" dirty="0" err="1" smtClean="0">
                <a:solidFill>
                  <a:srgbClr val="800000"/>
                </a:solidFill>
                <a:latin typeface="Courier New" pitchFamily="49" charset="0"/>
              </a:rPr>
              <a:t>max_count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bytes from file into buffer.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 Return number bytes read, or error value */</a:t>
            </a:r>
          </a:p>
          <a:p>
            <a:pPr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ssize_t</a:t>
            </a:r>
            <a:r>
              <a:rPr lang="en-US" sz="1600" dirty="0" smtClean="0">
                <a:latin typeface="Courier New" pitchFamily="49" charset="0"/>
              </a:rPr>
              <a:t> read(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fd</a:t>
            </a:r>
            <a:r>
              <a:rPr lang="en-US" sz="1600" dirty="0" smtClean="0">
                <a:latin typeface="Courier New" pitchFamily="49" charset="0"/>
              </a:rPr>
              <a:t>, void *buffer,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max_count</a:t>
            </a:r>
            <a:r>
              <a:rPr lang="en-US" sz="1600" dirty="0" smtClean="0">
                <a:latin typeface="Courier New" pitchFamily="49" charset="0"/>
              </a:rPr>
              <a:t>);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409074"/>
            <a:ext cx="7014176" cy="8309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/* Write at most </a:t>
            </a:r>
            <a:r>
              <a:rPr lang="en-US" sz="1600" dirty="0" err="1" smtClean="0">
                <a:solidFill>
                  <a:srgbClr val="800000"/>
                </a:solidFill>
                <a:latin typeface="Courier New" pitchFamily="49" charset="0"/>
              </a:rPr>
              <a:t>max_count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bytes from buffer to file.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 Return number bytes written, or error value */</a:t>
            </a:r>
          </a:p>
          <a:p>
            <a:pPr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ssize_t</a:t>
            </a:r>
            <a:r>
              <a:rPr lang="en-US" sz="1600" dirty="0" smtClean="0">
                <a:latin typeface="Courier New" pitchFamily="49" charset="0"/>
              </a:rPr>
              <a:t> write(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fd</a:t>
            </a:r>
            <a:r>
              <a:rPr lang="en-US" sz="1600" dirty="0" smtClean="0">
                <a:latin typeface="Courier New" pitchFamily="49" charset="0"/>
              </a:rPr>
              <a:t>, void *buffer,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max_count</a:t>
            </a:r>
            <a:r>
              <a:rPr lang="en-US" sz="1600" dirty="0" smtClean="0">
                <a:latin typeface="Courier New" pitchFamily="49" charset="0"/>
              </a:rPr>
              <a:t>); 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 smtClean="0"/>
              <a:t>The RIO Package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(15-213/CS:APP Package)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RIO is a set of wrappers that provide efficient and robust I/O in apps, such as network programs that are subject to short counts</a:t>
            </a:r>
          </a:p>
          <a:p>
            <a:r>
              <a:rPr lang="en-US" dirty="0" smtClean="0"/>
              <a:t>RIO provides two different kinds of functions</a:t>
            </a:r>
          </a:p>
          <a:p>
            <a:pPr lvl="1"/>
            <a:r>
              <a:rPr lang="en-US" dirty="0" err="1" smtClean="0"/>
              <a:t>Unbuffered</a:t>
            </a:r>
            <a:r>
              <a:rPr lang="en-US" dirty="0" smtClean="0"/>
              <a:t> input and output of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rio_writen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Buffered input of text lines and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Buffered RIO routines are thread-safe and can be interleaved arbitrarily on the same descriptor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Download from </a:t>
            </a:r>
            <a:r>
              <a:rPr lang="en-US" dirty="0" smtClean="0">
                <a:hlinkClick r:id="rId3"/>
              </a:rPr>
              <a:t>http://csapp.cs.cmu.edu/3e/code.html</a:t>
            </a: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src/csapp.c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/>
                <a:cs typeface="Courier New"/>
              </a:rPr>
              <a:t>include/</a:t>
            </a:r>
            <a:r>
              <a:rPr lang="en-US" b="1" dirty="0" err="1" smtClean="0">
                <a:latin typeface="Courier New"/>
                <a:cs typeface="Courier New"/>
              </a:rPr>
              <a:t>csapp.h</a:t>
            </a:r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1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Unbuffered RIO Input and Output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</a:t>
            </a:r>
            <a:r>
              <a:rPr lang="en-US" dirty="0" smtClean="0"/>
              <a:t>if it </a:t>
            </a:r>
            <a:r>
              <a:rPr lang="en-US" dirty="0"/>
              <a:t>encounters </a:t>
            </a:r>
            <a:r>
              <a:rPr lang="en-US" dirty="0" smtClean="0"/>
              <a:t>EOF</a:t>
            </a:r>
            <a:endParaRPr lang="en-US" dirty="0"/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rio_writen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never </a:t>
            </a:r>
            <a:r>
              <a:rPr lang="en-US" dirty="0"/>
              <a:t>returns a short </a:t>
            </a:r>
            <a:r>
              <a:rPr lang="en-US" dirty="0" smtClean="0"/>
              <a:t>count</a:t>
            </a:r>
            <a:endParaRPr lang="en-US" dirty="0"/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</a:t>
            </a:r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145424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/>
              <a:t>Implementation of </a:t>
            </a:r>
            <a:r>
              <a:rPr lang="en-US">
                <a:latin typeface="Courier New" pitchFamily="49" charset="0"/>
              </a:rPr>
              <a:t>rio_readn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357018" y="990600"/>
            <a:ext cx="8710782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Robustly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read n bytes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unbuffered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= n;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while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nleft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&gt; 0)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if ((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)) &lt;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if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== EINTR)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Interrupted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by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sig handler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return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0;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call read() again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else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return -1;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set by read() */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}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else if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nread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== 0)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break;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EOF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-=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return (n -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);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eturn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&gt;= 0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480" y="637669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csapp.c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2034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dirty="0"/>
              <a:t> reads a </a:t>
            </a:r>
            <a:r>
              <a:rPr lang="en-US" b="1" i="1" dirty="0">
                <a:solidFill>
                  <a:srgbClr val="0070C0"/>
                </a:solidFill>
              </a:rPr>
              <a:t>text line</a:t>
            </a:r>
            <a:r>
              <a:rPr lang="en-US" dirty="0"/>
              <a:t>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18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 (cont)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307388" cy="28956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rio_readnb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reads up to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bytes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from file </a:t>
            </a:r>
            <a:r>
              <a:rPr lang="en-US" b="1" dirty="0" err="1">
                <a:latin typeface="Courier New" pitchFamily="49" charset="0"/>
              </a:rPr>
              <a:t>fd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can be interleaved arbitrarily on the same descriptor</a:t>
            </a:r>
          </a:p>
          <a:p>
            <a:pPr lvl="2">
              <a:lnSpc>
                <a:spcPct val="97000"/>
              </a:lnSpc>
            </a:pPr>
            <a:r>
              <a:rPr lang="en-US" b="1" kern="1200" dirty="0">
                <a:solidFill>
                  <a:srgbClr val="990000"/>
                </a:solidFill>
                <a:ea typeface="+mn-ea"/>
                <a:cs typeface="+mn-cs"/>
              </a:rPr>
              <a:t>Warning: </a:t>
            </a:r>
            <a:r>
              <a:rPr lang="en-US" dirty="0"/>
              <a:t>Don’t interleave with 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533400" y="1366897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4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4724400" y="30400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Implementation</a:t>
            </a:r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3960812"/>
          </a:xfrm>
        </p:spPr>
        <p:txBody>
          <a:bodyPr/>
          <a:lstStyle/>
          <a:p>
            <a:r>
              <a:rPr lang="en-US" dirty="0"/>
              <a:t>For reading from file</a:t>
            </a:r>
          </a:p>
          <a:p>
            <a:r>
              <a:rPr lang="en-US" dirty="0"/>
              <a:t>File has associated buffer to hold bytes that have been read from file but not yet read by user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Layered </a:t>
            </a:r>
            <a:r>
              <a:rPr lang="en-US" dirty="0"/>
              <a:t>on Unix</a:t>
            </a:r>
            <a:r>
              <a:rPr lang="en-US" dirty="0" smtClean="0"/>
              <a:t> file:</a:t>
            </a:r>
            <a:endParaRPr lang="en-US" dirty="0"/>
          </a:p>
        </p:txBody>
      </p:sp>
      <p:sp>
        <p:nvSpPr>
          <p:cNvPr id="762885" name="Rectangle 5"/>
          <p:cNvSpPr>
            <a:spLocks noChangeArrowheads="1"/>
          </p:cNvSpPr>
          <p:nvPr/>
        </p:nvSpPr>
        <p:spPr bwMode="auto">
          <a:xfrm>
            <a:off x="2362200" y="30400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2362200" y="30400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1498697" y="3056538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762888" name="Arc 8"/>
          <p:cNvSpPr>
            <a:spLocks/>
          </p:cNvSpPr>
          <p:nvPr/>
        </p:nvSpPr>
        <p:spPr bwMode="auto">
          <a:xfrm rot="-5400000" flipH="1" flipV="1">
            <a:off x="1978110" y="34188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9" name="Arc 9"/>
          <p:cNvSpPr>
            <a:spLocks/>
          </p:cNvSpPr>
          <p:nvPr/>
        </p:nvSpPr>
        <p:spPr bwMode="auto">
          <a:xfrm rot="-5400000" flipH="1" flipV="1">
            <a:off x="4264110" y="34950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0" name="Rectangle 10"/>
          <p:cNvSpPr>
            <a:spLocks noChangeArrowheads="1"/>
          </p:cNvSpPr>
          <p:nvPr/>
        </p:nvSpPr>
        <p:spPr bwMode="auto">
          <a:xfrm>
            <a:off x="720810" y="36496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2702010" y="38020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762892" name="Line 12"/>
          <p:cNvSpPr>
            <a:spLocks noChangeShapeType="1"/>
          </p:cNvSpPr>
          <p:nvPr/>
        </p:nvSpPr>
        <p:spPr bwMode="auto">
          <a:xfrm flipV="1">
            <a:off x="47244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3" name="Line 13"/>
          <p:cNvSpPr>
            <a:spLocks noChangeShapeType="1"/>
          </p:cNvSpPr>
          <p:nvPr/>
        </p:nvSpPr>
        <p:spPr bwMode="auto">
          <a:xfrm flipV="1">
            <a:off x="70866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>
            <a:off x="4724400" y="28114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5257800" y="26590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  <p:sp>
        <p:nvSpPr>
          <p:cNvPr id="762896" name="Rectangle 16"/>
          <p:cNvSpPr>
            <a:spLocks noChangeArrowheads="1"/>
          </p:cNvSpPr>
          <p:nvPr/>
        </p:nvSpPr>
        <p:spPr bwMode="auto">
          <a:xfrm>
            <a:off x="5105400" y="54526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2743200" y="54526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762000" y="54526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9" name="Rectangle 19"/>
          <p:cNvSpPr>
            <a:spLocks noChangeArrowheads="1"/>
          </p:cNvSpPr>
          <p:nvPr/>
        </p:nvSpPr>
        <p:spPr bwMode="auto">
          <a:xfrm>
            <a:off x="290513" y="5452646"/>
            <a:ext cx="2452687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 smtClean="0">
                <a:latin typeface="Calibri" pitchFamily="34" charset="0"/>
              </a:rPr>
              <a:t>no longer </a:t>
            </a:r>
            <a:r>
              <a:rPr lang="en-US" sz="2000" dirty="0">
                <a:latin typeface="Calibri" pitchFamily="34" charset="0"/>
              </a:rPr>
              <a:t>in buffer</a:t>
            </a:r>
          </a:p>
        </p:txBody>
      </p:sp>
      <p:sp>
        <p:nvSpPr>
          <p:cNvPr id="762900" name="Rectangle 20"/>
          <p:cNvSpPr>
            <a:spLocks noChangeArrowheads="1"/>
          </p:cNvSpPr>
          <p:nvPr/>
        </p:nvSpPr>
        <p:spPr bwMode="auto">
          <a:xfrm>
            <a:off x="7467600" y="54526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762901" name="Arc 21"/>
          <p:cNvSpPr>
            <a:spLocks/>
          </p:cNvSpPr>
          <p:nvPr/>
        </p:nvSpPr>
        <p:spPr bwMode="auto">
          <a:xfrm rot="-5400000" flipH="1" flipV="1">
            <a:off x="7007310" y="59076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2" name="Rectangle 22"/>
          <p:cNvSpPr>
            <a:spLocks noChangeArrowheads="1"/>
          </p:cNvSpPr>
          <p:nvPr/>
        </p:nvSpPr>
        <p:spPr bwMode="auto">
          <a:xfrm>
            <a:off x="4378410" y="62146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27432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5" name="Line 25"/>
          <p:cNvSpPr>
            <a:spLocks noChangeShapeType="1"/>
          </p:cNvSpPr>
          <p:nvPr/>
        </p:nvSpPr>
        <p:spPr bwMode="auto">
          <a:xfrm flipV="1">
            <a:off x="2743200" y="51816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6" name="Rectangle 26"/>
          <p:cNvSpPr>
            <a:spLocks noChangeArrowheads="1"/>
          </p:cNvSpPr>
          <p:nvPr/>
        </p:nvSpPr>
        <p:spPr bwMode="auto">
          <a:xfrm>
            <a:off x="3886200" y="50292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1416481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Declaration</a:t>
            </a: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296988"/>
            <a:ext cx="8307387" cy="608012"/>
          </a:xfrm>
        </p:spPr>
        <p:txBody>
          <a:bodyPr/>
          <a:lstStyle/>
          <a:p>
            <a:r>
              <a:rPr lang="en-US" dirty="0"/>
              <a:t>All information contained in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52437" y="4267200"/>
            <a:ext cx="8539163" cy="1600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rio_fd</a:t>
            </a:r>
            <a:r>
              <a:rPr lang="en-US" sz="1600" dirty="0">
                <a:latin typeface="Courier New" pitchFamily="49" charset="0"/>
              </a:rPr>
              <a:t>;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descriptor for this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rio_cnt</a:t>
            </a:r>
            <a:r>
              <a:rPr lang="en-US" sz="1600" dirty="0">
                <a:latin typeface="Courier New" pitchFamily="49" charset="0"/>
              </a:rPr>
              <a:t>;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unread bytes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rio_bufptr</a:t>
            </a:r>
            <a:r>
              <a:rPr lang="en-US" sz="1600" dirty="0">
                <a:latin typeface="Courier New" pitchFamily="49" charset="0"/>
              </a:rPr>
              <a:t>;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next unread byte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rio_buf</a:t>
            </a:r>
            <a:r>
              <a:rPr lang="en-US" sz="1600" dirty="0">
                <a:latin typeface="Courier New" pitchFamily="49" charset="0"/>
              </a:rPr>
              <a:t>[RIO_BUFSIZE];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internal buffer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24400" y="24304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362200" y="24304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362200" y="24304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498697" y="2452994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21" name="Arc 8"/>
          <p:cNvSpPr>
            <a:spLocks/>
          </p:cNvSpPr>
          <p:nvPr/>
        </p:nvSpPr>
        <p:spPr bwMode="auto">
          <a:xfrm rot="16200000" flipH="1" flipV="1">
            <a:off x="1978110" y="28092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Arc 9"/>
          <p:cNvSpPr>
            <a:spLocks/>
          </p:cNvSpPr>
          <p:nvPr/>
        </p:nvSpPr>
        <p:spPr bwMode="auto">
          <a:xfrm rot="16200000" flipH="1" flipV="1">
            <a:off x="4264110" y="28854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0810" y="30400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702010" y="31924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7244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70866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4724400" y="22018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257800" y="20494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</p:spTree>
    <p:extLst>
      <p:ext uri="{BB962C8B-B14F-4D97-AF65-F5344CB8AC3E}">
        <p14:creationId xmlns:p14="http://schemas.microsoft.com/office/powerpoint/2010/main" val="3635339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RIO Example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912812"/>
          </a:xfrm>
        </p:spPr>
        <p:txBody>
          <a:bodyPr/>
          <a:lstStyle/>
          <a:p>
            <a:r>
              <a:rPr lang="en-US"/>
              <a:t>Copying the lines of a text file from standard input to standard output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844118" y="2286000"/>
            <a:ext cx="7004482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**argv)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n;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rio_t rio;</a:t>
            </a:r>
          </a:p>
          <a:p>
            <a:r>
              <a:rPr lang="en-US" sz="1600" dirty="0">
                <a:latin typeface="Courier New" pitchFamily="49" charset="0"/>
              </a:rPr>
              <a:t>    char buf[MAXLINE];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(&amp;rio, STDIN_FILENO);</a:t>
            </a:r>
          </a:p>
          <a:p>
            <a:r>
              <a:rPr lang="en-US" sz="1600" dirty="0">
                <a:latin typeface="Courier New" pitchFamily="49" charset="0"/>
              </a:rPr>
              <a:t>    while((n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(&amp;rio, buf, MAXLINE)) != 0) 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(STDOUT_FILENO, buf, n);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5758" y="5209877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cpfile.c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299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/>
              <a:t>Closing </a:t>
            </a:r>
            <a:r>
              <a:rPr lang="en-US" dirty="0" smtClean="0"/>
              <a:t>remarks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3"/>
            <a:ext cx="4953000" cy="573087"/>
          </a:xfrm>
        </p:spPr>
        <p:txBody>
          <a:bodyPr/>
          <a:lstStyle/>
          <a:p>
            <a:r>
              <a:rPr lang="en-US" dirty="0"/>
              <a:t>Unix </a:t>
            </a:r>
            <a:r>
              <a:rPr lang="en-US" dirty="0" smtClean="0"/>
              <a:t>I/O Overview</a:t>
            </a:r>
            <a:endParaRPr lang="en-US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Linux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Cool fact: 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/boot/</a:t>
            </a:r>
            <a:r>
              <a:rPr lang="en-US" b="1" dirty="0">
                <a:latin typeface="Courier New"/>
                <a:cs typeface="Courier New"/>
              </a:rPr>
              <a:t>vmlinuz-3.13.0-55-</a:t>
            </a:r>
            <a:r>
              <a:rPr lang="en-US" b="1" dirty="0" smtClean="0">
                <a:latin typeface="Courier New"/>
                <a:cs typeface="Courier New"/>
              </a:rPr>
              <a:t>generic </a:t>
            </a:r>
            <a:r>
              <a:rPr lang="en-US" dirty="0" smtClean="0"/>
              <a:t>(</a:t>
            </a:r>
            <a:r>
              <a:rPr lang="en-US" dirty="0"/>
              <a:t>kernel </a:t>
            </a:r>
            <a:r>
              <a:rPr lang="en-US" dirty="0" smtClean="0"/>
              <a:t>image</a:t>
            </a:r>
            <a:r>
              <a:rPr lang="en-US" dirty="0"/>
              <a:t>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</a:t>
            </a:r>
            <a:r>
              <a:rPr lang="en-US" b="1" dirty="0" smtClean="0"/>
              <a:t> 	                                                  </a:t>
            </a:r>
            <a:r>
              <a:rPr lang="en-US" dirty="0" smtClean="0"/>
              <a:t>(</a:t>
            </a:r>
            <a:r>
              <a:rPr lang="en-US" dirty="0"/>
              <a:t>kernel data structures)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 vs. Standard I/O vs.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600200"/>
            <a:ext cx="8750300" cy="4876800"/>
          </a:xfrm>
        </p:spPr>
        <p:txBody>
          <a:bodyPr/>
          <a:lstStyle/>
          <a:p>
            <a:r>
              <a:rPr lang="en-US" dirty="0"/>
              <a:t>Standard I/O and RIO are implemented using low-level </a:t>
            </a:r>
            <a:r>
              <a:rPr lang="en-US" dirty="0" smtClean="0"/>
              <a:t>Unix I/O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2913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124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3490913"/>
            <a:ext cx="1841500" cy="1327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rio_writen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rio_readinitb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rio_readlineb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rio_readnb</a:t>
            </a: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3805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152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970" y="435678"/>
            <a:ext cx="7592093" cy="762000"/>
          </a:xfrm>
        </p:spPr>
        <p:txBody>
          <a:bodyPr/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</a:t>
            </a:r>
            <a:r>
              <a:rPr lang="en-US" dirty="0" smtClean="0"/>
              <a:t>O</a:t>
            </a:r>
            <a:endParaRPr lang="en-US" dirty="0"/>
          </a:p>
          <a:p>
            <a:pPr lvl="2"/>
            <a:r>
              <a:rPr lang="en-US" dirty="0"/>
              <a:t>All other I/O packages are implemented using Unix I/O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Unix I/O provides functions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Unix I/O functions are </a:t>
            </a:r>
            <a:r>
              <a:rPr lang="en-US" dirty="0" err="1" smtClean="0"/>
              <a:t>async</a:t>
            </a:r>
            <a:r>
              <a:rPr lang="en-US" dirty="0" smtClean="0"/>
              <a:t>-signal-safe and can be used safely in signal handlers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Dealing with short counts is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Efficient reading of text lines requires some form of buffering, also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Both of these issues are addressed by the standard I/O and RIO </a:t>
            </a:r>
            <a:r>
              <a:rPr lang="en-US" dirty="0" smtClean="0"/>
              <a:t>packages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55" y="435678"/>
            <a:ext cx="7592093" cy="762000"/>
          </a:xfrm>
        </p:spPr>
        <p:txBody>
          <a:bodyPr/>
          <a:lstStyle/>
          <a:p>
            <a:r>
              <a:rPr lang="en-US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362075"/>
            <a:ext cx="8458200" cy="497205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Standard I/O functions are not </a:t>
            </a:r>
            <a:r>
              <a:rPr lang="en-US" dirty="0" err="1" smtClean="0"/>
              <a:t>async</a:t>
            </a:r>
            <a:r>
              <a:rPr lang="en-US" dirty="0" smtClean="0"/>
              <a:t>-signal-safe, and not appropriate for signal handlers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</a:t>
            </a:r>
            <a:r>
              <a:rPr lang="en-US" dirty="0" smtClean="0"/>
              <a:t>sockets (CS:APP3e, Sec 10.11)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7"/>
          </a:xfrm>
        </p:spPr>
        <p:txBody>
          <a:bodyPr/>
          <a:lstStyle/>
          <a:p>
            <a:r>
              <a:rPr lang="en-US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</p:spPr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But, be sure to understand the functions you use!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Inside signal handlers, because Unix I/O is </a:t>
            </a:r>
            <a:r>
              <a:rPr lang="en-US" i="1" dirty="0" err="1" smtClean="0">
                <a:solidFill>
                  <a:srgbClr val="C00000"/>
                </a:solidFill>
              </a:rPr>
              <a:t>async</a:t>
            </a:r>
            <a:r>
              <a:rPr lang="en-US" i="1" dirty="0" smtClean="0">
                <a:solidFill>
                  <a:srgbClr val="C00000"/>
                </a:solidFill>
              </a:rPr>
              <a:t>-signal-safe</a:t>
            </a:r>
          </a:p>
          <a:p>
            <a:pPr lvl="1"/>
            <a:r>
              <a:rPr lang="en-US" dirty="0"/>
              <a:t>In rare cases when you need absolute highest </a:t>
            </a:r>
            <a:r>
              <a:rPr lang="en-US" dirty="0" smtClean="0"/>
              <a:t>performance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When you are reading and writing network</a:t>
            </a:r>
            <a:r>
              <a:rPr lang="en-US" i="1" dirty="0" smtClean="0">
                <a:solidFill>
                  <a:srgbClr val="C00000"/>
                </a:solidFill>
              </a:rPr>
              <a:t> sockets</a:t>
            </a:r>
          </a:p>
          <a:p>
            <a:pPr lvl="1"/>
            <a:r>
              <a:rPr lang="en-US" dirty="0" smtClean="0"/>
              <a:t>Avoid using standard I/O on sockets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7592093" cy="762000"/>
          </a:xfrm>
        </p:spPr>
        <p:txBody>
          <a:bodyPr/>
          <a:lstStyle/>
          <a:p>
            <a:r>
              <a:rPr lang="en-US" dirty="0" smtClean="0"/>
              <a:t>Aside: Working </a:t>
            </a:r>
            <a:r>
              <a:rPr lang="en-US" dirty="0"/>
              <a:t>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62074"/>
            <a:ext cx="9067800" cy="54959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Functions </a:t>
            </a:r>
            <a:r>
              <a:rPr lang="en-US" dirty="0">
                <a:solidFill>
                  <a:srgbClr val="C00000"/>
                </a:solidFill>
              </a:rPr>
              <a:t>you </a:t>
            </a:r>
            <a:r>
              <a:rPr lang="en-US" dirty="0" smtClean="0">
                <a:solidFill>
                  <a:srgbClr val="C00000"/>
                </a:solidFill>
              </a:rPr>
              <a:t>should </a:t>
            </a:r>
            <a:r>
              <a:rPr lang="en-US" i="1" dirty="0" smtClean="0">
                <a:solidFill>
                  <a:srgbClr val="C00000"/>
                </a:solidFill>
              </a:rPr>
              <a:t>never</a:t>
            </a:r>
            <a:r>
              <a:rPr lang="en-US" dirty="0" smtClean="0">
                <a:solidFill>
                  <a:srgbClr val="C00000"/>
                </a:solidFill>
              </a:rPr>
              <a:t> use on binary files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Text-</a:t>
            </a:r>
            <a:r>
              <a:rPr lang="en-US" b="1" dirty="0">
                <a:solidFill>
                  <a:srgbClr val="C00000"/>
                </a:solidFill>
              </a:rPr>
              <a:t>oriented </a:t>
            </a:r>
            <a:r>
              <a:rPr lang="en-US" b="1" dirty="0" smtClean="0">
                <a:solidFill>
                  <a:srgbClr val="C00000"/>
                </a:solidFill>
              </a:rPr>
              <a:t>I/O: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such as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Interpret EOL characters. </a:t>
            </a:r>
          </a:p>
          <a:p>
            <a:pPr lvl="2"/>
            <a:r>
              <a:rPr lang="en-US" dirty="0" smtClean="0"/>
              <a:t>Use functions like </a:t>
            </a:r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r>
              <a:rPr lang="en-US" dirty="0" smtClean="0"/>
              <a:t> instead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strcpy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strcat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</a:t>
            </a:r>
            <a:r>
              <a:rPr lang="en-US" dirty="0" smtClean="0"/>
              <a:t> (end of string) as </a:t>
            </a:r>
            <a:r>
              <a:rPr lang="en-US" dirty="0"/>
              <a:t>special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7592093" cy="762000"/>
          </a:xfrm>
        </p:spPr>
        <p:txBody>
          <a:bodyPr/>
          <a:lstStyle/>
          <a:p>
            <a:r>
              <a:rPr lang="en-US"/>
              <a:t>Fun with File Descriptors (1)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/>
              <a:t>Fun with File Descriptors (2)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5029200"/>
            <a:ext cx="8307388" cy="533400"/>
          </a:xfrm>
        </p:spPr>
        <p:txBody>
          <a:bodyPr/>
          <a:lstStyle/>
          <a:p>
            <a:r>
              <a:rPr lang="en-US" dirty="0"/>
              <a:t>What would be </a:t>
            </a:r>
            <a:r>
              <a:rPr lang="en-US" dirty="0" smtClean="0"/>
              <a:t>the contents </a:t>
            </a:r>
            <a:r>
              <a:rPr lang="en-US" dirty="0"/>
              <a:t>of </a:t>
            </a:r>
            <a:r>
              <a:rPr lang="en-US" dirty="0" smtClean="0"/>
              <a:t>the resulting </a:t>
            </a:r>
            <a:r>
              <a:rPr lang="en-US" dirty="0"/>
              <a:t>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473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Write(fd1, "pqrs", 4);</a:t>
            </a:r>
          </a:p>
          <a:p>
            <a:r>
              <a:rPr lang="en-US" sz="1600" dirty="0">
                <a:latin typeface="Courier New" pitchFamily="49" charset="0"/>
              </a:rPr>
              <a:t>    fd3 = Open(fname,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Write(fd3,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Write(fd2, "wxyz", 4);</a:t>
            </a:r>
          </a:p>
          <a:p>
            <a:r>
              <a:rPr lang="en-US" sz="1600" dirty="0">
                <a:latin typeface="Courier New" pitchFamily="49" charset="0"/>
              </a:rPr>
              <a:t>    Write(fd3,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3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851" y="1066800"/>
            <a:ext cx="8565549" cy="4972050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recommended operation on a </a:t>
            </a:r>
            <a:r>
              <a:rPr lang="en-US" dirty="0" smtClean="0"/>
              <a:t>directory: read </a:t>
            </a:r>
            <a:r>
              <a:rPr lang="en-US" dirty="0"/>
              <a:t>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dirty="0"/>
              <a:t>DIR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939114" y="2607276"/>
            <a:ext cx="5646739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438150"/>
            <a:ext cx="8716963" cy="781050"/>
          </a:xfrm>
        </p:spPr>
        <p:txBody>
          <a:bodyPr/>
          <a:lstStyle/>
          <a:p>
            <a:r>
              <a:rPr lang="en-US" dirty="0"/>
              <a:t>Unix I/</a:t>
            </a:r>
            <a:r>
              <a:rPr lang="en-US" dirty="0" smtClean="0"/>
              <a:t>O Overview</a:t>
            </a:r>
            <a:endParaRPr lang="en-US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7150"/>
            <a:ext cx="8307387" cy="4997450"/>
          </a:xfrm>
        </p:spPr>
        <p:txBody>
          <a:bodyPr/>
          <a:lstStyle/>
          <a:p>
            <a:r>
              <a:rPr lang="en-US" dirty="0" smtClean="0"/>
              <a:t>Elegant </a:t>
            </a:r>
            <a:r>
              <a:rPr lang="en-US" dirty="0"/>
              <a:t>mapping of files to devices allows kernel to export simple interface called </a:t>
            </a:r>
            <a:r>
              <a:rPr lang="en-US" i="1" dirty="0"/>
              <a:t>Unix </a:t>
            </a:r>
            <a:r>
              <a:rPr lang="en-US" i="1" dirty="0" smtClean="0"/>
              <a:t>I/O:</a:t>
            </a:r>
            <a:endParaRPr lang="en-US" i="1" dirty="0"/>
          </a:p>
          <a:p>
            <a:pPr lvl="1"/>
            <a:r>
              <a:rPr lang="en-US" dirty="0" smtClean="0"/>
              <a:t>Opening </a:t>
            </a:r>
            <a:r>
              <a:rPr lang="en-US" dirty="0"/>
              <a:t>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 smtClean="0">
                <a:latin typeface="Courier New" pitchFamily="49" charset="0"/>
              </a:rPr>
              <a:t>lseek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80752" y="4837710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</a:t>
              </a:r>
              <a:r>
                <a:rPr lang="en-US" dirty="0" smtClean="0">
                  <a:latin typeface="Calibri" pitchFamily="34" charset="0"/>
                </a:rPr>
                <a:t>file position </a:t>
              </a:r>
              <a:r>
                <a:rPr lang="en-US" dirty="0">
                  <a:latin typeface="Calibri" pitchFamily="34" charset="0"/>
                </a:rPr>
                <a:t>= 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07" y="304800"/>
            <a:ext cx="7592093" cy="762000"/>
          </a:xfrm>
        </p:spPr>
        <p:txBody>
          <a:bodyPr/>
          <a:lstStyle/>
          <a:p>
            <a:r>
              <a:rPr lang="en-US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15340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(S_ISREG(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Determine file type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"regular"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(S_ISDIR(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"other"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&amp; S_IRUSR))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read access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"yes"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"no"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%s, 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read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(0);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4876801" y="1143000"/>
            <a:ext cx="4114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dirty="0">
                <a:latin typeface="Courier New" pitchFamily="49" charset="0"/>
              </a:rPr>
              <a:t>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</a:t>
            </a:r>
            <a:r>
              <a:rPr lang="en-US" sz="1600" dirty="0" smtClean="0">
                <a:latin typeface="Courier New" pitchFamily="49" charset="0"/>
              </a:rPr>
              <a:t>yes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60198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mtClean="0"/>
              <a:t>For Further Information</a:t>
            </a:r>
            <a:endParaRPr lang="en-US"/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518525" cy="4972050"/>
          </a:xfrm>
        </p:spPr>
        <p:txBody>
          <a:bodyPr/>
          <a:lstStyle/>
          <a:p>
            <a:r>
              <a:rPr lang="en-US" dirty="0" smtClean="0"/>
              <a:t>The Unix bible:</a:t>
            </a:r>
          </a:p>
          <a:p>
            <a:pPr lvl="1"/>
            <a:r>
              <a:rPr lang="en-US" dirty="0" smtClean="0"/>
              <a:t>W. Richard  Stevens &amp; Stephen A. </a:t>
            </a:r>
            <a:r>
              <a:rPr lang="en-US" dirty="0" err="1" smtClean="0"/>
              <a:t>Rago</a:t>
            </a:r>
            <a:r>
              <a:rPr lang="en-US" dirty="0" smtClean="0"/>
              <a:t>, </a:t>
            </a:r>
            <a:r>
              <a:rPr lang="en-US" b="1" i="1" dirty="0" smtClean="0"/>
              <a:t>Advanced Programming in the Unix Environment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Edition, Addison Wesley, 2005</a:t>
            </a:r>
          </a:p>
          <a:p>
            <a:pPr lvl="2"/>
            <a:r>
              <a:rPr lang="en-US" dirty="0" smtClean="0"/>
              <a:t>Updated from </a:t>
            </a:r>
            <a:r>
              <a:rPr lang="en-US" dirty="0" err="1" smtClean="0"/>
              <a:t>Stevens’s</a:t>
            </a:r>
            <a:r>
              <a:rPr lang="en-US" dirty="0" smtClean="0"/>
              <a:t> 1993 classic text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Linux bible:</a:t>
            </a:r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Kerrisk</a:t>
            </a:r>
            <a:r>
              <a:rPr lang="en-US" dirty="0" smtClean="0"/>
              <a:t>, The Linux Programming Interface, No Starch Press, 2010</a:t>
            </a:r>
          </a:p>
          <a:p>
            <a:pPr lvl="2"/>
            <a:r>
              <a:rPr lang="en-US" dirty="0" smtClean="0"/>
              <a:t>Encyclopedic and authoritative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9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file has a </a:t>
            </a:r>
            <a:r>
              <a:rPr lang="en-US" i="1" dirty="0" smtClean="0"/>
              <a:t>type</a:t>
            </a:r>
            <a:r>
              <a:rPr lang="en-US" dirty="0" smtClean="0"/>
              <a:t> indicating its role in the system</a:t>
            </a:r>
          </a:p>
          <a:p>
            <a:pPr lvl="1"/>
            <a:r>
              <a:rPr lang="en-US" i="1" dirty="0" smtClean="0"/>
              <a:t>Regular file: </a:t>
            </a:r>
            <a:r>
              <a:rPr lang="en-US" dirty="0" smtClean="0"/>
              <a:t>Contains arbitrary data</a:t>
            </a:r>
          </a:p>
          <a:p>
            <a:pPr lvl="1"/>
            <a:r>
              <a:rPr lang="en-US" i="1" dirty="0" smtClean="0"/>
              <a:t>Directory:  </a:t>
            </a:r>
            <a:r>
              <a:rPr lang="en-US" dirty="0" smtClean="0"/>
              <a:t>Index for a related group of files</a:t>
            </a:r>
          </a:p>
          <a:p>
            <a:pPr lvl="1"/>
            <a:r>
              <a:rPr lang="en-US" i="1" dirty="0" smtClean="0"/>
              <a:t>Socket:</a:t>
            </a:r>
            <a:r>
              <a:rPr lang="en-US" dirty="0" smtClean="0"/>
              <a:t> For communicating with a process on another machine</a:t>
            </a:r>
          </a:p>
          <a:p>
            <a:endParaRPr lang="en-US" dirty="0" smtClean="0"/>
          </a:p>
          <a:p>
            <a:r>
              <a:rPr lang="en-US" dirty="0" smtClean="0"/>
              <a:t>Other file types beyond our scope</a:t>
            </a:r>
          </a:p>
          <a:p>
            <a:pPr lvl="1"/>
            <a:r>
              <a:rPr lang="en-US" i="1" dirty="0" smtClean="0"/>
              <a:t>Named pipes (FIFOs)</a:t>
            </a:r>
          </a:p>
          <a:p>
            <a:pPr lvl="1"/>
            <a:r>
              <a:rPr lang="en-US" i="1" dirty="0" smtClean="0"/>
              <a:t>Symbolic links</a:t>
            </a:r>
          </a:p>
          <a:p>
            <a:pPr lvl="1"/>
            <a:r>
              <a:rPr lang="en-US" i="1" dirty="0" smtClean="0"/>
              <a:t>Character and block devices</a:t>
            </a:r>
          </a:p>
        </p:txBody>
      </p:sp>
    </p:spTree>
    <p:extLst>
      <p:ext uri="{BB962C8B-B14F-4D97-AF65-F5344CB8AC3E}">
        <p14:creationId xmlns:p14="http://schemas.microsoft.com/office/powerpoint/2010/main" val="52022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regular file contains arbitrary data</a:t>
            </a:r>
            <a:endParaRPr lang="en-US" dirty="0"/>
          </a:p>
          <a:p>
            <a:r>
              <a:rPr lang="en-US" dirty="0" smtClean="0"/>
              <a:t>Applications </a:t>
            </a:r>
            <a:r>
              <a:rPr lang="en-US" dirty="0"/>
              <a:t>often distinguish between </a:t>
            </a:r>
            <a:r>
              <a:rPr lang="en-US" i="1" dirty="0"/>
              <a:t>text files </a:t>
            </a:r>
            <a:r>
              <a:rPr lang="en-US" dirty="0"/>
              <a:t>and </a:t>
            </a:r>
            <a:r>
              <a:rPr lang="en-US" i="1" dirty="0"/>
              <a:t>binary files</a:t>
            </a:r>
          </a:p>
          <a:p>
            <a:pPr lvl="1"/>
            <a:r>
              <a:rPr lang="en-US" dirty="0" smtClean="0"/>
              <a:t>Text files are regular files with only ASCII or Unicode characters</a:t>
            </a:r>
          </a:p>
          <a:p>
            <a:pPr lvl="1"/>
            <a:r>
              <a:rPr lang="en-US" dirty="0" smtClean="0"/>
              <a:t>Binary files are everything else</a:t>
            </a:r>
          </a:p>
          <a:p>
            <a:pPr lvl="2"/>
            <a:r>
              <a:rPr lang="en-US" dirty="0" smtClean="0"/>
              <a:t>e.g., object files, JPEG images</a:t>
            </a:r>
          </a:p>
          <a:p>
            <a:pPr lvl="1"/>
            <a:r>
              <a:rPr lang="en-US" dirty="0" smtClean="0"/>
              <a:t>Kernel </a:t>
            </a:r>
            <a:r>
              <a:rPr lang="en-US" dirty="0" err="1"/>
              <a:t>doesn</a:t>
            </a:r>
            <a:r>
              <a:rPr lang="fr-FR" dirty="0"/>
              <a:t>’</a:t>
            </a:r>
            <a:r>
              <a:rPr lang="en-US" dirty="0"/>
              <a:t>t know the </a:t>
            </a:r>
            <a:r>
              <a:rPr lang="en-US" dirty="0" smtClean="0"/>
              <a:t>difference!</a:t>
            </a:r>
          </a:p>
          <a:p>
            <a:r>
              <a:rPr lang="en-US" dirty="0" smtClean="0"/>
              <a:t>Text </a:t>
            </a:r>
            <a:r>
              <a:rPr lang="en-US" dirty="0"/>
              <a:t>file is sequence of </a:t>
            </a:r>
            <a:r>
              <a:rPr lang="en-US" i="1" dirty="0"/>
              <a:t>text lines</a:t>
            </a:r>
          </a:p>
          <a:p>
            <a:pPr lvl="1"/>
            <a:r>
              <a:rPr lang="en-US" dirty="0"/>
              <a:t>Text line is sequence of chars terminated by </a:t>
            </a:r>
            <a:r>
              <a:rPr lang="en-US" i="1" dirty="0"/>
              <a:t>newline char </a:t>
            </a:r>
            <a:r>
              <a:rPr lang="en-US" dirty="0"/>
              <a:t>(</a:t>
            </a:r>
            <a:r>
              <a:rPr lang="en-US" b="1" dirty="0"/>
              <a:t>‘</a:t>
            </a:r>
            <a:r>
              <a:rPr lang="en-US" b="1" dirty="0">
                <a:latin typeface="Courier New"/>
                <a:cs typeface="Courier New"/>
              </a:rPr>
              <a:t>\n</a:t>
            </a:r>
            <a:r>
              <a:rPr lang="en-US" b="1" dirty="0"/>
              <a:t>’)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Newline is </a:t>
            </a:r>
            <a:r>
              <a:rPr lang="en-US" b="1" dirty="0" smtClean="0">
                <a:latin typeface="Courier New"/>
                <a:cs typeface="Courier New"/>
              </a:rPr>
              <a:t>0xa</a:t>
            </a:r>
            <a:r>
              <a:rPr lang="en-US" dirty="0"/>
              <a:t>, same as ASCII line feed </a:t>
            </a:r>
            <a:r>
              <a:rPr lang="en-US" dirty="0" smtClean="0"/>
              <a:t>character </a:t>
            </a:r>
            <a:r>
              <a:rPr lang="en-US" dirty="0"/>
              <a:t>(LF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 of line (EOL) indicators in other systems</a:t>
            </a:r>
          </a:p>
          <a:p>
            <a:pPr lvl="1"/>
            <a:r>
              <a:rPr lang="en-US" dirty="0" smtClean="0"/>
              <a:t>Linux and Mac OS: </a:t>
            </a:r>
            <a:r>
              <a:rPr lang="en-US" b="1" dirty="0" smtClean="0"/>
              <a:t>‘</a:t>
            </a:r>
            <a:r>
              <a:rPr lang="en-US" b="1" dirty="0" smtClean="0">
                <a:latin typeface="Courier New"/>
                <a:cs typeface="Courier New"/>
              </a:rPr>
              <a:t>\n</a:t>
            </a:r>
            <a:r>
              <a:rPr lang="en-US" b="1" dirty="0" smtClean="0"/>
              <a:t>’</a:t>
            </a:r>
            <a:r>
              <a:rPr lang="en-US" dirty="0" smtClean="0"/>
              <a:t> (</a:t>
            </a:r>
            <a:r>
              <a:rPr lang="en-US" b="1" dirty="0" smtClean="0">
                <a:latin typeface="Courier New"/>
                <a:cs typeface="Courier New"/>
              </a:rPr>
              <a:t>0xa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line feed (LF)</a:t>
            </a:r>
          </a:p>
          <a:p>
            <a:pPr lvl="1"/>
            <a:r>
              <a:rPr lang="en-US" dirty="0" smtClean="0"/>
              <a:t>Windows and Internet protocols: </a:t>
            </a:r>
            <a:r>
              <a:rPr lang="en-US" b="1" dirty="0" smtClean="0"/>
              <a:t>‘</a:t>
            </a:r>
            <a:r>
              <a:rPr lang="en-US" b="1" dirty="0" smtClean="0">
                <a:latin typeface="Courier New"/>
                <a:cs typeface="Courier New"/>
              </a:rPr>
              <a:t>\r\n</a:t>
            </a:r>
            <a:r>
              <a:rPr lang="en-US" b="1" dirty="0" smtClean="0"/>
              <a:t>’ </a:t>
            </a:r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0xd 0xa</a:t>
            </a:r>
            <a:r>
              <a:rPr lang="en-US" dirty="0" smtClean="0"/>
              <a:t>)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arriage return (CR) followed by line feed (LF)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707457"/>
            <a:ext cx="259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consists of an array of </a:t>
            </a:r>
            <a:r>
              <a:rPr lang="en-US" i="1" dirty="0" smtClean="0"/>
              <a:t>links</a:t>
            </a:r>
          </a:p>
          <a:p>
            <a:pPr lvl="1"/>
            <a:r>
              <a:rPr lang="en-US" dirty="0" smtClean="0"/>
              <a:t>Each link maps a </a:t>
            </a:r>
            <a:r>
              <a:rPr lang="en-US" i="1" dirty="0" smtClean="0"/>
              <a:t>filenam</a:t>
            </a:r>
            <a:r>
              <a:rPr lang="en-US" dirty="0" smtClean="0"/>
              <a:t>e to a file</a:t>
            </a:r>
          </a:p>
          <a:p>
            <a:r>
              <a:rPr lang="en-US" dirty="0" smtClean="0"/>
              <a:t>Each directory contains at least two entries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.</a:t>
            </a:r>
            <a:r>
              <a:rPr lang="en-US" dirty="0" smtClean="0"/>
              <a:t> (dot) is  a link to itself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..</a:t>
            </a:r>
            <a:r>
              <a:rPr lang="en-US" dirty="0" smtClean="0"/>
              <a:t> (dot dot) is a link to </a:t>
            </a:r>
            <a:r>
              <a:rPr lang="en-US" i="1" dirty="0" smtClean="0"/>
              <a:t>the parent directory </a:t>
            </a:r>
            <a:r>
              <a:rPr lang="en-US" dirty="0" smtClean="0"/>
              <a:t>in the </a:t>
            </a:r>
            <a:r>
              <a:rPr lang="en-US" i="1" dirty="0" smtClean="0"/>
              <a:t>directory hierarchy</a:t>
            </a:r>
            <a:r>
              <a:rPr lang="en-US" dirty="0" smtClean="0"/>
              <a:t> (next slide)</a:t>
            </a:r>
          </a:p>
          <a:p>
            <a:r>
              <a:rPr lang="en-US" dirty="0" smtClean="0"/>
              <a:t>Commands for manipulating directories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mkdir</a:t>
            </a:r>
            <a:r>
              <a:rPr lang="en-US" dirty="0" smtClean="0"/>
              <a:t>: create empty directory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ls</a:t>
            </a:r>
            <a:r>
              <a:rPr lang="en-US" dirty="0" smtClean="0"/>
              <a:t>: view directory contents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rmdir</a:t>
            </a:r>
            <a:r>
              <a:rPr lang="en-US" dirty="0" smtClean="0"/>
              <a:t>: delete empty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 wrap="none" anchor="ctr"/>
      <a:lstStyle>
        <a:defPPr>
          <a:defRPr dirty="0">
            <a:latin typeface="Calibri" pitchFamily="34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18242</TotalTime>
  <Words>4965</Words>
  <Application>Microsoft Macintosh PowerPoint</Application>
  <PresentationFormat>On-screen Show (4:3)</PresentationFormat>
  <Paragraphs>1095</Paragraphs>
  <Slides>61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 Narrow</vt:lpstr>
      <vt:lpstr>Calibri</vt:lpstr>
      <vt:lpstr>Courier New</vt:lpstr>
      <vt:lpstr>ＭＳ Ｐゴシック</vt:lpstr>
      <vt:lpstr>Times New Roman</vt:lpstr>
      <vt:lpstr>Wingdings</vt:lpstr>
      <vt:lpstr>Wingdings 2</vt:lpstr>
      <vt:lpstr>Arial</vt:lpstr>
      <vt:lpstr>template2007</vt:lpstr>
      <vt:lpstr>PowerPoint Presentation</vt:lpstr>
      <vt:lpstr>System-Level I/O  15-213: Introduction to Computer Systems  16th Lecture, October 19th, 2017</vt:lpstr>
      <vt:lpstr>Today</vt:lpstr>
      <vt:lpstr>Today: Unix I/O and C Standard I/O</vt:lpstr>
      <vt:lpstr>Unix I/O Overview</vt:lpstr>
      <vt:lpstr>Unix I/O Overview</vt:lpstr>
      <vt:lpstr>File Types </vt:lpstr>
      <vt:lpstr>Regular Files</vt:lpstr>
      <vt:lpstr>Directories </vt:lpstr>
      <vt:lpstr>Directory Hierarchy </vt:lpstr>
      <vt:lpstr>Pathnames </vt:lpstr>
      <vt:lpstr>Opening Files</vt:lpstr>
      <vt:lpstr>Closing Files</vt:lpstr>
      <vt:lpstr>Reading Files</vt:lpstr>
      <vt:lpstr>Writing Files</vt:lpstr>
      <vt:lpstr>Simple Unix I/O example</vt:lpstr>
      <vt:lpstr>On Short Counts</vt:lpstr>
      <vt:lpstr>Today</vt:lpstr>
      <vt:lpstr>File Metadata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Warm-Up: I/O and Redirection Example </vt:lpstr>
      <vt:lpstr>Warm-Up: I/O and Redirection Example </vt:lpstr>
      <vt:lpstr>Master Class: Process Control and I/O</vt:lpstr>
      <vt:lpstr>Master Class: Process Control and I/O</vt:lpstr>
      <vt:lpstr>Quiz Time!</vt:lpstr>
      <vt:lpstr>Today</vt:lpstr>
      <vt:lpstr>Standard I/O Functions</vt:lpstr>
      <vt:lpstr>Standard I/O Streams</vt:lpstr>
      <vt:lpstr>Buffered I/O: Motivation</vt:lpstr>
      <vt:lpstr>Buffering in Standard I/O</vt:lpstr>
      <vt:lpstr>Standard I/O Buffering in Action</vt:lpstr>
      <vt:lpstr>Today</vt:lpstr>
      <vt:lpstr>Today: Unix I/O, C Standard I/O, and RIO</vt:lpstr>
      <vt:lpstr>Unix I/O Recap</vt:lpstr>
      <vt:lpstr>The RIO Package (15-213/CS:APP Package)</vt:lpstr>
      <vt:lpstr>Unbuffered RIO Input and Output</vt:lpstr>
      <vt:lpstr>Implementation of rio_readn</vt:lpstr>
      <vt:lpstr>Buffered RIO Input Functions</vt:lpstr>
      <vt:lpstr>Buffered RIO Input Functions (cont)</vt:lpstr>
      <vt:lpstr>Buffered I/O: Implementation</vt:lpstr>
      <vt:lpstr>Buffered I/O: Declaration</vt:lpstr>
      <vt:lpstr>RIO Example</vt:lpstr>
      <vt:lpstr>Today</vt:lpstr>
      <vt:lpstr>Unix I/O vs. Standard I/O vs. RIO</vt:lpstr>
      <vt:lpstr>Pros and Cons of Unix I/O</vt:lpstr>
      <vt:lpstr>Pros and Cons of Standard I/O</vt:lpstr>
      <vt:lpstr>Choosing I/O Functions</vt:lpstr>
      <vt:lpstr>Aside: Working with Binary Files</vt:lpstr>
      <vt:lpstr>Extra Slides</vt:lpstr>
      <vt:lpstr>Fun with File Descriptors (1)</vt:lpstr>
      <vt:lpstr>Fun with File Descriptors (2)</vt:lpstr>
      <vt:lpstr>Fun with File Descriptors (3)</vt:lpstr>
      <vt:lpstr>Accessing Directories</vt:lpstr>
      <vt:lpstr>Example of Accessing File Metadata</vt:lpstr>
      <vt:lpstr>For Further Information</vt:lpstr>
    </vt:vector>
  </TitlesOfParts>
  <Company> 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795</cp:revision>
  <cp:lastPrinted>2016-10-19T22:41:27Z</cp:lastPrinted>
  <dcterms:created xsi:type="dcterms:W3CDTF">2012-10-18T16:33:38Z</dcterms:created>
  <dcterms:modified xsi:type="dcterms:W3CDTF">2017-10-18T18:31:13Z</dcterms:modified>
</cp:coreProperties>
</file>