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1426" r:id="rId2"/>
    <p:sldId id="1423" r:id="rId3"/>
    <p:sldId id="1389" r:id="rId4"/>
    <p:sldId id="1427" r:id="rId5"/>
    <p:sldId id="1391" r:id="rId6"/>
    <p:sldId id="1392" r:id="rId7"/>
    <p:sldId id="1393" r:id="rId8"/>
    <p:sldId id="1394" r:id="rId9"/>
    <p:sldId id="1395" r:id="rId10"/>
    <p:sldId id="1396" r:id="rId11"/>
    <p:sldId id="1397" r:id="rId12"/>
    <p:sldId id="1418" r:id="rId13"/>
    <p:sldId id="1398" r:id="rId14"/>
    <p:sldId id="1419" r:id="rId15"/>
    <p:sldId id="1428" r:id="rId16"/>
    <p:sldId id="1420" r:id="rId17"/>
    <p:sldId id="1421" r:id="rId18"/>
    <p:sldId id="1430" r:id="rId19"/>
    <p:sldId id="1403" r:id="rId20"/>
    <p:sldId id="1429" r:id="rId21"/>
    <p:sldId id="1404" r:id="rId22"/>
    <p:sldId id="1424" r:id="rId23"/>
    <p:sldId id="1437" r:id="rId24"/>
    <p:sldId id="1438" r:id="rId25"/>
    <p:sldId id="1439" r:id="rId26"/>
    <p:sldId id="1407" r:id="rId27"/>
    <p:sldId id="1408" r:id="rId28"/>
    <p:sldId id="1409" r:id="rId29"/>
    <p:sldId id="1410" r:id="rId30"/>
    <p:sldId id="1411" r:id="rId31"/>
    <p:sldId id="1412" r:id="rId32"/>
    <p:sldId id="1413" r:id="rId33"/>
    <p:sldId id="1414" r:id="rId34"/>
    <p:sldId id="1440" r:id="rId35"/>
    <p:sldId id="1425" r:id="rId36"/>
    <p:sldId id="1436" r:id="rId37"/>
    <p:sldId id="1431" r:id="rId38"/>
    <p:sldId id="1432" r:id="rId39"/>
    <p:sldId id="1434" r:id="rId40"/>
    <p:sldId id="1435" r:id="rId41"/>
    <p:sldId id="1415" r:id="rId42"/>
    <p:sldId id="1416" r:id="rId43"/>
  </p:sldIdLst>
  <p:sldSz cx="9144000" cy="6858000" type="screen4x3"/>
  <p:notesSz cx="7302500" cy="9586913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1C7C7"/>
    <a:srgbClr val="D5F1CF"/>
    <a:srgbClr val="F7F5CD"/>
    <a:srgbClr val="990000"/>
    <a:srgbClr val="F6F5BD"/>
    <a:srgbClr val="EBAFAF"/>
    <a:srgbClr val="CCCCCC"/>
    <a:srgbClr val="8DBA84"/>
    <a:srgbClr val="8A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5" autoAdjust="0"/>
    <p:restoredTop sz="94649" autoAdjust="0"/>
  </p:normalViewPr>
  <p:slideViewPr>
    <p:cSldViewPr snapToObjects="1">
      <p:cViewPr varScale="1">
        <p:scale>
          <a:sx n="91" d="100"/>
          <a:sy n="91" d="100"/>
        </p:scale>
        <p:origin x="234" y="45"/>
      </p:cViewPr>
      <p:guideLst>
        <p:guide orient="horz" pos="2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0161" d="312500"/>
        <a:sy n="460161" d="312500"/>
      </p:scale>
      <p:origin x="0" y="-2275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744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638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98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221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Dynamic Memory Allocation: </a:t>
            </a:r>
            <a:br>
              <a:rPr lang="en-US" dirty="0"/>
            </a:br>
            <a:r>
              <a:rPr lang="en-US" dirty="0"/>
              <a:t>Basic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15-213/18-213/15-513: Introduction to Computer Systems	</a:t>
            </a:r>
            <a:br>
              <a:rPr lang="en-US" b="0" dirty="0"/>
            </a:br>
            <a:r>
              <a:rPr lang="en-US" sz="2000" b="0" dirty="0"/>
              <a:t>19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31, 2017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Today’s Instructor:</a:t>
            </a:r>
            <a:r>
              <a:rPr lang="en-US" dirty="0"/>
              <a:t> </a:t>
            </a:r>
          </a:p>
          <a:p>
            <a:r>
              <a:rPr lang="en-US" dirty="0"/>
              <a:t>Phil Gibbons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223E8-62B7-4EC0-A002-D13AD788E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733800"/>
            <a:ext cx="3047999" cy="28336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5,000 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dirty="0"/>
              <a:t> calls and 5,000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operations/second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Peak Memory Utilization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dirty="0"/>
              <a:t>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Current heap size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dirty="0"/>
              <a:t> is monotonically </a:t>
            </a:r>
            <a:r>
              <a:rPr lang="en-GB" dirty="0" err="1"/>
              <a:t>nondecreasing</a:t>
            </a:r>
            <a:endParaRPr lang="en-GB" dirty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i.e., heap only grows when allocator uses </a:t>
            </a:r>
            <a:r>
              <a:rPr lang="en-GB" b="1" dirty="0" err="1">
                <a:latin typeface="Courier New" pitchFamily="49" charset="0"/>
              </a:rPr>
              <a:t>sbrk</a:t>
            </a:r>
            <a:endParaRPr lang="en-GB" b="1" dirty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Peak memory utilization after k+1 requests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err="1"/>
              <a:t>U</a:t>
            </a:r>
            <a:r>
              <a:rPr lang="en-GB" i="1" baseline="-25000" dirty="0" err="1"/>
              <a:t>k</a:t>
            </a:r>
            <a:r>
              <a:rPr lang="en-GB" i="1" dirty="0"/>
              <a:t> = ( </a:t>
            </a:r>
            <a:r>
              <a:rPr lang="en-GB" i="1" dirty="0" err="1"/>
              <a:t>max</a:t>
            </a:r>
            <a:r>
              <a:rPr lang="en-GB" i="1" baseline="-25000" dirty="0" err="1"/>
              <a:t>i≤k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r>
              <a:rPr lang="en-GB" i="1" dirty="0"/>
              <a:t>)  /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Poor memory utilization caused by </a:t>
            </a:r>
            <a:r>
              <a:rPr lang="en-GB" i="1">
                <a:solidFill>
                  <a:srgbClr val="C00000"/>
                </a:solidFill>
              </a:rPr>
              <a:t>fragmentation</a:t>
            </a:r>
            <a:endParaRPr lang="en-GB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/>
              <a:t> fragmentation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For a given block, </a:t>
            </a:r>
            <a:r>
              <a:rPr lang="en-GB" sz="2200" i="1" dirty="0">
                <a:solidFill>
                  <a:srgbClr val="C00000"/>
                </a:solidFill>
              </a:rPr>
              <a:t>internal fragmentation </a:t>
            </a:r>
            <a:r>
              <a:rPr lang="en-GB" sz="2200" dirty="0"/>
              <a:t>occurs if payload is smaller than block size</a:t>
            </a:r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Caused by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Explicit policy decisions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(e.g., to return a big block to satisfy a small request)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Depends 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Thus,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Amount of external fragmentation</a:t>
            </a:r>
            <a:br>
              <a:rPr lang="en-GB" dirty="0"/>
            </a:br>
            <a:r>
              <a:rPr lang="en-GB" dirty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323656" y="4876800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malloc(7*SIZ)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Yikes! (what would happen now?)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352498" cy="354906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176831" y="2362200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176831" y="2971800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176831" y="3657600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86" name="Text Box 73"/>
          <p:cNvSpPr txBox="1">
            <a:spLocks noChangeArrowheads="1"/>
          </p:cNvSpPr>
          <p:nvPr/>
        </p:nvSpPr>
        <p:spPr bwMode="auto">
          <a:xfrm>
            <a:off x="533400" y="4263096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992437" y="2393950"/>
            <a:ext cx="5486400" cy="304800"/>
            <a:chOff x="2992437" y="1614488"/>
            <a:chExt cx="5486400" cy="304800"/>
          </a:xfrm>
        </p:grpSpPr>
        <p:grpSp>
          <p:nvGrpSpPr>
            <p:cNvPr id="88" name="Group 8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90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992437" y="3008875"/>
            <a:ext cx="5486400" cy="304800"/>
            <a:chOff x="2992437" y="2501901"/>
            <a:chExt cx="5486400" cy="304800"/>
          </a:xfrm>
        </p:grpSpPr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92437" y="3681785"/>
            <a:ext cx="5486400" cy="304800"/>
            <a:chOff x="2992437" y="3389313"/>
            <a:chExt cx="5486400" cy="304800"/>
          </a:xfrm>
        </p:grpSpPr>
        <p:sp>
          <p:nvSpPr>
            <p:cNvPr id="127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992437" y="4290201"/>
            <a:ext cx="5486400" cy="309446"/>
            <a:chOff x="2992437" y="4272080"/>
            <a:chExt cx="5486400" cy="309446"/>
          </a:xfrm>
        </p:grpSpPr>
        <p:sp>
          <p:nvSpPr>
            <p:cNvPr id="146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994756A-E94D-46F0-8DB3-CE34F529E4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37" y="5231705"/>
            <a:ext cx="1595903" cy="1595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know how much memory to free given just a pointer?</a:t>
            </a:r>
          </a:p>
          <a:p>
            <a:endParaRPr lang="en-US" dirty="0"/>
          </a:p>
          <a:p>
            <a:r>
              <a:rPr lang="en-US" dirty="0"/>
              <a:t>How do we keep track of the free blocks?</a:t>
            </a:r>
          </a:p>
          <a:p>
            <a:endParaRPr lang="en-US" dirty="0"/>
          </a:p>
          <a:p>
            <a:r>
              <a:rPr lang="en-US" dirty="0"/>
              <a:t>What do we do with the extra space when allocating a structure that is smaller than the free block it is placed in?</a:t>
            </a:r>
          </a:p>
          <a:p>
            <a:endParaRPr lang="en-US" dirty="0"/>
          </a:p>
          <a:p>
            <a:r>
              <a:rPr lang="en-US" dirty="0"/>
              <a:t>How do we pick a block to use for allocation -- many might fit?</a:t>
            </a:r>
          </a:p>
          <a:p>
            <a:endParaRPr lang="en-US" dirty="0"/>
          </a:p>
          <a:p>
            <a:r>
              <a:rPr lang="en-US" dirty="0"/>
              <a:t>How do we reinsert freed block?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How Much to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Keep the length of a block in the word </a:t>
            </a:r>
            <a:r>
              <a:rPr lang="en-GB" i="1" dirty="0"/>
              <a:t>preceding</a:t>
            </a:r>
            <a:r>
              <a:rPr lang="en-GB" dirty="0"/>
              <a:t>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This word is often called the </a:t>
            </a:r>
            <a:r>
              <a:rPr lang="en-GB" b="1" i="1" dirty="0">
                <a:solidFill>
                  <a:srgbClr val="C00000"/>
                </a:solidFill>
              </a:rPr>
              <a:t>header field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1305" y="4014429"/>
            <a:ext cx="240352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p0 = malloc(4*SIZ)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7338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3434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6778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85228" y="5665237"/>
            <a:ext cx="116920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free(p0)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4914985" y="5129816"/>
            <a:ext cx="995507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 size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6071611" y="5129816"/>
            <a:ext cx="93196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Payload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(aligned)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0386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3434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5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 bwMode="auto">
          <a:xfrm rot="16200000" flipV="1">
            <a:off x="5179695" y="48755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50" idx="2"/>
          </p:cNvCxnSpPr>
          <p:nvPr/>
        </p:nvCxnSpPr>
        <p:spPr bwMode="auto">
          <a:xfrm flipH="1" flipV="1">
            <a:off x="5711825" y="4648200"/>
            <a:ext cx="8225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51" idx="2"/>
          </p:cNvCxnSpPr>
          <p:nvPr/>
        </p:nvCxnSpPr>
        <p:spPr bwMode="auto">
          <a:xfrm flipH="1" flipV="1">
            <a:off x="6016625" y="4648200"/>
            <a:ext cx="5177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endCxn id="52" idx="2"/>
          </p:cNvCxnSpPr>
          <p:nvPr/>
        </p:nvCxnSpPr>
        <p:spPr bwMode="auto">
          <a:xfrm flipH="1" flipV="1">
            <a:off x="6321425" y="4648200"/>
            <a:ext cx="2129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53" idx="2"/>
          </p:cNvCxnSpPr>
          <p:nvPr/>
        </p:nvCxnSpPr>
        <p:spPr bwMode="auto">
          <a:xfrm flipV="1">
            <a:off x="6534418" y="4648200"/>
            <a:ext cx="91807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2511425" y="3200400"/>
            <a:ext cx="5489575" cy="304800"/>
            <a:chOff x="2511425" y="3200400"/>
            <a:chExt cx="5489575" cy="3048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511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6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21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25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30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35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340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45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949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559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64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1690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4738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778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083425" y="3200400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388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254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7696200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388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696200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2474754" y="5991225"/>
            <a:ext cx="5489575" cy="304800"/>
            <a:chOff x="2511425" y="3200400"/>
            <a:chExt cx="5489575" cy="304800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511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816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121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3425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730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4035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340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645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49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559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864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61690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4738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778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7083425" y="3200400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388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254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7696200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16875" y="1905481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6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6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57F630D-B636-4E5C-99FE-DB0A2F896C83}"/>
              </a:ext>
            </a:extLst>
          </p:cNvPr>
          <p:cNvSpPr/>
          <p:nvPr/>
        </p:nvSpPr>
        <p:spPr bwMode="auto">
          <a:xfrm>
            <a:off x="174509" y="2135431"/>
            <a:ext cx="519688" cy="453538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7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/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Method 1: Implicit Free 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Could store this information in two words: wasteful!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an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the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Implicit Free List Example</a:t>
            </a:r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76200" y="2057400"/>
            <a:ext cx="662561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Start </a:t>
            </a:r>
          </a:p>
          <a:p>
            <a:pPr algn="ctr"/>
            <a:r>
              <a:rPr lang="en-US" sz="1800" dirty="0">
                <a:latin typeface="+mn-lt"/>
              </a:rPr>
              <a:t>of </a:t>
            </a:r>
          </a:p>
          <a:p>
            <a:pPr algn="ctr"/>
            <a:r>
              <a:rPr lang="en-US" sz="1800" dirty="0">
                <a:latin typeface="+mn-lt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070975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3940314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Double-word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2/0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4/1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4/1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8/0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+mn-lt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507026" y="1759328"/>
            <a:ext cx="588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End</a:t>
            </a:r>
          </a:p>
          <a:p>
            <a:pPr algn="ctr"/>
            <a:r>
              <a:rPr lang="en-US" sz="1400" dirty="0">
                <a:latin typeface="+mn-lt"/>
              </a:rPr>
              <a:t>Block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0/1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7" y="2308738"/>
            <a:ext cx="36819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3886200"/>
            <a:ext cx="5454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Allocated blocks: </a:t>
            </a:r>
            <a:r>
              <a:rPr lang="en-US" sz="2000" b="0" dirty="0">
                <a:latin typeface="Calibri" pitchFamily="34" charset="0"/>
              </a:rPr>
              <a:t>shaded</a:t>
            </a:r>
          </a:p>
          <a:p>
            <a:r>
              <a:rPr lang="en-US" sz="2000" dirty="0">
                <a:latin typeface="Calibri" pitchFamily="34" charset="0"/>
              </a:rPr>
              <a:t>Free blocks: </a:t>
            </a:r>
            <a:r>
              <a:rPr lang="en-US" sz="2000" b="0" dirty="0" err="1">
                <a:latin typeface="Calibri" pitchFamily="34" charset="0"/>
              </a:rPr>
              <a:t>unshaded</a:t>
            </a:r>
            <a:endParaRPr lang="en-US" sz="2000" b="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Headers: </a:t>
            </a:r>
            <a:r>
              <a:rPr lang="en-US" sz="2000" b="0" dirty="0">
                <a:latin typeface="Calibri" pitchFamily="34" charset="0"/>
              </a:rPr>
              <a:t>labeled with “size in words/allocated bit”</a:t>
            </a:r>
          </a:p>
        </p:txBody>
      </p:sp>
      <p:sp>
        <p:nvSpPr>
          <p:cNvPr id="48" name="Text Box 410">
            <a:extLst>
              <a:ext uri="{FF2B5EF4-FFF2-40B4-BE49-F238E27FC236}">
                <a16:creationId xmlns:a16="http://schemas.microsoft.com/office/drawing/2014/main" id="{C20F70C2-92A6-485D-B2F2-20DB681AEA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9444" y="1945884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  <a:endParaRPr lang="en-GB" b="1" i="1" dirty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first fit,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first fit: avoids 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worse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first fit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43000" y="1911265"/>
            <a:ext cx="7464201" cy="1251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 = start;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while ((p &lt; end) &amp;&amp;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not passed 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((*p &amp; 1) ||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already allocated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(*</a:t>
            </a:r>
            <a:r>
              <a:rPr lang="en-GB" sz="1600" b="1" dirty="0" err="1">
                <a:latin typeface="Courier New" pitchFamily="49" charset="0"/>
              </a:rPr>
              <a:t>p</a:t>
            </a:r>
            <a:r>
              <a:rPr lang="en-GB" sz="1600" b="1" dirty="0">
                <a:latin typeface="Courier New" pitchFamily="49" charset="0"/>
              </a:rPr>
              <a:t>  &lt;= </a:t>
            </a:r>
            <a:r>
              <a:rPr lang="en-GB" sz="1600" b="1" dirty="0" err="1">
                <a:latin typeface="Courier New" pitchFamily="49" charset="0"/>
              </a:rPr>
              <a:t>len</a:t>
            </a:r>
            <a:r>
              <a:rPr lang="en-GB" sz="1600" b="1" dirty="0">
                <a:latin typeface="Courier New" pitchFamily="49" charset="0"/>
              </a:rPr>
              <a:t>)))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too small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p = p + (*p &amp; -2);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next block (word addressed)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28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5956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    *(p+newsize) = oldsize - newsize;</a:t>
            </a:r>
            <a:r>
              <a:rPr lang="en-GB" sz="1600" dirty="0">
                <a:latin typeface="Courier New" pitchFamily="49" charset="0"/>
              </a:rPr>
              <a:t>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6831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marL="1249363" lvl="2" indent="-341313">
              <a:lnSpc>
                <a:spcPct val="101000"/>
              </a:lnSpc>
              <a:spcBef>
                <a:spcPts val="200"/>
              </a:spcBef>
              <a:buSzPct val="90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free_block(ptr</a:t>
            </a:r>
            <a:r>
              <a:rPr lang="en-GB" sz="1600" b="1" dirty="0">
                <a:latin typeface="Courier New" pitchFamily="49" charset="0"/>
              </a:rPr>
              <a:t> p) { *p = *p &amp; -2 }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But 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41638"/>
            <a:chOff x="2133600" y="3167513"/>
            <a:chExt cx="4876800" cy="54163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841375" y="4967828"/>
            <a:ext cx="178636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malloc(5*SIZ)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728743" y="4890302"/>
            <a:ext cx="925616" cy="471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C00000"/>
                </a:solidFill>
                <a:latin typeface="Calibri" pitchFamily="34" charset="0"/>
              </a:rPr>
              <a:t>Yike</a:t>
            </a: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s!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5079753"/>
            <a:ext cx="3756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There is enough contiguous</a:t>
            </a:r>
          </a:p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free space, but the allocator</a:t>
            </a:r>
            <a:br>
              <a:rPr lang="en-GB" i="1" dirty="0">
                <a:solidFill>
                  <a:srgbClr val="C00000"/>
                </a:solidFill>
                <a:latin typeface="+mj-lt"/>
              </a:rPr>
            </a:br>
            <a:r>
              <a:rPr lang="en-GB" i="1" dirty="0">
                <a:solidFill>
                  <a:srgbClr val="C00000"/>
                </a:solidFill>
                <a:latin typeface="+mj-lt"/>
              </a:rPr>
              <a:t>won’t be able to find it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1828410" y="340276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822066" y="438671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010400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7010400" y="43949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9" name="Freeform 40"/>
          <p:cNvSpPr>
            <a:spLocks/>
          </p:cNvSpPr>
          <p:nvPr/>
        </p:nvSpPr>
        <p:spPr bwMode="auto">
          <a:xfrm>
            <a:off x="6555828" y="323929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40"/>
          <p:cNvSpPr>
            <a:spLocks/>
          </p:cNvSpPr>
          <p:nvPr/>
        </p:nvSpPr>
        <p:spPr bwMode="auto">
          <a:xfrm>
            <a:off x="6566338" y="421613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AD34-A4C7-4621-82A3-E91426B56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78" y="4763439"/>
            <a:ext cx="1612243" cy="20578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5" grpId="0"/>
      <p:bldP spid="24626" grpId="0"/>
      <p:bldP spid="53" grpId="0"/>
      <p:bldP spid="56" grpId="0" animBg="1"/>
      <p:bldP spid="58" grpId="0" animBg="1"/>
      <p:bldP spid="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next/previous 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887027" y="3999389"/>
            <a:ext cx="6353319" cy="148701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buClr>
                <a:srgbClr val="005400"/>
              </a:buClr>
              <a:buSzPct val="90000"/>
              <a:buFont typeface="Wingdings" pitchFamily="2" charset="2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free_block(ptr p) {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*p = *p &amp; -2;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clear allocated flag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next = p + *p;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find next block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if ((*next &amp; 1) == 0)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  *p = *p + *next;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add to this block if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}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 not allocated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173204" y="2924774"/>
            <a:ext cx="1625991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19200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013028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5943600" y="2880784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4"/>
          <p:cNvSpPr>
            <a:spLocks/>
          </p:cNvSpPr>
          <p:nvPr/>
        </p:nvSpPr>
        <p:spPr bwMode="auto">
          <a:xfrm>
            <a:off x="1368972" y="3473450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>
                <a:latin typeface="Calibri" pitchFamily="34" charset="0"/>
              </a:rPr>
              <a:t>lock 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https://canvas.cmu.edu/courses/1221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0AD8C-993B-410A-9128-8AFC0F8ECC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t="8730" r="31667" b="8730"/>
          <a:stretch/>
        </p:blipFill>
        <p:spPr>
          <a:xfrm>
            <a:off x="5418083" y="609600"/>
            <a:ext cx="3276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10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Boundary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Can it be optimized?</a:t>
            </a:r>
          </a:p>
          <a:p>
            <a:pPr lvl="1"/>
            <a:r>
              <a:rPr lang="en-US" dirty="0"/>
              <a:t>Which blocks need the footer tag?</a:t>
            </a:r>
          </a:p>
          <a:p>
            <a:pPr lvl="1"/>
            <a:r>
              <a:rPr lang="en-US" dirty="0"/>
              <a:t>What does that mean?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F57139-4973-46EF-A295-D3149FB01D9D}"/>
              </a:ext>
            </a:extLst>
          </p:cNvPr>
          <p:cNvGrpSpPr/>
          <p:nvPr/>
        </p:nvGrpSpPr>
        <p:grpSpPr>
          <a:xfrm>
            <a:off x="6172200" y="1981200"/>
            <a:ext cx="1677987" cy="2042584"/>
            <a:chOff x="3109913" y="4275288"/>
            <a:chExt cx="1677987" cy="2042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7B472C-40D0-47BD-A8FD-125D3963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275288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9C049783-DB1F-4D16-B893-899494DC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656288"/>
              <a:ext cx="1676400" cy="1285875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P</a:t>
              </a:r>
              <a:r>
                <a:rPr lang="en-GB" sz="1600" b="1" dirty="0">
                  <a:latin typeface="Calibri" pitchFamily="34" charset="0"/>
                </a:rPr>
                <a:t>ayload and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padding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930DBF7-B355-470B-A8F1-628DEE31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275288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8B5133E-3153-4C43-89E6-96984164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13" y="5936872"/>
              <a:ext cx="1370012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E78BD71-016E-4E92-8921-292A900FF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936872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Boundary Tag for Allocated Blocks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33407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2404" y="267100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3721779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25775" y="3363435"/>
            <a:ext cx="2931550" cy="2024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1: Previous block is allocated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0: Previous block is free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62200" y="33407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90600" y="5004479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 rot="16200000">
            <a:off x="1714502" y="228290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99213" y="3306385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0801" y="3692603"/>
            <a:ext cx="1676400" cy="1616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Unallocated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772401" y="330638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99214" y="53092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769226" y="53092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855231" y="263764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 rot="16200000">
            <a:off x="7127329" y="224954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19201" y="5906869"/>
            <a:ext cx="108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9844" y="5830669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Free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8442325" cy="897985"/>
          </a:xfrm>
        </p:spPr>
        <p:txBody>
          <a:bodyPr/>
          <a:lstStyle/>
          <a:p>
            <a:r>
              <a:rPr lang="en-US" dirty="0"/>
              <a:t>Boundary tag needed only for free blocks</a:t>
            </a:r>
          </a:p>
          <a:p>
            <a:r>
              <a:rPr lang="en-US" dirty="0"/>
              <a:t>When sizes are multiples of 4 or more, have 2+ spare bits</a:t>
            </a:r>
          </a:p>
        </p:txBody>
      </p:sp>
    </p:spTree>
    <p:extLst>
      <p:ext uri="{BB962C8B-B14F-4D97-AF65-F5344CB8AC3E}">
        <p14:creationId xmlns:p14="http://schemas.microsoft.com/office/powerpoint/2010/main" val="3475744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43200" y="22098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7180" y="656693"/>
            <a:ext cx="8534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</a:t>
            </a:r>
            <a:br>
              <a:rPr lang="en-GB" dirty="0"/>
            </a:br>
            <a:r>
              <a:rPr lang="en-GB" dirty="0"/>
              <a:t>(Case 1)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743200" y="191824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386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7432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743200" y="3132123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743200" y="2829964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0386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7432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745828" y="4054344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735189" y="375218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30589" y="3744262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432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1905000"/>
            <a:ext cx="2514600" cy="2743885"/>
            <a:chOff x="4572000" y="1905000"/>
            <a:chExt cx="2514600" cy="2743885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5410200" y="2205682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10200" y="1912883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05600" y="192453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54102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2484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54102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67056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54102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54102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54102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67056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54102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5410200" y="4039285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410200" y="3753677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705600" y="374435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54102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45720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953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931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664042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58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2)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514600" y="2235036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1905000"/>
            <a:ext cx="2514600" cy="2743200"/>
            <a:chOff x="4495800" y="1905000"/>
            <a:chExt cx="2514600" cy="274320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5334000" y="2219394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334000" y="1924844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6629400" y="192550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334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334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629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334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334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6629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4495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5334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5334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954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29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07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6F408B-09D8-4F4F-8A1C-7B5D6C9A673D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0404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590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908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908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5908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862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5908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5908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862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590800" y="3124200"/>
            <a:ext cx="1676400" cy="588579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5908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590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886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590800" y="40386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590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5257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553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257800" y="22098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2578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2578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5532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257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553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5257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4196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5257800" y="19050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3)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16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91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169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266997" y="4038600"/>
            <a:ext cx="1667203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192E3F-5DFB-4F1D-A433-3BBC743F2A14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155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  <p:bldP spid="30745" grpId="0" animBg="1"/>
      <p:bldP spid="30746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7" grpId="0" animBg="1"/>
      <p:bldP spid="30758" grpId="0" animBg="1"/>
      <p:bldP spid="30759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/>
              <a:t>Allocator maintains heap as collection of variable sized </a:t>
            </a:r>
            <a:r>
              <a:rPr lang="en-US" i="1" dirty="0">
                <a:solidFill>
                  <a:srgbClr val="990000"/>
                </a:solidFill>
              </a:rPr>
              <a:t>blocks</a:t>
            </a:r>
            <a:r>
              <a:rPr lang="en-US" dirty="0">
                <a:solidFill>
                  <a:srgbClr val="000000"/>
                </a:solidFill>
              </a:rPr>
              <a:t>, which are either </a:t>
            </a:r>
            <a:r>
              <a:rPr lang="en-US" i="1" dirty="0">
                <a:solidFill>
                  <a:srgbClr val="990000"/>
                </a:solidFill>
              </a:rPr>
              <a:t>allocated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990000"/>
                </a:solidFill>
              </a:rPr>
              <a:t>free</a:t>
            </a:r>
          </a:p>
          <a:p>
            <a:r>
              <a:rPr lang="en-US" dirty="0"/>
              <a:t>Types of allocators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Explicit allocator</a:t>
            </a:r>
            <a:r>
              <a:rPr lang="en-US" b="1" dirty="0"/>
              <a:t>:  </a:t>
            </a:r>
            <a:r>
              <a:rPr lang="en-US" dirty="0"/>
              <a:t>application allocates and frees space </a:t>
            </a:r>
          </a:p>
          <a:p>
            <a:pPr lvl="2"/>
            <a:r>
              <a:rPr lang="en-US" dirty="0"/>
              <a:t>E.g.,  </a:t>
            </a:r>
            <a:r>
              <a:rPr lang="en-US" b="1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in C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Implicit allocator:</a:t>
            </a:r>
            <a:r>
              <a:rPr lang="en-US" dirty="0"/>
              <a:t> application allocates, but does not free space</a:t>
            </a:r>
          </a:p>
          <a:p>
            <a:pPr lvl="2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and garbage collection in Java</a:t>
            </a:r>
          </a:p>
          <a:p>
            <a:endParaRPr lang="en-US" dirty="0"/>
          </a:p>
          <a:p>
            <a:r>
              <a:rPr lang="en-US" dirty="0"/>
              <a:t>Will discuss simple explicit memory allocation today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5572" y="202174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3141" y="283205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0939" y="391936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2525110" y="2514600"/>
            <a:ext cx="128489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3810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55516" y="1907108"/>
            <a:ext cx="2514600" cy="2743200"/>
            <a:chOff x="4255516" y="1907108"/>
            <a:chExt cx="2514600" cy="2743200"/>
          </a:xfrm>
        </p:grpSpPr>
        <p:grpSp>
          <p:nvGrpSpPr>
            <p:cNvPr id="2" name="Group 1"/>
            <p:cNvGrpSpPr/>
            <p:nvPr/>
          </p:nvGrpSpPr>
          <p:grpSpPr>
            <a:xfrm>
              <a:off x="4255516" y="1907108"/>
              <a:ext cx="2514600" cy="2743200"/>
              <a:chOff x="3581400" y="1905000"/>
              <a:chExt cx="2514600" cy="2743200"/>
            </a:xfrm>
          </p:grpSpPr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4419600" y="2209800"/>
                <a:ext cx="1676400" cy="213360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676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5715000" y="4343400"/>
                <a:ext cx="3810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</a:endParaRP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3581400" y="3276600"/>
                <a:ext cx="609600" cy="1588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676400" cy="27432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6385034" y="1907108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6385034" y="4342880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F9A8C06-F363-4FD3-8696-FBFF22FDB6C2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1555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49469" y="381000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68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by deferring coalescing until needed. Examples:</a:t>
            </a:r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as you scan the free list for </a:t>
            </a:r>
            <a:r>
              <a:rPr lang="en-GB" b="1" dirty="0" err="1">
                <a:latin typeface="Courier New" pitchFamily="49" charset="0"/>
              </a:rPr>
              <a:t>malloc</a:t>
            </a:r>
            <a:endParaRPr lang="en-GB" b="1" dirty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when the amount of external fragmentation reaches some threshold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 </a:t>
            </a:r>
            <a:r>
              <a:rPr lang="en-GB" dirty="0">
                <a:latin typeface="Courier New" pitchFamily="49" charset="0"/>
              </a:rPr>
              <a:t>malloc/free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22CFE3-1225-453A-86ED-468CBEA90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19200"/>
            <a:ext cx="2285659" cy="2780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25AAB5-5724-4C82-B8C3-47C609C682AB}"/>
              </a:ext>
            </a:extLst>
          </p:cNvPr>
          <p:cNvSpPr txBox="1"/>
          <p:nvPr/>
        </p:nvSpPr>
        <p:spPr>
          <a:xfrm>
            <a:off x="6172200" y="2609296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This Lecture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Successful: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bytes</a:t>
            </a:r>
            <a:br>
              <a:rPr lang="en-GB" dirty="0"/>
            </a:br>
            <a:r>
              <a:rPr lang="en-GB" dirty="0"/>
              <a:t>aligned to a 16-byte boundary (on x86-64)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Unsuccessful: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to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ENOMEM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or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+mn-lt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calloc</a:t>
            </a:r>
            <a:r>
              <a:rPr lang="en-GB" b="1" dirty="0"/>
              <a:t>:</a:t>
            </a:r>
            <a:r>
              <a:rPr lang="en-GB" dirty="0"/>
              <a:t> Version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realloc</a:t>
            </a:r>
            <a:r>
              <a:rPr lang="en-GB" b="1" dirty="0">
                <a:latin typeface="Courier New"/>
                <a:cs typeface="Courier New"/>
              </a:rPr>
              <a:t>:</a:t>
            </a:r>
            <a:r>
              <a:rPr lang="en-GB" dirty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sbrk</a:t>
            </a:r>
            <a:r>
              <a:rPr lang="en-GB" b="1" dirty="0"/>
              <a:t>:</a:t>
            </a:r>
            <a:r>
              <a:rPr lang="en-GB" dirty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block of n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* </a:t>
            </a:r>
            <a:r>
              <a:rPr lang="en-US" sz="1600" dirty="0" err="1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p[i] = i;</a:t>
            </a:r>
          </a:p>
          <a:p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GB" dirty="0"/>
              <a:t>Simplifying Assumptions Made in This Lecture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Memory is word addressed.</a:t>
            </a:r>
          </a:p>
          <a:p>
            <a:r>
              <a:rPr lang="en-GB" dirty="0"/>
              <a:t>Words are </a:t>
            </a:r>
            <a:r>
              <a:rPr lang="en-GB" dirty="0" err="1"/>
              <a:t>int</a:t>
            </a:r>
            <a:r>
              <a:rPr lang="en-GB" dirty="0"/>
              <a:t>-sized.</a:t>
            </a:r>
          </a:p>
          <a:p>
            <a:r>
              <a:rPr lang="en-GB" dirty="0"/>
              <a:t>Allocations are double-word aligned.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4572000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130307" y="4572000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(2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484580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522680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4845801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5226801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3766318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575400" y="4067718"/>
            <a:ext cx="180842" cy="583882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Example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6831" y="1582738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76831" y="2464826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176831" y="3365128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6831" y="5128926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malloc(2*SIZ)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352498" cy="354906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92437" y="1614488"/>
            <a:ext cx="5486400" cy="304800"/>
            <a:chOff x="2992437" y="1614488"/>
            <a:chExt cx="5486400" cy="304800"/>
          </a:xfrm>
        </p:grpSpPr>
        <p:grpSp>
          <p:nvGrpSpPr>
            <p:cNvPr id="98" name="Group 9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11266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92437" y="2501901"/>
            <a:ext cx="5486400" cy="304800"/>
            <a:chOff x="2992437" y="2501901"/>
            <a:chExt cx="54864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92437" y="3389313"/>
            <a:ext cx="5486400" cy="304800"/>
            <a:chOff x="2992437" y="3389313"/>
            <a:chExt cx="54864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92437" y="4272080"/>
            <a:ext cx="5486400" cy="309446"/>
            <a:chOff x="2992437" y="4272080"/>
            <a:chExt cx="5486400" cy="309446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92437" y="5164138"/>
            <a:ext cx="5486400" cy="304800"/>
            <a:chOff x="2992437" y="5164138"/>
            <a:chExt cx="54864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8174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Applications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request must be to a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>
                <a:cs typeface="Courier New"/>
              </a:rPr>
              <a:t>’d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 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Explicit Allocators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1" dirty="0">
                <a:cs typeface="Courier New"/>
              </a:rPr>
              <a:t> </a:t>
            </a:r>
            <a:r>
              <a:rPr lang="en-GB" dirty="0"/>
              <a:t>requests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16-byte (x86-64) alignment on Linux boxes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allowed.  </a:t>
            </a:r>
            <a:r>
              <a:rPr lang="en-GB" i="1" dirty="0"/>
              <a:t>Why not?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15618</TotalTime>
  <Words>2636</Words>
  <Application>Microsoft Office PowerPoint</Application>
  <PresentationFormat>On-screen Show (4:3)</PresentationFormat>
  <Paragraphs>738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Arial</vt:lpstr>
      <vt:lpstr>Arial Narrow</vt:lpstr>
      <vt:lpstr>Calibri</vt:lpstr>
      <vt:lpstr>Courier New</vt:lpstr>
      <vt:lpstr>msgothic</vt:lpstr>
      <vt:lpstr>Times New Roman</vt:lpstr>
      <vt:lpstr>Wingdings</vt:lpstr>
      <vt:lpstr>Wingdings 2</vt:lpstr>
      <vt:lpstr>template2007</vt:lpstr>
      <vt:lpstr>Dynamic Memory Allocation:  Basic Concepts  15-213/18-213/15-513: Introduction to Computer Systems  19th Lecture, October 31, 2017</vt:lpstr>
      <vt:lpstr>Today</vt:lpstr>
      <vt:lpstr>Dynamic Memory Allocation </vt:lpstr>
      <vt:lpstr>Dynamic Memory Allocation</vt:lpstr>
      <vt:lpstr>The malloc Package</vt:lpstr>
      <vt:lpstr>malloc Example</vt:lpstr>
      <vt:lpstr>Simplifying Assumptions Made in This Lecture</vt:lpstr>
      <vt:lpstr>Allocation Example</vt:lpstr>
      <vt:lpstr>Constraints</vt:lpstr>
      <vt:lpstr>Performance Goal: Throughput</vt:lpstr>
      <vt:lpstr>Performance Goal: Peak Memory Utilization</vt:lpstr>
      <vt:lpstr>Fragmentation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Today</vt:lpstr>
      <vt:lpstr>Method 1: Implicit Free List</vt:lpstr>
      <vt:lpstr>Detailed Implicit Free List Example</vt:lpstr>
      <vt:lpstr>Implicit List: Finding a Free Block</vt:lpstr>
      <vt:lpstr>Implicit List: Allocating in Free Block</vt:lpstr>
      <vt:lpstr>Implicit List: Allocating in Free Block</vt:lpstr>
      <vt:lpstr>Implicit List: Allocating in Free Block</vt:lpstr>
      <vt:lpstr>Implicit List: Allocating in Free Block</vt:lpstr>
      <vt:lpstr>Implicit List: Freeing a Block</vt:lpstr>
      <vt:lpstr>Implicit List: Coalescing</vt:lpstr>
      <vt:lpstr>Implicit List: Bidirectional Coalescing 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Quiz Time!</vt:lpstr>
      <vt:lpstr>Disadvantages of Boundary Tags</vt:lpstr>
      <vt:lpstr>No Boundary Tag for Allocated Blocks</vt:lpstr>
      <vt:lpstr>No Boundary Tag for Allocated Blocks (Case 1)</vt:lpstr>
      <vt:lpstr>No Boundary Tag for Allocated Blocks (Case 2)</vt:lpstr>
      <vt:lpstr>No Boundary Tag for Allocated Blocks (Case 3)</vt:lpstr>
      <vt:lpstr>No Boundary Tag for Allocated Blocks (Case 4)</vt:lpstr>
      <vt:lpstr>Summary of Key Allocator Policies</vt:lpstr>
      <vt:lpstr>Implicit Lists: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723</cp:revision>
  <cp:lastPrinted>1999-09-20T15:19:18Z</cp:lastPrinted>
  <dcterms:created xsi:type="dcterms:W3CDTF">2012-10-29T21:36:53Z</dcterms:created>
  <dcterms:modified xsi:type="dcterms:W3CDTF">2017-10-31T17:20:26Z</dcterms:modified>
</cp:coreProperties>
</file>